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1"/>
  </p:notesMasterIdLst>
  <p:handoutMasterIdLst>
    <p:handoutMasterId r:id="rId292"/>
  </p:handoutMasterIdLst>
  <p:sldIdLst>
    <p:sldId id="256" r:id="rId2"/>
    <p:sldId id="365" r:id="rId3"/>
    <p:sldId id="753" r:id="rId4"/>
    <p:sldId id="377" r:id="rId5"/>
    <p:sldId id="761" r:id="rId6"/>
    <p:sldId id="378" r:id="rId7"/>
    <p:sldId id="762" r:id="rId8"/>
    <p:sldId id="550" r:id="rId9"/>
    <p:sldId id="493" r:id="rId10"/>
    <p:sldId id="379" r:id="rId11"/>
    <p:sldId id="516" r:id="rId12"/>
    <p:sldId id="407" r:id="rId13"/>
    <p:sldId id="551" r:id="rId14"/>
    <p:sldId id="408" r:id="rId15"/>
    <p:sldId id="552" r:id="rId16"/>
    <p:sldId id="409" r:id="rId17"/>
    <p:sldId id="410" r:id="rId18"/>
    <p:sldId id="411" r:id="rId19"/>
    <p:sldId id="412" r:id="rId20"/>
    <p:sldId id="413" r:id="rId21"/>
    <p:sldId id="414" r:id="rId22"/>
    <p:sldId id="763" r:id="rId23"/>
    <p:sldId id="415" r:id="rId24"/>
    <p:sldId id="416" r:id="rId25"/>
    <p:sldId id="417" r:id="rId26"/>
    <p:sldId id="380" r:id="rId27"/>
    <p:sldId id="553" r:id="rId28"/>
    <p:sldId id="381" r:id="rId29"/>
    <p:sldId id="382" r:id="rId30"/>
    <p:sldId id="554" r:id="rId31"/>
    <p:sldId id="383" r:id="rId32"/>
    <p:sldId id="555" r:id="rId33"/>
    <p:sldId id="384" r:id="rId34"/>
    <p:sldId id="385" r:id="rId35"/>
    <p:sldId id="765" r:id="rId36"/>
    <p:sldId id="386" r:id="rId37"/>
    <p:sldId id="402" r:id="rId38"/>
    <p:sldId id="405" r:id="rId39"/>
    <p:sldId id="387" r:id="rId40"/>
    <p:sldId id="404" r:id="rId41"/>
    <p:sldId id="403" r:id="rId42"/>
    <p:sldId id="557" r:id="rId43"/>
    <p:sldId id="558" r:id="rId44"/>
    <p:sldId id="559" r:id="rId45"/>
    <p:sldId id="560" r:id="rId46"/>
    <p:sldId id="562" r:id="rId47"/>
    <p:sldId id="561" r:id="rId48"/>
    <p:sldId id="556" r:id="rId49"/>
    <p:sldId id="388" r:id="rId50"/>
    <p:sldId id="389" r:id="rId51"/>
    <p:sldId id="563" r:id="rId52"/>
    <p:sldId id="566" r:id="rId53"/>
    <p:sldId id="567" r:id="rId54"/>
    <p:sldId id="568" r:id="rId55"/>
    <p:sldId id="564" r:id="rId56"/>
    <p:sldId id="390" r:id="rId57"/>
    <p:sldId id="391" r:id="rId58"/>
    <p:sldId id="392" r:id="rId59"/>
    <p:sldId id="766" r:id="rId60"/>
    <p:sldId id="569" r:id="rId61"/>
    <p:sldId id="418" r:id="rId62"/>
    <p:sldId id="576" r:id="rId63"/>
    <p:sldId id="584" r:id="rId64"/>
    <p:sldId id="527" r:id="rId65"/>
    <p:sldId id="528" r:id="rId66"/>
    <p:sldId id="530" r:id="rId67"/>
    <p:sldId id="570" r:id="rId68"/>
    <p:sldId id="579" r:id="rId69"/>
    <p:sldId id="582" r:id="rId70"/>
    <p:sldId id="767" r:id="rId71"/>
    <p:sldId id="580" r:id="rId72"/>
    <p:sldId id="581" r:id="rId73"/>
    <p:sldId id="578" r:id="rId74"/>
    <p:sldId id="571" r:id="rId75"/>
    <p:sldId id="572" r:id="rId76"/>
    <p:sldId id="583" r:id="rId77"/>
    <p:sldId id="396" r:id="rId78"/>
    <p:sldId id="393" r:id="rId79"/>
    <p:sldId id="397" r:id="rId80"/>
    <p:sldId id="419" r:id="rId81"/>
    <p:sldId id="768" r:id="rId82"/>
    <p:sldId id="769" r:id="rId83"/>
    <p:sldId id="585" r:id="rId84"/>
    <p:sldId id="586" r:id="rId85"/>
    <p:sldId id="587" r:id="rId86"/>
    <p:sldId id="743" r:id="rId87"/>
    <p:sldId id="588" r:id="rId88"/>
    <p:sldId id="589" r:id="rId89"/>
    <p:sldId id="800" r:id="rId90"/>
    <p:sldId id="591" r:id="rId91"/>
    <p:sldId id="745" r:id="rId92"/>
    <p:sldId id="592" r:id="rId93"/>
    <p:sldId id="593" r:id="rId94"/>
    <p:sldId id="747" r:id="rId95"/>
    <p:sldId id="594" r:id="rId96"/>
    <p:sldId id="595" r:id="rId97"/>
    <p:sldId id="597" r:id="rId98"/>
    <p:sldId id="598" r:id="rId99"/>
    <p:sldId id="744" r:id="rId100"/>
    <p:sldId id="606" r:id="rId101"/>
    <p:sldId id="746" r:id="rId102"/>
    <p:sldId id="565" r:id="rId103"/>
    <p:sldId id="517" r:id="rId104"/>
    <p:sldId id="518" r:id="rId105"/>
    <p:sldId id="519" r:id="rId106"/>
    <p:sldId id="770" r:id="rId107"/>
    <p:sldId id="520" r:id="rId108"/>
    <p:sldId id="599" r:id="rId109"/>
    <p:sldId id="521" r:id="rId110"/>
    <p:sldId id="771" r:id="rId111"/>
    <p:sldId id="600" r:id="rId112"/>
    <p:sldId id="523" r:id="rId113"/>
    <p:sldId id="546" r:id="rId114"/>
    <p:sldId id="547" r:id="rId115"/>
    <p:sldId id="605" r:id="rId116"/>
    <p:sldId id="608" r:id="rId117"/>
    <p:sldId id="602" r:id="rId118"/>
    <p:sldId id="522" r:id="rId119"/>
    <p:sldId id="524" r:id="rId120"/>
    <p:sldId id="626" r:id="rId121"/>
    <p:sldId id="772" r:id="rId122"/>
    <p:sldId id="614" r:id="rId123"/>
    <p:sldId id="773" r:id="rId124"/>
    <p:sldId id="549" r:id="rId125"/>
    <p:sldId id="603" r:id="rId126"/>
    <p:sldId id="613" r:id="rId127"/>
    <p:sldId id="604" r:id="rId128"/>
    <p:sldId id="601" r:id="rId129"/>
    <p:sldId id="596" r:id="rId130"/>
    <p:sldId id="622" r:id="rId131"/>
    <p:sldId id="607" r:id="rId132"/>
    <p:sldId id="624" r:id="rId133"/>
    <p:sldId id="621" r:id="rId134"/>
    <p:sldId id="758" r:id="rId135"/>
    <p:sldId id="676" r:id="rId136"/>
    <p:sldId id="630" r:id="rId137"/>
    <p:sldId id="609" r:id="rId138"/>
    <p:sldId id="612" r:id="rId139"/>
    <p:sldId id="611" r:id="rId140"/>
    <p:sldId id="755" r:id="rId141"/>
    <p:sldId id="757" r:id="rId142"/>
    <p:sldId id="270" r:id="rId143"/>
    <p:sldId id="421" r:id="rId144"/>
    <p:sldId id="741" r:id="rId145"/>
    <p:sldId id="425" r:id="rId146"/>
    <p:sldId id="430" r:id="rId147"/>
    <p:sldId id="431" r:id="rId148"/>
    <p:sldId id="426" r:id="rId149"/>
    <p:sldId id="428" r:id="rId150"/>
    <p:sldId id="427" r:id="rId151"/>
    <p:sldId id="429" r:id="rId152"/>
    <p:sldId id="774" r:id="rId153"/>
    <p:sldId id="775" r:id="rId154"/>
    <p:sldId id="776" r:id="rId155"/>
    <p:sldId id="777" r:id="rId156"/>
    <p:sldId id="433" r:id="rId157"/>
    <p:sldId id="434" r:id="rId158"/>
    <p:sldId id="435" r:id="rId159"/>
    <p:sldId id="436" r:id="rId160"/>
    <p:sldId id="438" r:id="rId161"/>
    <p:sldId id="437" r:id="rId162"/>
    <p:sldId id="439" r:id="rId163"/>
    <p:sldId id="440" r:id="rId164"/>
    <p:sldId id="441" r:id="rId165"/>
    <p:sldId id="760" r:id="rId166"/>
    <p:sldId id="795" r:id="rId167"/>
    <p:sldId id="796" r:id="rId168"/>
    <p:sldId id="799" r:id="rId169"/>
    <p:sldId id="798" r:id="rId170"/>
    <p:sldId id="797" r:id="rId171"/>
    <p:sldId id="285" r:id="rId172"/>
    <p:sldId id="443" r:id="rId173"/>
    <p:sldId id="778" r:id="rId174"/>
    <p:sldId id="444" r:id="rId175"/>
    <p:sldId id="287" r:id="rId176"/>
    <p:sldId id="288" r:id="rId177"/>
    <p:sldId id="289" r:id="rId178"/>
    <p:sldId id="330" r:id="rId179"/>
    <p:sldId id="291" r:id="rId180"/>
    <p:sldId id="292" r:id="rId181"/>
    <p:sldId id="293" r:id="rId182"/>
    <p:sldId id="448" r:id="rId183"/>
    <p:sldId id="781" r:id="rId184"/>
    <p:sldId id="782" r:id="rId185"/>
    <p:sldId id="783" r:id="rId186"/>
    <p:sldId id="780" r:id="rId187"/>
    <p:sldId id="623" r:id="rId188"/>
    <p:sldId id="619" r:id="rId189"/>
    <p:sldId id="294" r:id="rId190"/>
    <p:sldId id="295" r:id="rId191"/>
    <p:sldId id="446" r:id="rId192"/>
    <p:sldId id="296" r:id="rId193"/>
    <p:sldId id="297" r:id="rId194"/>
    <p:sldId id="298" r:id="rId195"/>
    <p:sldId id="447" r:id="rId196"/>
    <p:sldId id="300" r:id="rId197"/>
    <p:sldId id="449" r:id="rId198"/>
    <p:sldId id="450" r:id="rId199"/>
    <p:sldId id="451" r:id="rId200"/>
    <p:sldId id="301" r:id="rId201"/>
    <p:sldId id="302" r:id="rId202"/>
    <p:sldId id="303" r:id="rId203"/>
    <p:sldId id="779" r:id="rId204"/>
    <p:sldId id="452" r:id="rId205"/>
    <p:sldId id="473" r:id="rId206"/>
    <p:sldId id="453" r:id="rId207"/>
    <p:sldId id="465" r:id="rId208"/>
    <p:sldId id="620" r:id="rId209"/>
    <p:sldId id="466" r:id="rId210"/>
    <p:sldId id="625" r:id="rId211"/>
    <p:sldId id="467" r:id="rId212"/>
    <p:sldId id="628" r:id="rId213"/>
    <p:sldId id="468" r:id="rId214"/>
    <p:sldId id="469" r:id="rId215"/>
    <p:sldId id="627" r:id="rId216"/>
    <p:sldId id="470" r:id="rId217"/>
    <p:sldId id="686" r:id="rId218"/>
    <p:sldId id="471" r:id="rId219"/>
    <p:sldId id="454" r:id="rId220"/>
    <p:sldId id="616" r:id="rId221"/>
    <p:sldId id="455" r:id="rId222"/>
    <p:sldId id="456" r:id="rId223"/>
    <p:sldId id="457" r:id="rId224"/>
    <p:sldId id="458" r:id="rId225"/>
    <p:sldId id="474" r:id="rId226"/>
    <p:sldId id="459" r:id="rId227"/>
    <p:sldId id="308" r:id="rId228"/>
    <p:sldId id="486" r:id="rId229"/>
    <p:sldId id="462" r:id="rId230"/>
    <p:sldId id="463" r:id="rId231"/>
    <p:sldId id="485" r:id="rId232"/>
    <p:sldId id="631" r:id="rId233"/>
    <p:sldId id="475" r:id="rId234"/>
    <p:sldId id="794" r:id="rId235"/>
    <p:sldId id="309" r:id="rId236"/>
    <p:sldId id="311" r:id="rId237"/>
    <p:sldId id="372" r:id="rId238"/>
    <p:sldId id="784" r:id="rId239"/>
    <p:sldId id="313" r:id="rId240"/>
    <p:sldId id="632" r:id="rId241"/>
    <p:sldId id="509" r:id="rId242"/>
    <p:sldId id="472" r:id="rId243"/>
    <p:sldId id="661" r:id="rId244"/>
    <p:sldId id="370" r:id="rId245"/>
    <p:sldId id="371" r:id="rId246"/>
    <p:sldId id="634" r:id="rId247"/>
    <p:sldId id="633" r:id="rId248"/>
    <p:sldId id="759" r:id="rId249"/>
    <p:sldId id="664" r:id="rId250"/>
    <p:sldId id="663" r:id="rId251"/>
    <p:sldId id="802" r:id="rId252"/>
    <p:sldId id="682" r:id="rId253"/>
    <p:sldId id="666" r:id="rId254"/>
    <p:sldId id="687" r:id="rId255"/>
    <p:sldId id="678" r:id="rId256"/>
    <p:sldId id="667" r:id="rId257"/>
    <p:sldId id="669" r:id="rId258"/>
    <p:sldId id="742" r:id="rId259"/>
    <p:sldId id="670" r:id="rId260"/>
    <p:sldId id="671" r:id="rId261"/>
    <p:sldId id="801" r:id="rId262"/>
    <p:sldId id="679" r:id="rId263"/>
    <p:sldId id="688" r:id="rId264"/>
    <p:sldId id="672" r:id="rId265"/>
    <p:sldId id="673" r:id="rId266"/>
    <p:sldId id="674" r:id="rId267"/>
    <p:sldId id="675" r:id="rId268"/>
    <p:sldId id="681" r:id="rId269"/>
    <p:sldId id="477" r:id="rId270"/>
    <p:sldId id="789" r:id="rId271"/>
    <p:sldId id="790" r:id="rId272"/>
    <p:sldId id="791" r:id="rId273"/>
    <p:sldId id="792" r:id="rId274"/>
    <p:sldId id="478" r:id="rId275"/>
    <p:sldId id="785" r:id="rId276"/>
    <p:sldId id="480" r:id="rId277"/>
    <p:sldId id="786" r:id="rId278"/>
    <p:sldId id="788" r:id="rId279"/>
    <p:sldId id="787" r:id="rId280"/>
    <p:sldId id="793" r:id="rId281"/>
    <p:sldId id="481" r:id="rId282"/>
    <p:sldId id="719" r:id="rId283"/>
    <p:sldId id="482" r:id="rId284"/>
    <p:sldId id="483" r:id="rId285"/>
    <p:sldId id="488" r:id="rId286"/>
    <p:sldId id="748" r:id="rId287"/>
    <p:sldId id="749" r:id="rId288"/>
    <p:sldId id="750" r:id="rId289"/>
    <p:sldId id="726" r:id="rId290"/>
  </p:sldIdLst>
  <p:sldSz cx="12192000" cy="6858000"/>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1"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FFF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11" autoAdjust="0"/>
    <p:restoredTop sz="73610" autoAdjust="0"/>
  </p:normalViewPr>
  <p:slideViewPr>
    <p:cSldViewPr snapToGrid="0">
      <p:cViewPr varScale="1">
        <p:scale>
          <a:sx n="86" d="100"/>
          <a:sy n="86" d="100"/>
        </p:scale>
        <p:origin x="1776" y="78"/>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handoutMaster" Target="handoutMasters/handout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commentAuthors" Target="commentAuthor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tableStyles" Target="tableStyle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r>
              <a:rPr lang="en-US" smtClean="0"/>
              <a:t>Using LC Faceted Vocabularies                        OLA-WLA Preconference Workshop</a:t>
            </a:r>
            <a:endParaRPr lang="en-US" dirty="0"/>
          </a:p>
        </p:txBody>
      </p:sp>
      <p:sp>
        <p:nvSpPr>
          <p:cNvPr id="3" name="Date Placeholder 2"/>
          <p:cNvSpPr>
            <a:spLocks noGrp="1"/>
          </p:cNvSpPr>
          <p:nvPr>
            <p:ph type="dt" sz="quarter" idx="1"/>
          </p:nvPr>
        </p:nvSpPr>
        <p:spPr>
          <a:xfrm>
            <a:off x="3953853" y="0"/>
            <a:ext cx="3024770" cy="458788"/>
          </a:xfrm>
          <a:prstGeom prst="rect">
            <a:avLst/>
          </a:prstGeom>
        </p:spPr>
        <p:txBody>
          <a:bodyPr vert="horz" lIns="91440" tIns="45720" rIns="91440" bIns="45720" rtlCol="0"/>
          <a:lstStyle>
            <a:lvl1pPr algn="r">
              <a:defRPr sz="1200"/>
            </a:lvl1pPr>
          </a:lstStyle>
          <a:p>
            <a:r>
              <a:rPr lang="en-US" smtClean="0"/>
              <a:t>April 17, 2019</a:t>
            </a:r>
            <a:endParaRPr lang="en-US" dirty="0"/>
          </a:p>
        </p:txBody>
      </p:sp>
      <p:sp>
        <p:nvSpPr>
          <p:cNvPr id="4" name="Footer Placeholder 3"/>
          <p:cNvSpPr>
            <a:spLocks noGrp="1"/>
          </p:cNvSpPr>
          <p:nvPr>
            <p:ph type="ftr" sz="quarter" idx="2"/>
          </p:nvPr>
        </p:nvSpPr>
        <p:spPr>
          <a:xfrm>
            <a:off x="0" y="8685219"/>
            <a:ext cx="3024770" cy="458787"/>
          </a:xfrm>
          <a:prstGeom prst="rect">
            <a:avLst/>
          </a:prstGeom>
        </p:spPr>
        <p:txBody>
          <a:bodyPr vert="horz" lIns="91440" tIns="45720" rIns="91440" bIns="45720" rtlCol="0" anchor="b"/>
          <a:lstStyle>
            <a:lvl1pPr algn="l">
              <a:defRPr sz="1200"/>
            </a:lvl1pPr>
          </a:lstStyle>
          <a:p>
            <a:r>
              <a:rPr lang="en-US" smtClean="0"/>
              <a:t>Adam L. Schiff, University of Washington Libraries</a:t>
            </a:r>
            <a:endParaRPr lang="en-US"/>
          </a:p>
        </p:txBody>
      </p:sp>
      <p:sp>
        <p:nvSpPr>
          <p:cNvPr id="5" name="Slide Number Placeholder 4"/>
          <p:cNvSpPr>
            <a:spLocks noGrp="1"/>
          </p:cNvSpPr>
          <p:nvPr>
            <p:ph type="sldNum" sz="quarter" idx="3"/>
          </p:nvPr>
        </p:nvSpPr>
        <p:spPr>
          <a:xfrm>
            <a:off x="3953853" y="8685219"/>
            <a:ext cx="3024770" cy="458787"/>
          </a:xfrm>
          <a:prstGeom prst="rect">
            <a:avLst/>
          </a:prstGeom>
        </p:spPr>
        <p:txBody>
          <a:bodyPr vert="horz" lIns="91440" tIns="45720" rIns="91440" bIns="45720" rtlCol="0" anchor="b"/>
          <a:lstStyle>
            <a:lvl1pPr algn="r">
              <a:defRPr sz="1200"/>
            </a:lvl1pPr>
          </a:lstStyle>
          <a:p>
            <a:fld id="{195B2BDC-FB19-472F-976D-8D107596AD30}" type="slidenum">
              <a:rPr lang="en-US" smtClean="0"/>
              <a:t>‹#›</a:t>
            </a:fld>
            <a:endParaRPr lang="en-US"/>
          </a:p>
        </p:txBody>
      </p:sp>
    </p:spTree>
    <p:extLst>
      <p:ext uri="{BB962C8B-B14F-4D97-AF65-F5344CB8AC3E}">
        <p14:creationId xmlns:p14="http://schemas.microsoft.com/office/powerpoint/2010/main" val="57596984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r>
              <a:rPr lang="en-US" smtClean="0"/>
              <a:t>Using LC Faceted Vocabularies                        OLA-WLA Preconference Workshop</a:t>
            </a:r>
            <a:endParaRPr lang="en-US" dirty="0"/>
          </a:p>
        </p:txBody>
      </p:sp>
      <p:sp>
        <p:nvSpPr>
          <p:cNvPr id="3" name="Date Placeholder 2"/>
          <p:cNvSpPr>
            <a:spLocks noGrp="1"/>
          </p:cNvSpPr>
          <p:nvPr>
            <p:ph type="dt" idx="1"/>
          </p:nvPr>
        </p:nvSpPr>
        <p:spPr>
          <a:xfrm>
            <a:off x="3953853" y="0"/>
            <a:ext cx="3024770" cy="458788"/>
          </a:xfrm>
          <a:prstGeom prst="rect">
            <a:avLst/>
          </a:prstGeom>
        </p:spPr>
        <p:txBody>
          <a:bodyPr vert="horz" lIns="91440" tIns="45720" rIns="91440" bIns="45720" rtlCol="0"/>
          <a:lstStyle>
            <a:lvl1pPr algn="r">
              <a:defRPr sz="1200"/>
            </a:lvl1pPr>
          </a:lstStyle>
          <a:p>
            <a:r>
              <a:rPr lang="en-US" smtClean="0"/>
              <a:t>April 17, 2019</a:t>
            </a:r>
            <a:endParaRPr lang="en-US" dirty="0"/>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024" y="4400551"/>
            <a:ext cx="558419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9"/>
            <a:ext cx="3024770" cy="458787"/>
          </a:xfrm>
          <a:prstGeom prst="rect">
            <a:avLst/>
          </a:prstGeom>
        </p:spPr>
        <p:txBody>
          <a:bodyPr vert="horz" lIns="91440" tIns="45720" rIns="91440" bIns="45720" rtlCol="0" anchor="b"/>
          <a:lstStyle>
            <a:lvl1pPr algn="l">
              <a:defRPr sz="1200"/>
            </a:lvl1pPr>
          </a:lstStyle>
          <a:p>
            <a:r>
              <a:rPr lang="en-US" smtClean="0"/>
              <a:t>Adam L. Schiff, University of Washington Libraries</a:t>
            </a:r>
            <a:endParaRPr lang="en-US"/>
          </a:p>
        </p:txBody>
      </p:sp>
      <p:sp>
        <p:nvSpPr>
          <p:cNvPr id="7" name="Slide Number Placeholder 6"/>
          <p:cNvSpPr>
            <a:spLocks noGrp="1"/>
          </p:cNvSpPr>
          <p:nvPr>
            <p:ph type="sldNum" sz="quarter" idx="5"/>
          </p:nvPr>
        </p:nvSpPr>
        <p:spPr>
          <a:xfrm>
            <a:off x="3953853" y="8685219"/>
            <a:ext cx="3024770" cy="458787"/>
          </a:xfrm>
          <a:prstGeom prst="rect">
            <a:avLst/>
          </a:prstGeom>
        </p:spPr>
        <p:txBody>
          <a:bodyPr vert="horz" lIns="91440" tIns="45720" rIns="91440" bIns="45720" rtlCol="0" anchor="b"/>
          <a:lstStyle>
            <a:lvl1pPr algn="r">
              <a:defRPr sz="1200"/>
            </a:lvl1pPr>
          </a:lstStyle>
          <a:p>
            <a:fld id="{93AE828F-B8DA-461A-AE1B-69954E5886E2}" type="slidenum">
              <a:rPr lang="en-US" smtClean="0"/>
              <a:t>‹#›</a:t>
            </a:fld>
            <a:endParaRPr lang="en-US"/>
          </a:p>
        </p:txBody>
      </p:sp>
    </p:spTree>
    <p:extLst>
      <p:ext uri="{BB962C8B-B14F-4D97-AF65-F5344CB8AC3E}">
        <p14:creationId xmlns:p14="http://schemas.microsoft.com/office/powerpoint/2010/main" val="413910966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hyperlink" Target="http://classificationweb.net/LCDGT/" TargetMode="External"/><Relationship Id="rId2" Type="http://schemas.openxmlformats.org/officeDocument/2006/relationships/slide" Target="../slides/slide190.xml"/><Relationship Id="rId1" Type="http://schemas.openxmlformats.org/officeDocument/2006/relationships/notesMaster" Target="../notesMasters/notesMaster1.xml"/><Relationship Id="rId4" Type="http://schemas.openxmlformats.org/officeDocument/2006/relationships/hyperlink" Target="http://id.loc.gov/" TargetMode="Externa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3" Type="http://schemas.openxmlformats.org/officeDocument/2006/relationships/hyperlink" Target="https://www.loc.gov/standards/sourcelist/index.html" TargetMode="External"/><Relationship Id="rId2" Type="http://schemas.openxmlformats.org/officeDocument/2006/relationships/slide" Target="../slides/slide282.xml"/><Relationship Id="rId1" Type="http://schemas.openxmlformats.org/officeDocument/2006/relationships/notesMaster" Target="../notesMasters/notesMaster1.xml"/><Relationship Id="rId4" Type="http://schemas.openxmlformats.org/officeDocument/2006/relationships/hyperlink" Target="https://www.loc.gov/standards/sourcelist/subject.html" TargetMode="Externa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24814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Artistic/visual works terms were developed</a:t>
            </a:r>
            <a:r>
              <a:rPr lang="en-US" sz="1200" kern="1200" baseline="0" dirty="0" smtClean="0">
                <a:solidFill>
                  <a:schemeClr val="tx1"/>
                </a:solidFill>
                <a:effectLst/>
                <a:latin typeface="+mn-lt"/>
                <a:ea typeface="+mn-ea"/>
                <a:cs typeface="+mn-cs"/>
              </a:rPr>
              <a:t> with the A</a:t>
            </a:r>
            <a:r>
              <a:rPr lang="en-US" sz="1200" kern="1200" dirty="0" smtClean="0">
                <a:solidFill>
                  <a:schemeClr val="tx1"/>
                </a:solidFill>
                <a:effectLst/>
                <a:latin typeface="+mn-lt"/>
                <a:ea typeface="+mn-ea"/>
                <a:cs typeface="+mn-cs"/>
              </a:rPr>
              <a:t>rt Libraries Society of North America (ARLIS)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General terms were developed with the ALA Subject Access Committee Subcommittee on Genre/Form Implementation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 Terms Working Group</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Law terms were developed with the American Association of Law Libraries’ Classification and Subject Cataloging Policy Advisory Working Group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Literature terms were developed with the ALA Subject Access Committee Subcommittee on Genre/Form Implementation</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orking Group on LCGFT Literature Terms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Music terms were developed with the Music Library Association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Bibliographic Control Committee F</a:t>
            </a:r>
            <a:r>
              <a:rPr lang="en-US" dirty="0" smtClean="0"/>
              <a:t>orm/Genre Task Force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Religion terms</a:t>
            </a:r>
            <a:r>
              <a:rPr lang="en-US" sz="1200" kern="1200" baseline="0" dirty="0" smtClean="0">
                <a:solidFill>
                  <a:schemeClr val="tx1"/>
                </a:solidFill>
                <a:effectLst/>
                <a:latin typeface="+mn-lt"/>
                <a:ea typeface="+mn-ea"/>
                <a:cs typeface="+mn-cs"/>
              </a:rPr>
              <a:t> were developed with the </a:t>
            </a:r>
            <a:r>
              <a:rPr lang="en-US" sz="1200" kern="1200" dirty="0" smtClean="0">
                <a:solidFill>
                  <a:schemeClr val="tx1"/>
                </a:solidFill>
                <a:effectLst/>
                <a:latin typeface="+mn-lt"/>
                <a:ea typeface="+mn-ea"/>
                <a:cs typeface="+mn-cs"/>
              </a:rPr>
              <a:t>American Theological Library Association,</a:t>
            </a:r>
            <a:r>
              <a:rPr lang="en-US" sz="1200" kern="1200" baseline="0" dirty="0" smtClean="0">
                <a:solidFill>
                  <a:schemeClr val="tx1"/>
                </a:solidFill>
                <a:effectLst/>
                <a:latin typeface="+mn-lt"/>
                <a:ea typeface="+mn-ea"/>
                <a:cs typeface="+mn-cs"/>
              </a:rPr>
              <a:t> coordinating with </a:t>
            </a:r>
            <a:r>
              <a:rPr lang="en-US" sz="1200" kern="1200" dirty="0" smtClean="0">
                <a:solidFill>
                  <a:schemeClr val="tx1"/>
                </a:solidFill>
                <a:effectLst/>
                <a:latin typeface="+mn-lt"/>
                <a:ea typeface="+mn-ea"/>
                <a:cs typeface="+mn-cs"/>
              </a:rPr>
              <a:t>members of the Association of Jewish Libraries, the Catholic Library Association, and the Council on East Asian Libraries</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2919092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Newsletters.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0074798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Guidebooks. $2 </a:t>
            </a:r>
            <a:r>
              <a:rPr lang="en-US" baseline="0" dirty="0" err="1" smtClean="0"/>
              <a:t>lcgft</a:t>
            </a:r>
            <a:endParaRPr lang="en-US" baseline="0" dirty="0" smtClean="0"/>
          </a:p>
          <a:p>
            <a:r>
              <a:rPr lang="en-US" baseline="0" dirty="0" smtClean="0"/>
              <a:t>655 _7  Serial publications.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9356752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7259368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term</a:t>
            </a:r>
            <a:r>
              <a:rPr lang="en-US" baseline="0" dirty="0" smtClean="0"/>
              <a:t> Literature is unlikely to be used very much, since more specific terms will generally be available.  It might be used for very general literary anthologies.</a:t>
            </a:r>
          </a:p>
          <a:p>
            <a:endParaRPr lang="en-US" baseline="0" dirty="0" smtClean="0"/>
          </a:p>
          <a:p>
            <a:r>
              <a:rPr lang="en-US" baseline="0" dirty="0" smtClean="0"/>
              <a:t>All of the terms below </a:t>
            </a:r>
            <a:r>
              <a:rPr lang="en-US" b="1" baseline="0" dirty="0" smtClean="0"/>
              <a:t>Literature</a:t>
            </a:r>
            <a:r>
              <a:rPr lang="en-US" b="0" baseline="0" dirty="0" smtClean="0"/>
              <a:t> may be used for both collections and individual works.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1097746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LCGFT terms are in the plural</a:t>
            </a:r>
            <a:r>
              <a:rPr lang="en-US" baseline="0" dirty="0" smtClean="0"/>
              <a:t> form, unlike some LCSH headings.</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0611449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7224023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671288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a:t>
            </a:r>
            <a:r>
              <a:rPr lang="en-US" baseline="0" dirty="0" smtClean="0"/>
              <a:t> stories: stories that contain other stories</a:t>
            </a:r>
          </a:p>
          <a:p>
            <a:r>
              <a:rPr lang="en-US" baseline="0" dirty="0" err="1" smtClean="0"/>
              <a:t>Metadramas</a:t>
            </a:r>
            <a:r>
              <a:rPr lang="en-US" baseline="0" dirty="0" smtClean="0"/>
              <a:t>: drama that self-consciously calls attention to its own fictional status as a theatrical pretense, often through the use of a play-within-a-play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9291239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Fiction.</a:t>
            </a:r>
            <a:r>
              <a:rPr lang="en-US" sz="1200" kern="1200" dirty="0" smtClean="0">
                <a:solidFill>
                  <a:schemeClr val="tx1"/>
                </a:solidFill>
                <a:effectLst/>
                <a:latin typeface="+mn-lt"/>
                <a:ea typeface="+mn-ea"/>
                <a:cs typeface="+mn-cs"/>
              </a:rPr>
              <a:t>  In addition to terms assigned in accordance with the guidelines in J 110, assign a term that indicates the length of the resource when it is readily apparent (e.g., Novels; Novellas; Short stories; Flash fiction).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Flash fiction: very short fiction of just a page or two; short</a:t>
            </a:r>
            <a:r>
              <a:rPr lang="en-US" sz="1200" kern="1200" baseline="0" dirty="0" smtClean="0">
                <a:solidFill>
                  <a:schemeClr val="tx1"/>
                </a:solidFill>
                <a:effectLst/>
                <a:latin typeface="+mn-lt"/>
                <a:ea typeface="+mn-ea"/>
                <a:cs typeface="+mn-cs"/>
              </a:rPr>
              <a:t> stories of extreme brevity.</a:t>
            </a:r>
            <a:endParaRPr lang="en-US" sz="1200" kern="1200" dirty="0">
              <a:solidFill>
                <a:schemeClr val="tx1"/>
              </a:solidFill>
              <a:effectLst/>
              <a:latin typeface="+mn-lt"/>
              <a:ea typeface="+mn-ea"/>
              <a:cs typeface="+mn-cs"/>
            </a:endParaRP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6004487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a:t>
            </a:r>
            <a:r>
              <a:rPr lang="en-US" baseline="0" dirty="0" smtClean="0"/>
              <a:t> of short stories by various authors.  No specific literary genres/forms are identified other than the length of the fiction.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109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49741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Artistic/visual works terms were developed</a:t>
            </a:r>
            <a:r>
              <a:rPr lang="en-US" sz="1200" kern="1200" baseline="0" dirty="0" smtClean="0">
                <a:solidFill>
                  <a:schemeClr val="tx1"/>
                </a:solidFill>
                <a:effectLst/>
                <a:latin typeface="+mn-lt"/>
                <a:ea typeface="+mn-ea"/>
                <a:cs typeface="+mn-cs"/>
              </a:rPr>
              <a:t> with the A</a:t>
            </a:r>
            <a:r>
              <a:rPr lang="en-US" sz="1200" kern="1200" dirty="0" smtClean="0">
                <a:solidFill>
                  <a:schemeClr val="tx1"/>
                </a:solidFill>
                <a:effectLst/>
                <a:latin typeface="+mn-lt"/>
                <a:ea typeface="+mn-ea"/>
                <a:cs typeface="+mn-cs"/>
              </a:rPr>
              <a:t>rt Libraries Society of North America (ARLIS)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General terms were developed with the ALA Subject Access Committee Subcommittee on Genre/Form Implementation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 Terms Working Group</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Law terms were developed with the American Association of Law Libraries’ Classification and Subject Cataloging Policy Advisory Working Group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Literature terms were developed with the ALA Subject Access Committee Subcommittee on Genre/Form Implementation</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orking Group on LCGFT Literature Terms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Music terms were developed with the Music Library Association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Bibliographic Control Committee F</a:t>
            </a:r>
            <a:r>
              <a:rPr lang="en-US" dirty="0" smtClean="0"/>
              <a:t>orm/Genre Task Force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Religion terms</a:t>
            </a:r>
            <a:r>
              <a:rPr lang="en-US" sz="1200" kern="1200" baseline="0" dirty="0" smtClean="0">
                <a:solidFill>
                  <a:schemeClr val="tx1"/>
                </a:solidFill>
                <a:effectLst/>
                <a:latin typeface="+mn-lt"/>
                <a:ea typeface="+mn-ea"/>
                <a:cs typeface="+mn-cs"/>
              </a:rPr>
              <a:t> were developed with the </a:t>
            </a:r>
            <a:r>
              <a:rPr lang="en-US" sz="1200" kern="1200" dirty="0" smtClean="0">
                <a:solidFill>
                  <a:schemeClr val="tx1"/>
                </a:solidFill>
                <a:effectLst/>
                <a:latin typeface="+mn-lt"/>
                <a:ea typeface="+mn-ea"/>
                <a:cs typeface="+mn-cs"/>
              </a:rPr>
              <a:t>American Theological Library Association,</a:t>
            </a:r>
            <a:r>
              <a:rPr lang="en-US" sz="1200" kern="1200" baseline="0" dirty="0" smtClean="0">
                <a:solidFill>
                  <a:schemeClr val="tx1"/>
                </a:solidFill>
                <a:effectLst/>
                <a:latin typeface="+mn-lt"/>
                <a:ea typeface="+mn-ea"/>
                <a:cs typeface="+mn-cs"/>
              </a:rPr>
              <a:t> coordinating with </a:t>
            </a:r>
            <a:r>
              <a:rPr lang="en-US" sz="1200" kern="1200" dirty="0" smtClean="0">
                <a:solidFill>
                  <a:schemeClr val="tx1"/>
                </a:solidFill>
                <a:effectLst/>
                <a:latin typeface="+mn-lt"/>
                <a:ea typeface="+mn-ea"/>
                <a:cs typeface="+mn-cs"/>
              </a:rPr>
              <a:t>members of the Association of Jewish Libraries, the Catholic Library Association, and the Council on East Asian Libraries</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1428653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a:t>
            </a:r>
            <a:r>
              <a:rPr lang="en-US" baseline="0" dirty="0" smtClean="0"/>
              <a:t> of short stories by various authors.  In addition to the length of the fiction, a term for the genre can also be assigned.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1552310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individually published short story.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3712321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326494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compilation of flash fiction by Chinese authors.  Flash fiction</a:t>
            </a:r>
            <a:r>
              <a:rPr lang="en-US" baseline="0" dirty="0" smtClean="0"/>
              <a:t> are stories that are very short, no more than a page or two in length.  It is also known as </a:t>
            </a:r>
            <a:r>
              <a:rPr lang="en-US" baseline="0" dirty="0" err="1" smtClean="0"/>
              <a:t>microfiction</a:t>
            </a:r>
            <a:r>
              <a:rPr lang="en-US" baseline="0" dirty="0" smtClean="0"/>
              <a:t>, short-short stories, and sudden fiction.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2430400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compilation of works by different authors, issued as an annual publication, so here we have literature genre/form terms and a general term.  For the fiction</a:t>
            </a:r>
            <a:r>
              <a:rPr lang="en-US" baseline="0" dirty="0" smtClean="0"/>
              <a:t> aspect, two terms are given, one for the genre (horror) and one for the length (short stories).</a:t>
            </a:r>
            <a:endParaRPr lang="en-US" dirty="0" smtClean="0"/>
          </a:p>
          <a:p>
            <a:endParaRPr lang="en-US" dirty="0" smtClean="0"/>
          </a:p>
          <a:p>
            <a:r>
              <a:rPr lang="en-US" i="1" dirty="0" smtClean="0"/>
              <a:t>Genre/Form</a:t>
            </a:r>
            <a:r>
              <a:rPr lang="en-US" i="1" baseline="0" dirty="0" smtClean="0"/>
              <a:t> Terms Manual </a:t>
            </a:r>
            <a:r>
              <a:rPr lang="en-US" baseline="0" dirty="0" smtClean="0"/>
              <a:t>J 235 Literature</a:t>
            </a:r>
          </a:p>
          <a:p>
            <a:endParaRPr lang="en-US" baseline="0" dirty="0" smtClean="0"/>
          </a:p>
          <a:p>
            <a:r>
              <a:rPr lang="en-US" baseline="0" dirty="0" smtClean="0"/>
              <a:t>1. Fiction. In addition to terms assigned in accordance with the guidelines in J 110, assign a term that indicates the length of the resource when it is readily apparent (e.g., </a:t>
            </a:r>
            <a:r>
              <a:rPr lang="en-US" b="1" baseline="0" dirty="0" smtClean="0"/>
              <a:t>Novels</a:t>
            </a:r>
            <a:r>
              <a:rPr lang="en-US" b="0" baseline="0" dirty="0" smtClean="0"/>
              <a:t>; </a:t>
            </a:r>
            <a:r>
              <a:rPr lang="en-US" b="1" baseline="0" dirty="0" smtClean="0"/>
              <a:t>Novellas</a:t>
            </a:r>
            <a:r>
              <a:rPr lang="en-US" b="0" baseline="0" dirty="0" smtClean="0"/>
              <a:t>; </a:t>
            </a:r>
            <a:r>
              <a:rPr lang="en-US" b="1" baseline="0" dirty="0" smtClean="0"/>
              <a:t>Short stories</a:t>
            </a:r>
            <a:r>
              <a:rPr lang="en-US" b="0" baseline="0" dirty="0" smtClean="0"/>
              <a:t>; </a:t>
            </a:r>
            <a:r>
              <a:rPr lang="en-US" b="1" baseline="0" dirty="0" smtClean="0"/>
              <a:t>Flash fiction</a:t>
            </a:r>
            <a:r>
              <a:rPr lang="en-US" b="0" baseline="0" dirty="0" smtClean="0"/>
              <a:t>).</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7109927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 by </a:t>
            </a:r>
            <a:r>
              <a:rPr lang="en-US" smtClean="0"/>
              <a:t>one author.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678344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individually published poem.</a:t>
            </a:r>
          </a:p>
          <a:p>
            <a:endParaRPr lang="en-US" dirty="0" smtClean="0"/>
          </a:p>
          <a:p>
            <a:r>
              <a:rPr lang="en-US" dirty="0" smtClean="0"/>
              <a:t>LCGFT Manual</a:t>
            </a:r>
            <a:r>
              <a:rPr lang="en-US" baseline="0" dirty="0" smtClean="0"/>
              <a:t> J 235: “</a:t>
            </a:r>
            <a:r>
              <a:rPr lang="en-US" sz="1200" kern="1200" dirty="0" smtClean="0">
                <a:solidFill>
                  <a:schemeClr val="tx1"/>
                </a:solidFill>
                <a:effectLst/>
                <a:latin typeface="+mn-lt"/>
                <a:ea typeface="+mn-ea"/>
                <a:cs typeface="+mn-cs"/>
              </a:rPr>
              <a:t>If the genre or form of a poem or collection of poetry is known to the cataloger due to the cataloger’s academic or cultural background, etc., one or more genre/form terms may be assigned to represent the genre or form.”  </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4363338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journal that</a:t>
            </a:r>
            <a:r>
              <a:rPr lang="en-US" baseline="0" dirty="0" smtClean="0"/>
              <a:t> publishes two kinds of poetry.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81008167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both a literature genre/form term and a general term.  The broad term </a:t>
            </a:r>
            <a:r>
              <a:rPr lang="en-US" b="1" dirty="0" smtClean="0"/>
              <a:t>Poetry</a:t>
            </a:r>
            <a:r>
              <a:rPr lang="en-US" b="0" dirty="0" smtClean="0"/>
              <a:t> is used, as the collection contains a large</a:t>
            </a:r>
            <a:r>
              <a:rPr lang="en-US" b="0" baseline="0" dirty="0" smtClean="0"/>
              <a:t> variety of different types of poems.</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4630856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119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2436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0833361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1146320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1542273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Collection of drama by various authors. No specific genres or forms</a:t>
            </a:r>
            <a:r>
              <a:rPr lang="en-US" baseline="0" dirty="0" smtClean="0"/>
              <a:t> to bring out.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501376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Collection of drama by various authors, with specific genres or forms</a:t>
            </a:r>
            <a:r>
              <a:rPr lang="en-US" baseline="0" dirty="0" smtClean="0"/>
              <a:t> that can be brought out.  The last 655 is taken from LCSH, as it is the type of term ineligible for inclusion in 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554058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single</a:t>
            </a:r>
            <a:r>
              <a:rPr lang="en-US" baseline="0" dirty="0" smtClean="0"/>
              <a:t> play.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6082390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1029821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8590986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924160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03604594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Science fiction comics. $2 </a:t>
            </a:r>
            <a:r>
              <a:rPr lang="en-US" dirty="0" err="1" smtClean="0"/>
              <a:t>lcgft</a:t>
            </a:r>
            <a:endParaRPr lang="en-US" dirty="0" smtClean="0"/>
          </a:p>
          <a:p>
            <a:r>
              <a:rPr lang="en-US" dirty="0" smtClean="0"/>
              <a:t>655 _7 Graphic novel adaptations. $2 </a:t>
            </a:r>
            <a:r>
              <a:rPr lang="en-US" dirty="0" err="1" smtClean="0"/>
              <a:t>lcgft</a:t>
            </a:r>
            <a:endParaRPr lang="en-US" dirty="0" smtClean="0"/>
          </a:p>
          <a:p>
            <a:endParaRPr lang="en-US" dirty="0" smtClean="0"/>
          </a:p>
          <a:p>
            <a:r>
              <a:rPr lang="en-US" dirty="0" smtClean="0"/>
              <a:t>LCGFT</a:t>
            </a:r>
            <a:r>
              <a:rPr lang="en-US" baseline="0" dirty="0" smtClean="0"/>
              <a:t> has </a:t>
            </a:r>
            <a:r>
              <a:rPr lang="en-US" b="1" baseline="0" dirty="0" smtClean="0"/>
              <a:t>Time-travel fiction</a:t>
            </a:r>
            <a:r>
              <a:rPr lang="en-US" baseline="0" dirty="0" smtClean="0"/>
              <a:t>, but this may only be used for fiction (novels, short stories, etc.).  Based on that term as a pattern, a SACO proposal could probably be made to establish </a:t>
            </a:r>
            <a:r>
              <a:rPr lang="en-US" b="1" baseline="0" dirty="0" smtClean="0"/>
              <a:t>Time-travel comics</a:t>
            </a:r>
            <a:r>
              <a:rPr lang="en-US"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129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953890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Keyword search of genre/form authority records in OCLC </a:t>
            </a:r>
            <a:r>
              <a:rPr lang="en-US" dirty="0" err="1" smtClean="0"/>
              <a:t>Connexion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3841703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Dystopian fiction. $2 </a:t>
            </a:r>
            <a:r>
              <a:rPr lang="en-US" dirty="0" err="1" smtClean="0"/>
              <a:t>lcgft</a:t>
            </a:r>
            <a:endParaRPr lang="en-US" dirty="0" smtClean="0"/>
          </a:p>
          <a:p>
            <a:r>
              <a:rPr lang="en-US" dirty="0" smtClean="0"/>
              <a:t>655 _7 Political fiction. $2 </a:t>
            </a:r>
            <a:r>
              <a:rPr lang="en-US" dirty="0" err="1" smtClean="0"/>
              <a:t>lcgft</a:t>
            </a:r>
            <a:endParaRPr lang="en-US" dirty="0" smtClean="0"/>
          </a:p>
          <a:p>
            <a:r>
              <a:rPr lang="en-US" dirty="0" smtClean="0"/>
              <a:t>655 _7 Novels. $2 </a:t>
            </a:r>
            <a:r>
              <a:rPr lang="en-US" dirty="0" err="1" smtClean="0"/>
              <a:t>lcgft</a:t>
            </a:r>
            <a:endParaRPr lang="en-US" dirty="0" smtClean="0"/>
          </a:p>
          <a:p>
            <a:endParaRPr lang="en-US" dirty="0" smtClean="0"/>
          </a:p>
          <a:p>
            <a:r>
              <a:rPr lang="en-US" dirty="0" smtClean="0"/>
              <a:t>Note: large print is a manifestation element, so it is not eligible</a:t>
            </a:r>
            <a:r>
              <a:rPr lang="en-US" baseline="0" dirty="0" smtClean="0"/>
              <a:t> to be in LCGFT.  If a cataloger wanted, they could assign:</a:t>
            </a:r>
          </a:p>
          <a:p>
            <a:endParaRPr lang="en-US" baseline="0" dirty="0" smtClean="0"/>
          </a:p>
          <a:p>
            <a:r>
              <a:rPr lang="en-US" dirty="0" smtClean="0"/>
              <a:t>655 _0 Large type books.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82021338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Poetry. $2 </a:t>
            </a:r>
            <a:r>
              <a:rPr lang="en-US" baseline="0" dirty="0" err="1" smtClean="0"/>
              <a:t>lcgft</a:t>
            </a:r>
            <a:endParaRPr lang="en-US" baseline="0" dirty="0" smtClean="0"/>
          </a:p>
          <a:p>
            <a:endParaRPr lang="en-US" baseline="0" dirty="0" smtClean="0"/>
          </a:p>
          <a:p>
            <a:r>
              <a:rPr lang="en-US" baseline="0" dirty="0" smtClean="0"/>
              <a:t>There is nothing to indicate that the poems are of specific types and catalogers are not required to examine each poem and try to determine what kind(s) they are.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7149719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Topographical poetry. $2 </a:t>
            </a:r>
            <a:r>
              <a:rPr lang="en-US" dirty="0" err="1" smtClean="0"/>
              <a:t>lcgft</a:t>
            </a:r>
            <a:endParaRPr lang="en-US" dirty="0" smtClean="0"/>
          </a:p>
          <a:p>
            <a:r>
              <a:rPr lang="en-US" dirty="0" smtClean="0"/>
              <a:t>655 _7  Poetry.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8214288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a:t>
            </a:r>
            <a:r>
              <a:rPr lang="en-US" baseline="0" dirty="0" smtClean="0"/>
              <a:t> One-act plays.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4146131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Novels. $2 </a:t>
            </a:r>
            <a:r>
              <a:rPr lang="en-US" dirty="0" err="1" smtClean="0"/>
              <a:t>lcgft</a:t>
            </a:r>
            <a:endParaRPr lang="en-US" dirty="0" smtClean="0"/>
          </a:p>
          <a:p>
            <a:r>
              <a:rPr lang="en-US" dirty="0" smtClean="0"/>
              <a:t>655 _7  Vampire fiction. $2 </a:t>
            </a:r>
            <a:r>
              <a:rPr lang="en-US" dirty="0" err="1" smtClean="0"/>
              <a:t>lcgft</a:t>
            </a:r>
            <a:endParaRPr lang="en-US" dirty="0" smtClean="0"/>
          </a:p>
          <a:p>
            <a:r>
              <a:rPr lang="en-US" dirty="0" smtClean="0"/>
              <a:t>655 _7  Fantasy fiction. $2 </a:t>
            </a:r>
            <a:r>
              <a:rPr lang="en-US" dirty="0" err="1" smtClean="0"/>
              <a:t>lcgft</a:t>
            </a:r>
            <a:endParaRPr lang="en-US" dirty="0" smtClean="0"/>
          </a:p>
          <a:p>
            <a:r>
              <a:rPr lang="en-US" dirty="0" smtClean="0"/>
              <a:t>655 _7  Romance fiction. $2 </a:t>
            </a:r>
            <a:r>
              <a:rPr lang="en-US" dirty="0" err="1" smtClean="0"/>
              <a:t>lcgft</a:t>
            </a:r>
            <a:endParaRPr lang="en-US" dirty="0" smtClean="0"/>
          </a:p>
          <a:p>
            <a:endParaRPr lang="en-US" dirty="0" smtClean="0"/>
          </a:p>
          <a:p>
            <a:r>
              <a:rPr lang="en-US" i="1" dirty="0" smtClean="0"/>
              <a:t>Not also </a:t>
            </a:r>
            <a:r>
              <a:rPr lang="en-US" dirty="0" smtClean="0"/>
              <a:t>Paranormal</a:t>
            </a:r>
            <a:r>
              <a:rPr lang="en-US" baseline="0" dirty="0" smtClean="0"/>
              <a:t> fiction. $2 </a:t>
            </a:r>
            <a:r>
              <a:rPr lang="en-US" baseline="0" dirty="0" err="1" smtClean="0"/>
              <a:t>lcgft</a:t>
            </a:r>
            <a:r>
              <a:rPr lang="en-US" baseline="0" dirty="0" smtClean="0"/>
              <a:t> </a:t>
            </a:r>
            <a:r>
              <a:rPr lang="en-US" i="1" baseline="0" dirty="0" smtClean="0"/>
              <a:t>because that is a BT for Vampire fiction.</a:t>
            </a:r>
          </a:p>
          <a:p>
            <a:r>
              <a:rPr lang="en-US" baseline="0" dirty="0" smtClean="0"/>
              <a:t> </a:t>
            </a:r>
            <a:endParaRPr lang="en-US" dirty="0"/>
          </a:p>
        </p:txBody>
      </p:sp>
      <p:sp>
        <p:nvSpPr>
          <p:cNvPr id="4" name="Header Placeholder 3"/>
          <p:cNvSpPr>
            <a:spLocks noGrp="1"/>
          </p:cNvSpPr>
          <p:nvPr>
            <p:ph type="hdr" sz="quarter" idx="10"/>
          </p:nvPr>
        </p:nvSpPr>
        <p:spPr/>
        <p:txBody>
          <a:bodyPr/>
          <a:lstStyle/>
          <a:p>
            <a:r>
              <a:rPr lang="en-US" smtClean="0"/>
              <a:t>Using LC Faceted Vocabularies                        OLA-WLA Preconference Workshop</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134</a:t>
            </a:fld>
            <a:endParaRPr lang="en-US"/>
          </a:p>
        </p:txBody>
      </p:sp>
      <p:sp>
        <p:nvSpPr>
          <p:cNvPr id="7" name="Date Placeholder 6"/>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45348047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Spoken word poetry. $2</a:t>
            </a:r>
            <a:r>
              <a:rPr lang="en-US" baseline="0" dirty="0" smtClean="0"/>
              <a:t> </a:t>
            </a:r>
            <a:r>
              <a:rPr lang="en-US" baseline="0" dirty="0" err="1" smtClean="0"/>
              <a:t>lcgft</a:t>
            </a:r>
            <a:endParaRPr lang="en-US" baseline="0" dirty="0" smtClean="0"/>
          </a:p>
          <a:p>
            <a:endParaRPr lang="en-US" baseline="0" dirty="0" smtClean="0"/>
          </a:p>
          <a:p>
            <a:r>
              <a:rPr lang="en-US" baseline="0" dirty="0" smtClean="0"/>
              <a:t>Possibly also: 655 _7 Narrative poetry.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999773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Short stories. $2 </a:t>
            </a:r>
            <a:r>
              <a:rPr lang="en-US" baseline="0" dirty="0" err="1" smtClean="0"/>
              <a:t>lcgft</a:t>
            </a:r>
            <a:endParaRPr lang="en-US" baseline="0" dirty="0" smtClean="0"/>
          </a:p>
          <a:p>
            <a:r>
              <a:rPr lang="en-US" baseline="0" dirty="0" smtClean="0"/>
              <a:t>655 _7  Serial publications.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02681934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_7 $3 The rape of the lock: $a Mock-heroic poetry. $2 </a:t>
            </a:r>
            <a:r>
              <a:rPr lang="en-US" dirty="0" err="1" smtClean="0"/>
              <a:t>lcgft</a:t>
            </a:r>
            <a:endParaRPr lang="en-US" dirty="0" smtClean="0"/>
          </a:p>
          <a:p>
            <a:r>
              <a:rPr lang="en-US" dirty="0" smtClean="0"/>
              <a:t>655 _7 $3 The rape of the lock: $a Narrative poetry. $2 </a:t>
            </a:r>
            <a:r>
              <a:rPr lang="en-US" dirty="0" err="1" smtClean="0"/>
              <a:t>lcgft</a:t>
            </a:r>
            <a:endParaRPr lang="en-US" dirty="0" smtClean="0"/>
          </a:p>
          <a:p>
            <a:r>
              <a:rPr lang="en-US" dirty="0" smtClean="0"/>
              <a:t>655 _7 $3 An essay on man: $a Didactic poetry. $2 </a:t>
            </a:r>
            <a:r>
              <a:rPr lang="en-US" dirty="0" err="1" smtClean="0"/>
              <a:t>lcgft</a:t>
            </a:r>
            <a:endParaRPr lang="en-US" dirty="0" smtClean="0"/>
          </a:p>
          <a:p>
            <a:r>
              <a:rPr lang="en-US" dirty="0" smtClean="0"/>
              <a:t>655 _7 $3 An essay on man: $a Epistolary poetry. $2 </a:t>
            </a:r>
            <a:r>
              <a:rPr lang="en-US" dirty="0" err="1" smtClean="0"/>
              <a:t>lcgft</a:t>
            </a:r>
            <a:endParaRPr lang="en-US" dirty="0" smtClean="0"/>
          </a:p>
          <a:p>
            <a:endParaRPr lang="en-US" dirty="0" smtClean="0"/>
          </a:p>
          <a:p>
            <a:r>
              <a:rPr lang="en-US" dirty="0" smtClean="0"/>
              <a:t>Note: </a:t>
            </a:r>
            <a:r>
              <a:rPr lang="en-US" i="1" dirty="0" smtClean="0"/>
              <a:t>Philosophical poetry</a:t>
            </a:r>
            <a:r>
              <a:rPr lang="en-US" i="0" dirty="0" smtClean="0"/>
              <a:t> is not </a:t>
            </a:r>
            <a:r>
              <a:rPr lang="en-US" i="0" dirty="0" smtClean="0"/>
              <a:t>yet established </a:t>
            </a:r>
            <a:r>
              <a:rPr lang="en-US" i="0" dirty="0" smtClean="0"/>
              <a:t>in LCGFT, but it</a:t>
            </a:r>
            <a:r>
              <a:rPr lang="en-US" i="0" baseline="0" dirty="0" smtClean="0"/>
              <a:t> could </a:t>
            </a:r>
            <a:r>
              <a:rPr lang="en-US" i="0" baseline="0" dirty="0" smtClean="0"/>
              <a:t>be </a:t>
            </a:r>
            <a:r>
              <a:rPr lang="en-US" i="0" baseline="0" dirty="0" smtClean="0"/>
              <a:t>proposed through SACO.  LCGFT already has </a:t>
            </a:r>
            <a:r>
              <a:rPr lang="en-US" i="1" baseline="0" dirty="0" smtClean="0"/>
              <a:t>Philosophical fiction</a:t>
            </a:r>
            <a:r>
              <a:rPr lang="en-US" i="0" baseline="0" dirty="0" smtClean="0"/>
              <a:t>.</a:t>
            </a:r>
            <a:endParaRPr lang="en-US" i="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925763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CliffsNotes website: https://www.cliffsnotes.com/literature/c/candide/critical-essays/alexander-popes-essay-on-man</a:t>
            </a:r>
          </a:p>
          <a:p>
            <a:endParaRPr lang="en-US" dirty="0" smtClean="0"/>
          </a:p>
          <a:p>
            <a:r>
              <a:rPr lang="en-US" dirty="0" smtClean="0"/>
              <a:t>ANSWER:</a:t>
            </a:r>
          </a:p>
          <a:p>
            <a:endParaRPr lang="en-US" dirty="0" smtClean="0"/>
          </a:p>
          <a:p>
            <a:r>
              <a:rPr lang="en-US" dirty="0" smtClean="0"/>
              <a:t>655 _7 $3 The rape of the lock: $a Mock-heroic poetry. $2 </a:t>
            </a:r>
            <a:r>
              <a:rPr lang="en-US" dirty="0" err="1" smtClean="0"/>
              <a:t>lcgft</a:t>
            </a:r>
            <a:endParaRPr lang="en-US" dirty="0" smtClean="0"/>
          </a:p>
          <a:p>
            <a:r>
              <a:rPr lang="en-US" dirty="0" smtClean="0"/>
              <a:t>655 _7 $3 The rape of the lock: $a Narrative poetry. $2 </a:t>
            </a:r>
            <a:r>
              <a:rPr lang="en-US" dirty="0" err="1" smtClean="0"/>
              <a:t>lcgft</a:t>
            </a:r>
            <a:endParaRPr lang="en-US" dirty="0" smtClean="0"/>
          </a:p>
          <a:p>
            <a:r>
              <a:rPr lang="en-US" dirty="0" smtClean="0"/>
              <a:t>655 _7 $3 An essay on man: $a Didactic poetry. $2 </a:t>
            </a:r>
            <a:r>
              <a:rPr lang="en-US" dirty="0" err="1" smtClean="0"/>
              <a:t>lcgft</a:t>
            </a:r>
            <a:endParaRPr lang="en-US" dirty="0" smtClean="0"/>
          </a:p>
          <a:p>
            <a:r>
              <a:rPr lang="en-US" dirty="0" smtClean="0"/>
              <a:t>655 _7 $3 An essay on man: $a Epistolary poetry. $2 </a:t>
            </a:r>
            <a:r>
              <a:rPr lang="en-US" dirty="0" err="1" smtClean="0"/>
              <a:t>lcgft</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 </a:t>
            </a:r>
            <a:r>
              <a:rPr lang="en-US" i="1" dirty="0" smtClean="0"/>
              <a:t>Philosophical poetry</a:t>
            </a:r>
            <a:r>
              <a:rPr lang="en-US" i="0" dirty="0" smtClean="0"/>
              <a:t> is not </a:t>
            </a:r>
            <a:r>
              <a:rPr lang="en-US" i="0" dirty="0" smtClean="0"/>
              <a:t>yet established </a:t>
            </a:r>
            <a:r>
              <a:rPr lang="en-US" i="0" dirty="0" smtClean="0"/>
              <a:t>in LCGFT, but it</a:t>
            </a:r>
            <a:r>
              <a:rPr lang="en-US" i="0" baseline="0" dirty="0" smtClean="0"/>
              <a:t> could </a:t>
            </a:r>
            <a:r>
              <a:rPr lang="en-US" i="0" baseline="0" dirty="0" smtClean="0"/>
              <a:t>be </a:t>
            </a:r>
            <a:r>
              <a:rPr lang="en-US" i="0" baseline="0" dirty="0" smtClean="0"/>
              <a:t>proposed through SACO.  LCGFT already has </a:t>
            </a:r>
            <a:r>
              <a:rPr lang="en-US" i="1" baseline="0" dirty="0" smtClean="0"/>
              <a:t>Philosophical fiction</a:t>
            </a:r>
            <a:r>
              <a:rPr lang="en-US" i="0"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8093160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The Victorian Web: http://www.victorianweb.org/previctorian/pope/man.html</a:t>
            </a:r>
          </a:p>
          <a:p>
            <a:endParaRPr lang="en-US" dirty="0" smtClean="0"/>
          </a:p>
          <a:p>
            <a:r>
              <a:rPr lang="en-US" dirty="0" smtClean="0"/>
              <a:t>ANSWER:</a:t>
            </a:r>
          </a:p>
          <a:p>
            <a:endParaRPr lang="en-US" dirty="0" smtClean="0"/>
          </a:p>
          <a:p>
            <a:r>
              <a:rPr lang="en-US" dirty="0" smtClean="0"/>
              <a:t>655 _7 $3 The rape of the lock: $a Mock-heroic poetry. $2 </a:t>
            </a:r>
            <a:r>
              <a:rPr lang="en-US" dirty="0" err="1" smtClean="0"/>
              <a:t>lcgft</a:t>
            </a:r>
            <a:endParaRPr lang="en-US" dirty="0" smtClean="0"/>
          </a:p>
          <a:p>
            <a:r>
              <a:rPr lang="en-US" dirty="0" smtClean="0"/>
              <a:t>655 _7 $3 The rape of the lock: $a Narrative poetry. $2 </a:t>
            </a:r>
            <a:r>
              <a:rPr lang="en-US" dirty="0" err="1" smtClean="0"/>
              <a:t>lcgft</a:t>
            </a:r>
            <a:endParaRPr lang="en-US" dirty="0" smtClean="0"/>
          </a:p>
          <a:p>
            <a:r>
              <a:rPr lang="en-US" dirty="0" smtClean="0"/>
              <a:t>655 _7 $3 An essay on man: $a Didactic poetry. $2 </a:t>
            </a:r>
            <a:r>
              <a:rPr lang="en-US" dirty="0" err="1" smtClean="0"/>
              <a:t>lcgft</a:t>
            </a:r>
            <a:endParaRPr lang="en-US" dirty="0" smtClean="0"/>
          </a:p>
          <a:p>
            <a:r>
              <a:rPr lang="en-US" dirty="0" smtClean="0"/>
              <a:t>655 _7 $3 An essay on man: $a Epistolary poetry. $2 </a:t>
            </a:r>
            <a:r>
              <a:rPr lang="en-US" dirty="0" err="1" smtClean="0"/>
              <a:t>lcgft</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 </a:t>
            </a:r>
            <a:r>
              <a:rPr lang="en-US" i="1" dirty="0" smtClean="0"/>
              <a:t>Philosophical poetry</a:t>
            </a:r>
            <a:r>
              <a:rPr lang="en-US" i="0" dirty="0" smtClean="0"/>
              <a:t> is not </a:t>
            </a:r>
            <a:r>
              <a:rPr lang="en-US" i="0" dirty="0" smtClean="0"/>
              <a:t>yet established </a:t>
            </a:r>
            <a:r>
              <a:rPr lang="en-US" i="0" dirty="0" smtClean="0"/>
              <a:t>in LCGFT, but it</a:t>
            </a:r>
            <a:r>
              <a:rPr lang="en-US" i="0" baseline="0" dirty="0" smtClean="0"/>
              <a:t> </a:t>
            </a:r>
            <a:r>
              <a:rPr lang="en-US" i="0" baseline="0" dirty="0" smtClean="0"/>
              <a:t>could </a:t>
            </a:r>
            <a:r>
              <a:rPr lang="en-US" i="0" baseline="0" dirty="0" smtClean="0"/>
              <a:t>be proposed through SACO.  LCGFT already has </a:t>
            </a:r>
            <a:r>
              <a:rPr lang="en-US" i="1" baseline="0" dirty="0" smtClean="0"/>
              <a:t>Philosophical fiction</a:t>
            </a:r>
            <a:r>
              <a:rPr lang="en-US" i="0"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139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08150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 - Click to bring in scope note.</a:t>
            </a:r>
          </a:p>
          <a:p>
            <a:endParaRPr lang="en-US" dirty="0" smtClean="0"/>
          </a:p>
          <a:p>
            <a:r>
              <a:rPr lang="en-US" dirty="0" smtClean="0"/>
              <a:t>LCGFT authority record</a:t>
            </a:r>
            <a:r>
              <a:rPr lang="en-US" baseline="0" dirty="0" smtClean="0"/>
              <a:t> in OCLC </a:t>
            </a:r>
            <a:r>
              <a:rPr lang="en-US" baseline="0" dirty="0" err="1" smtClean="0"/>
              <a:t>Connexion</a:t>
            </a:r>
            <a:r>
              <a:rPr lang="en-US" baseline="0" dirty="0" smtClean="0"/>
              <a:t> Client.</a:t>
            </a:r>
          </a:p>
          <a:p>
            <a:endParaRPr lang="en-US" baseline="0" dirty="0" smtClean="0"/>
          </a:p>
          <a:p>
            <a:r>
              <a:rPr lang="en-US" baseline="0" dirty="0" smtClean="0"/>
              <a:t>When viewing authority records, be sure to check if there is a scope note (field 680).</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5110447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Comics (Graphic works) $2 </a:t>
            </a:r>
            <a:r>
              <a:rPr lang="en-US" baseline="0" dirty="0" err="1" smtClean="0"/>
              <a:t>lcgft</a:t>
            </a:r>
            <a:endParaRPr lang="en-US" baseline="0" dirty="0" smtClean="0"/>
          </a:p>
          <a:p>
            <a:r>
              <a:rPr lang="en-US" baseline="0" dirty="0" smtClean="0"/>
              <a:t>655 _7  Excerpts. $2 </a:t>
            </a:r>
            <a:r>
              <a:rPr lang="en-US" baseline="0" dirty="0" err="1" smtClean="0"/>
              <a:t>lcgft</a:t>
            </a:r>
            <a:endParaRPr lang="en-US" baseline="0" dirty="0" smtClean="0"/>
          </a:p>
          <a:p>
            <a:r>
              <a:rPr lang="en-US" baseline="0" dirty="0" smtClean="0"/>
              <a:t>655 _7  Serial publications. $2 </a:t>
            </a:r>
            <a:r>
              <a:rPr lang="en-US" baseline="0" dirty="0" err="1" smtClean="0"/>
              <a:t>lcgft</a:t>
            </a:r>
            <a:endParaRPr lang="en-US" dirty="0"/>
          </a:p>
        </p:txBody>
      </p:sp>
      <p:sp>
        <p:nvSpPr>
          <p:cNvPr id="4" name="Header Placeholder 3"/>
          <p:cNvSpPr>
            <a:spLocks noGrp="1"/>
          </p:cNvSpPr>
          <p:nvPr>
            <p:ph type="hdr" sz="quarter" idx="10"/>
          </p:nvPr>
        </p:nvSpPr>
        <p:spPr/>
        <p:txBody>
          <a:bodyPr/>
          <a:lstStyle/>
          <a:p>
            <a:r>
              <a:rPr lang="en-US" smtClean="0"/>
              <a:t>Using LC Faceted Vocabularies                        OLA-WLA Preconference Workshop</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140</a:t>
            </a:fld>
            <a:endParaRPr lang="en-US"/>
          </a:p>
        </p:txBody>
      </p:sp>
      <p:sp>
        <p:nvSpPr>
          <p:cNvPr id="7" name="Date Placeholder 6"/>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95923286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Sports fiction. $2 </a:t>
            </a:r>
            <a:r>
              <a:rPr lang="en-US" dirty="0" err="1" smtClean="0"/>
              <a:t>lcgft</a:t>
            </a:r>
            <a:endParaRPr lang="en-US" dirty="0" smtClean="0"/>
          </a:p>
          <a:p>
            <a:r>
              <a:rPr lang="en-US" dirty="0" smtClean="0"/>
              <a:t>655 _7  Short stories. $2 </a:t>
            </a:r>
            <a:r>
              <a:rPr lang="en-US" dirty="0" err="1" smtClean="0"/>
              <a:t>lcgft</a:t>
            </a:r>
            <a:endParaRPr lang="en-US" dirty="0" smtClean="0"/>
          </a:p>
          <a:p>
            <a:r>
              <a:rPr lang="en-US" dirty="0" smtClean="0"/>
              <a:t>655 _7  Novellas. $2 </a:t>
            </a:r>
            <a:r>
              <a:rPr lang="en-US" dirty="0" err="1" smtClean="0"/>
              <a:t>lcgft</a:t>
            </a:r>
            <a:endParaRPr lang="en-US" dirty="0" smtClean="0"/>
          </a:p>
          <a:p>
            <a:r>
              <a:rPr lang="en-US" dirty="0" smtClean="0"/>
              <a:t>655 _7</a:t>
            </a:r>
            <a:r>
              <a:rPr lang="en-US" baseline="0" dirty="0" smtClean="0"/>
              <a:t>  Sports writing. $2 </a:t>
            </a:r>
            <a:r>
              <a:rPr lang="en-US" baseline="0" dirty="0" err="1" smtClean="0"/>
              <a:t>lcgft</a:t>
            </a:r>
            <a:endParaRPr lang="en-US" dirty="0" smtClean="0"/>
          </a:p>
          <a:p>
            <a:r>
              <a:rPr lang="en-US" dirty="0" smtClean="0"/>
              <a:t>655 _7  Periodicals. $2 </a:t>
            </a:r>
            <a:r>
              <a:rPr lang="en-US" dirty="0" err="1" smtClean="0"/>
              <a:t>lcgft</a:t>
            </a:r>
            <a:endParaRPr lang="en-US" dirty="0"/>
          </a:p>
        </p:txBody>
      </p:sp>
      <p:sp>
        <p:nvSpPr>
          <p:cNvPr id="4" name="Header Placeholder 3"/>
          <p:cNvSpPr>
            <a:spLocks noGrp="1"/>
          </p:cNvSpPr>
          <p:nvPr>
            <p:ph type="hdr" sz="quarter" idx="10"/>
          </p:nvPr>
        </p:nvSpPr>
        <p:spPr/>
        <p:txBody>
          <a:bodyPr/>
          <a:lstStyle/>
          <a:p>
            <a:r>
              <a:rPr lang="en-US" smtClean="0"/>
              <a:t>Using LC Faceted Vocabularies                        OLA-WLA Preconference Workshop</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141</a:t>
            </a:fld>
            <a:endParaRPr lang="en-US"/>
          </a:p>
        </p:txBody>
      </p:sp>
      <p:sp>
        <p:nvSpPr>
          <p:cNvPr id="7" name="Date Placeholder 6"/>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930656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with the addition artistic</a:t>
            </a:r>
            <a:r>
              <a:rPr lang="en-US" baseline="0" dirty="0" smtClean="0"/>
              <a:t> and visual works terms, </a:t>
            </a:r>
            <a:r>
              <a:rPr lang="en-US" b="1" baseline="0" dirty="0" smtClean="0"/>
              <a:t>Visual works</a:t>
            </a:r>
            <a:r>
              <a:rPr lang="en-US" b="0" baseline="0" dirty="0" smtClean="0"/>
              <a:t> is now actually the top term over </a:t>
            </a:r>
            <a:r>
              <a:rPr lang="en-US" b="1" baseline="0" dirty="0" smtClean="0"/>
              <a:t>Motion pictures</a:t>
            </a:r>
            <a:r>
              <a:rPr lang="en-US" b="0" baseline="0" dirty="0" smtClean="0"/>
              <a:t>, </a:t>
            </a:r>
            <a:r>
              <a:rPr lang="en-US" b="1" baseline="0" dirty="0" smtClean="0"/>
              <a:t>Television programs</a:t>
            </a:r>
            <a:r>
              <a:rPr lang="en-US" b="0" baseline="0" dirty="0" smtClean="0"/>
              <a:t>, and </a:t>
            </a:r>
            <a:r>
              <a:rPr lang="en-US" b="1" baseline="0" dirty="0" err="1" smtClean="0"/>
              <a:t>Videorecordings</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1887026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and second</a:t>
            </a:r>
            <a:r>
              <a:rPr lang="en-US" baseline="0" dirty="0" smtClean="0"/>
              <a:t> </a:t>
            </a:r>
            <a:r>
              <a:rPr lang="en-US" dirty="0" err="1" smtClean="0"/>
              <a:t>subbullets</a:t>
            </a:r>
            <a:r>
              <a:rPr lang="en-US" dirty="0" smtClean="0"/>
              <a:t>: </a:t>
            </a: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The terms describe audiences, not genres or forms, and are provided in LCGFT as exceptions.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terms </a:t>
            </a:r>
            <a:r>
              <a:rPr lang="en-US" sz="1200" b="1" kern="1200" dirty="0" smtClean="0">
                <a:solidFill>
                  <a:schemeClr val="tx1"/>
                </a:solidFill>
                <a:effectLst/>
                <a:latin typeface="+mn-lt"/>
                <a:ea typeface="+mn-ea"/>
                <a:cs typeface="+mn-cs"/>
              </a:rPr>
              <a:t>Video recordings for the hearing impaired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Video recordings for people with visual disabilities</a:t>
            </a:r>
            <a:r>
              <a:rPr lang="en-US" sz="1200" kern="1200" dirty="0" smtClean="0">
                <a:solidFill>
                  <a:schemeClr val="tx1"/>
                </a:solidFill>
                <a:effectLst/>
                <a:latin typeface="+mn-lt"/>
                <a:ea typeface="+mn-ea"/>
                <a:cs typeface="+mn-cs"/>
              </a:rPr>
              <a:t>, which likewise refer to audiences, are also provided as exceptions. Individual libraries may choose to develop local policies to assign them instead of, or in addition to, the above required terms. </a:t>
            </a:r>
          </a:p>
          <a:p>
            <a:endParaRPr lang="en-US" sz="12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270536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OLAC’s </a:t>
            </a:r>
            <a:r>
              <a:rPr lang="en-US" sz="1200" i="1" kern="1200" dirty="0" smtClean="0">
                <a:solidFill>
                  <a:schemeClr val="tx1"/>
                </a:solidFill>
                <a:effectLst/>
                <a:latin typeface="+mn-lt"/>
                <a:ea typeface="+mn-ea"/>
                <a:cs typeface="+mn-cs"/>
              </a:rPr>
              <a:t>Library of Congress Genre-Form</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Thesaurus (LCGFT) for Moving Images: Best Practices </a:t>
            </a:r>
            <a:r>
              <a:rPr lang="en-US" sz="1200" kern="1200" dirty="0" smtClean="0">
                <a:solidFill>
                  <a:schemeClr val="tx1"/>
                </a:solidFill>
                <a:effectLst/>
                <a:latin typeface="+mn-lt"/>
                <a:ea typeface="+mn-ea"/>
                <a:cs typeface="+mn-cs"/>
              </a:rPr>
              <a:t>(</a:t>
            </a:r>
            <a:r>
              <a:rPr lang="pt-BR" sz="1200" kern="1200" dirty="0" smtClean="0">
                <a:solidFill>
                  <a:schemeClr val="tx1"/>
                </a:solidFill>
                <a:effectLst/>
                <a:latin typeface="+mn-lt"/>
                <a:ea typeface="+mn-ea"/>
                <a:cs typeface="+mn-cs"/>
              </a:rPr>
              <a:t>December 13, 2011)</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Terms</a:t>
            </a:r>
            <a:r>
              <a:rPr lang="pt-BR" sz="1200" kern="1200" baseline="0" dirty="0" smtClean="0">
                <a:solidFill>
                  <a:schemeClr val="tx1"/>
                </a:solidFill>
                <a:effectLst/>
                <a:latin typeface="+mn-lt"/>
                <a:ea typeface="+mn-ea"/>
                <a:cs typeface="+mn-cs"/>
              </a:rPr>
              <a:t> may be assigned from the same hierarchy:  “</a:t>
            </a:r>
            <a:r>
              <a:rPr lang="en-US" sz="1200" kern="1200" dirty="0" smtClean="0">
                <a:solidFill>
                  <a:schemeClr val="tx1"/>
                </a:solidFill>
                <a:effectLst/>
                <a:latin typeface="+mn-lt"/>
                <a:ea typeface="+mn-ea"/>
                <a:cs typeface="+mn-cs"/>
              </a:rPr>
              <a:t>First, OPACs,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generally, neither do a good job of guiding the user through the syndetic structure nor make it easy to search both the larger category (e.g., Comedy films) and all</a:t>
            </a:r>
          </a:p>
          <a:p>
            <a:r>
              <a:rPr lang="en-US" sz="1200" kern="1200" dirty="0" smtClean="0">
                <a:solidFill>
                  <a:schemeClr val="tx1"/>
                </a:solidFill>
                <a:effectLst/>
                <a:latin typeface="+mn-lt"/>
                <a:ea typeface="+mn-ea"/>
                <a:cs typeface="+mn-cs"/>
              </a:rPr>
              <a:t>of its subcategories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(e.g., Screwball comedy films, Parody films) at one time. Assigning terms at different levels would make it easier for users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do comprehensive 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“Secondly, with topical headings, some specificity is lost by using broader headings in addition to headings that are specific to the item because it becomes impossible to retrieve items solely on the general, broader topic (e.g., if a library used Psychology as a subject heading on all psychology-related works as opposed to only general overviews). Genre terms are not specific in this same way. Specialized types of comedies are not lesser members of the general category of comedy.”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Fiction films/Nonfiction films and Fiction television programs/Nonfiction television programs: Though these terms may not seem useful for direct searching, they have great potential as search limits or in faceted interfaces, particularly when combined with genres that are not inherently either fiction or nonfiction, such as Biographical films.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Filmed or televised performances are considered recordings of events, and, therefore, nonfiction. For unclear cases,</a:t>
            </a:r>
            <a:r>
              <a:rPr lang="en-US" sz="1200" kern="1200" baseline="0" dirty="0" smtClean="0">
                <a:solidFill>
                  <a:schemeClr val="tx1"/>
                </a:solidFill>
                <a:effectLst/>
                <a:latin typeface="+mn-lt"/>
                <a:ea typeface="+mn-ea"/>
                <a:cs typeface="+mn-cs"/>
              </a:rPr>
              <a:t> u</a:t>
            </a:r>
            <a:r>
              <a:rPr lang="en-US" sz="1200" kern="1200" dirty="0" smtClean="0">
                <a:solidFill>
                  <a:schemeClr val="tx1"/>
                </a:solidFill>
                <a:effectLst/>
                <a:latin typeface="+mn-lt"/>
                <a:ea typeface="+mn-ea"/>
                <a:cs typeface="+mn-cs"/>
              </a:rPr>
              <a:t>se cataloger judgment, taking into consideration the intent of the filmmakers and the likely perception of the audience.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Short films vs. Feature films: Do not apply to film serials, materials that were originally made for television, recordings of events such as lectures or conferences, instructional materials, live performances, unedited footage, or materials intended primarily as visual or conceptual art. When in doubt,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apply the term.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0333970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460912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74421436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24614988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56564227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149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921378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r>
              <a:rPr lang="en-US" baseline="0" dirty="0" smtClean="0"/>
              <a:t> SLIDE</a:t>
            </a:r>
            <a:endParaRPr lang="en-US" dirty="0" smtClean="0"/>
          </a:p>
          <a:p>
            <a:endParaRPr lang="en-US" dirty="0" smtClean="0"/>
          </a:p>
          <a:p>
            <a:r>
              <a:rPr lang="en-US" dirty="0" smtClean="0"/>
              <a:t>Browse</a:t>
            </a:r>
            <a:r>
              <a:rPr lang="en-US" baseline="0" dirty="0" smtClean="0"/>
              <a:t> search of genre/form authority records in OCLC </a:t>
            </a:r>
            <a:r>
              <a:rPr lang="en-US" baseline="0" dirty="0" err="1" smtClean="0"/>
              <a:t>Connexion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4027718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92527908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19187188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bring out the fact that this is vocal music, </a:t>
            </a:r>
            <a:r>
              <a:rPr lang="en-US" b="1" baseline="0" dirty="0" smtClean="0"/>
              <a:t>Songs</a:t>
            </a:r>
            <a:r>
              <a:rPr lang="en-US" baseline="0" dirty="0" smtClean="0"/>
              <a:t> is included in the LCGFT terms assigned.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45477127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collection of orchestral works by one composer.  The first 655 assigned, </a:t>
            </a:r>
            <a:r>
              <a:rPr lang="en-US" b="1" baseline="0" dirty="0" smtClean="0">
                <a:solidFill>
                  <a:schemeClr val="tx1"/>
                </a:solidFill>
              </a:rPr>
              <a:t>Art music</a:t>
            </a:r>
            <a:r>
              <a:rPr lang="en-US" baseline="0" dirty="0" smtClean="0"/>
              <a:t>, reflects the contents as a whole.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44762968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score for a piano work.  The first 655 assigned, </a:t>
            </a:r>
            <a:r>
              <a:rPr lang="en-US" b="1" baseline="0" dirty="0" smtClean="0">
                <a:solidFill>
                  <a:schemeClr val="tx1"/>
                </a:solidFill>
              </a:rPr>
              <a:t>Art music</a:t>
            </a:r>
            <a:r>
              <a:rPr lang="en-US" b="0" baseline="0" dirty="0" smtClean="0">
                <a:solidFill>
                  <a:schemeClr val="tx1"/>
                </a:solidFill>
              </a:rPr>
              <a:t> is the most specific music genre/form term available in this situation.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96058382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Another score for a piano work.  For this work, a more specific term other than Art music </a:t>
            </a:r>
            <a:r>
              <a:rPr lang="en-US" b="0" baseline="0" dirty="0" smtClean="0">
                <a:solidFill>
                  <a:schemeClr val="tx1"/>
                </a:solidFill>
              </a:rPr>
              <a:t>is available.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82487982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1387537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306747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29811503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159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275311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66688847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a:t>
            </a:r>
            <a:r>
              <a:rPr lang="en-US" baseline="0" dirty="0" smtClean="0"/>
              <a:t> </a:t>
            </a:r>
            <a:r>
              <a:rPr lang="en-US" b="1" dirty="0" smtClean="0"/>
              <a:t>Special Applications and Instructions</a:t>
            </a:r>
            <a:r>
              <a:rPr lang="en-US" b="0" dirty="0" smtClean="0"/>
              <a:t> section of chapter 4 of </a:t>
            </a:r>
            <a:r>
              <a:rPr lang="en-US" b="0" i="1" dirty="0" smtClean="0"/>
              <a:t>Cartographic</a:t>
            </a:r>
            <a:r>
              <a:rPr lang="en-US" b="0" i="1" baseline="0" dirty="0" smtClean="0"/>
              <a:t> Resources Manual </a:t>
            </a:r>
            <a:r>
              <a:rPr lang="en-US" b="0" baseline="0" dirty="0" smtClean="0"/>
              <a:t>for additional instructions on special kinds of cartographic resources.</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29456606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92217041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5916863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44230818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69490049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LCGFT</a:t>
            </a:r>
            <a:r>
              <a:rPr lang="en-US" baseline="0" dirty="0" smtClean="0"/>
              <a:t> term </a:t>
            </a:r>
            <a:r>
              <a:rPr lang="en-US" i="1" baseline="0" dirty="0" smtClean="0"/>
              <a:t>Cartographic materials for people with visual disabilities</a:t>
            </a:r>
            <a:r>
              <a:rPr lang="en-US" i="0" baseline="0" dirty="0" smtClean="0"/>
              <a:t> is one of those exceptional terms that includes an audience.  It’s possible that in the future these will be cancelled or changed to some other form, such as </a:t>
            </a:r>
            <a:r>
              <a:rPr lang="en-US" i="1" baseline="0" dirty="0" smtClean="0"/>
              <a:t>Tactile cartographic materials</a:t>
            </a:r>
            <a:r>
              <a:rPr lang="en-US" i="0" baseline="0" dirty="0" smtClean="0"/>
              <a:t>.</a:t>
            </a:r>
            <a:endParaRPr lang="en-US" i="1" dirty="0"/>
          </a:p>
        </p:txBody>
      </p:sp>
      <p:sp>
        <p:nvSpPr>
          <p:cNvPr id="4" name="Header Placeholder 3"/>
          <p:cNvSpPr>
            <a:spLocks noGrp="1"/>
          </p:cNvSpPr>
          <p:nvPr>
            <p:ph type="hdr" sz="quarter" idx="10"/>
          </p:nvPr>
        </p:nvSpPr>
        <p:spPr/>
        <p:txBody>
          <a:bodyPr/>
          <a:lstStyle/>
          <a:p>
            <a:r>
              <a:rPr lang="en-US" smtClean="0"/>
              <a:t>Using LC Faceted Vocabularies                        OLA-WLA Preconference Workshop</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165</a:t>
            </a:fld>
            <a:endParaRPr lang="en-US"/>
          </a:p>
        </p:txBody>
      </p:sp>
      <p:sp>
        <p:nvSpPr>
          <p:cNvPr id="7" name="Date Placeholder 6"/>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26829925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07852728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3156014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10300394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169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514540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Web search results for “Rock</a:t>
            </a:r>
            <a:r>
              <a:rPr lang="en-US" baseline="0" dirty="0" smtClean="0"/>
              <a:t> operas”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0637229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33556153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63409750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8853597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94630778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40720478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category of persons for which a resource is intended or a category of persons representing the intellectual level for which the content of a resource is considered appropriate.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audience characteristics from the same source vocabulary or code list may be recorded in the same field in separate occurrences of subfield $a and subfield $b. If a demographic group is specified then the characteristics in the field must all come from the same group. Terms from different source vocabularies are recorded in separate occurrences of the field.</a:t>
            </a:r>
          </a:p>
          <a:p>
            <a:endParaRPr lang="en-US" sz="1200" b="0" i="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29014631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group category to which the creator(s) of a work or compilation of works, or the contributor(s) to an expression or compilation of expressions, belongs.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creator/contributor group categories from the same source vocabulary or code list may be recorded in the same field in separate occurrences of subfield $a and subfield $b. If a demographic group is specified then the categories in the field must all come from the same group. Terms from different source vocabularies are recorded in separate occurrences of the field.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12924128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160772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90385358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179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2748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Cataloger’s Desktop now includes searching of Classification Web, provided that you</a:t>
            </a:r>
            <a:r>
              <a:rPr lang="en-US" baseline="0" dirty="0" smtClean="0"/>
              <a:t> have a Class Web subscription.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1050726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a:t>
            </a:r>
            <a:r>
              <a:rPr lang="en-US" dirty="0" smtClean="0"/>
              <a:t> There currently is no collective term in LCDGT for Native Americans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92078141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86280716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 Materials specified</a:t>
            </a:r>
            <a:r>
              <a:rPr lang="en-US" dirty="0" smtClean="0"/>
              <a:t> </a:t>
            </a:r>
          </a:p>
          <a:p>
            <a:r>
              <a:rPr lang="en-US" dirty="0" smtClean="0"/>
              <a:t>Part of the described materials to which the field applies. </a:t>
            </a:r>
          </a:p>
          <a:p>
            <a:endParaRPr lang="en-US" dirty="0" smtClean="0"/>
          </a:p>
          <a:p>
            <a:r>
              <a:rPr lang="en-US" dirty="0" smtClean="0"/>
              <a:t>The first 386 applies to all of the works in this collection, so no $3</a:t>
            </a:r>
            <a:r>
              <a:rPr lang="en-US" baseline="0" dirty="0" smtClean="0"/>
              <a:t> is necessary</a:t>
            </a:r>
            <a:r>
              <a:rPr lang="en-US" dirty="0" smtClean="0"/>
              <a:t>.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37644790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r>
              <a:rPr lang="en-US" b="1" dirty="0" err="1" smtClean="0"/>
              <a:t>i</a:t>
            </a:r>
            <a:r>
              <a:rPr lang="en-US" b="1" dirty="0" smtClean="0"/>
              <a:t> - Relationship information (R)</a:t>
            </a:r>
          </a:p>
          <a:p>
            <a:r>
              <a:rPr lang="en-US" dirty="0" smtClean="0"/>
              <a:t>Designation of a relationship between one or more members of the demographic group recorded in the 386 field and the resource described in the 1XX/245 of the record. This may be an uncontrolled textual phrase or a controlled textual value from a list of relationships between bibliographic resources. </a:t>
            </a:r>
          </a:p>
          <a:p>
            <a:endParaRPr lang="en-US" dirty="0" smtClean="0"/>
          </a:p>
          <a:p>
            <a:r>
              <a:rPr lang="en-US" b="1" dirty="0" smtClean="0"/>
              <a:t>$4 - Relationship</a:t>
            </a:r>
            <a:r>
              <a:rPr lang="en-US" dirty="0" smtClean="0"/>
              <a:t> </a:t>
            </a:r>
          </a:p>
          <a:p>
            <a:r>
              <a:rPr lang="en-US" dirty="0" smtClean="0"/>
              <a:t>Code or URI that specifies the relationship from the entity described in the record to the entity referenced in the field.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0501192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r>
              <a:rPr lang="en-US" b="1" dirty="0" err="1" smtClean="0"/>
              <a:t>i</a:t>
            </a:r>
            <a:r>
              <a:rPr lang="en-US" b="1" dirty="0" smtClean="0"/>
              <a:t> - Relationship information (R)</a:t>
            </a:r>
          </a:p>
          <a:p>
            <a:r>
              <a:rPr lang="en-US" dirty="0" smtClean="0"/>
              <a:t>Designation of a relationship between one or more members of the demographic group recorded in the 386 field and the resource described in the 1XX/245 of the record. This may be an uncontrolled textual phrase or a controlled textual value from a list of relationships between bibliographic resources. </a:t>
            </a:r>
          </a:p>
          <a:p>
            <a:endParaRPr lang="en-US" dirty="0" smtClean="0"/>
          </a:p>
          <a:p>
            <a:r>
              <a:rPr lang="en-US" b="1" dirty="0" smtClean="0"/>
              <a:t>$4 - Relationship</a:t>
            </a:r>
            <a:r>
              <a:rPr lang="en-US" dirty="0" smtClean="0"/>
              <a:t> </a:t>
            </a:r>
          </a:p>
          <a:p>
            <a:r>
              <a:rPr lang="en-US" dirty="0" smtClean="0"/>
              <a:t>Code or URI that specifies the relationship from the entity described in the record to the entity referenced in the field.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75098910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$4 - Relationship</a:t>
            </a:r>
            <a:r>
              <a:rPr lang="en-US" dirty="0" smtClean="0"/>
              <a:t> </a:t>
            </a:r>
          </a:p>
          <a:p>
            <a:r>
              <a:rPr lang="en-US" dirty="0" smtClean="0"/>
              <a:t>Code or URI that specifies the relationship from the entity described in the record to the entity referenced in the field. </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70716591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 Materials specified</a:t>
            </a:r>
            <a:r>
              <a:rPr lang="en-US" dirty="0" smtClean="0"/>
              <a:t> </a:t>
            </a:r>
          </a:p>
          <a:p>
            <a:r>
              <a:rPr lang="en-US" dirty="0" smtClean="0"/>
              <a:t>Part of the described materials to which the field applies. </a:t>
            </a:r>
          </a:p>
          <a:p>
            <a:endParaRPr lang="en-US" dirty="0" smtClean="0"/>
          </a:p>
          <a:p>
            <a:r>
              <a:rPr lang="en-US" dirty="0" smtClean="0"/>
              <a:t>There are other ways to record the gender.</a:t>
            </a:r>
            <a:r>
              <a:rPr lang="en-US" baseline="0" dirty="0" smtClean="0"/>
              <a:t>  For example (shown on the next slide):</a:t>
            </a:r>
          </a:p>
          <a:p>
            <a:endParaRPr lang="en-US" baseline="0" dirty="0" smtClean="0"/>
          </a:p>
          <a:p>
            <a:pPr marL="0" indent="0">
              <a:buNone/>
            </a:pPr>
            <a:r>
              <a:rPr lang="en-US" dirty="0" smtClean="0">
                <a:solidFill>
                  <a:srgbClr val="FF0000"/>
                </a:solidFill>
              </a:rPr>
              <a:t>386 __  </a:t>
            </a:r>
            <a:r>
              <a:rPr lang="en-US" dirty="0" smtClean="0">
                <a:solidFill>
                  <a:srgbClr val="7030A0"/>
                </a:solidFill>
              </a:rPr>
              <a:t>$3 Escalation: obscene </a:t>
            </a:r>
            <a:r>
              <a:rPr lang="en-US" dirty="0" smtClean="0">
                <a:solidFill>
                  <a:srgbClr val="00B0F0"/>
                </a:solidFill>
              </a:rPr>
              <a:t>$</a:t>
            </a:r>
            <a:r>
              <a:rPr lang="en-US" dirty="0" err="1" smtClean="0">
                <a:solidFill>
                  <a:srgbClr val="00B0F0"/>
                </a:solidFill>
              </a:rPr>
              <a:t>i</a:t>
            </a:r>
            <a:r>
              <a:rPr lang="en-US" dirty="0" smtClean="0">
                <a:solidFill>
                  <a:srgbClr val="00B0F0"/>
                </a:solidFill>
              </a:rPr>
              <a:t> Author: </a:t>
            </a:r>
            <a:r>
              <a:rPr lang="en-US" dirty="0" smtClean="0">
                <a:solidFill>
                  <a:srgbClr val="FF0000"/>
                </a:solidFill>
              </a:rPr>
              <a:t>$a Austrians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The </a:t>
            </a:r>
            <a:r>
              <a:rPr lang="en-US" dirty="0" err="1" smtClean="0">
                <a:solidFill>
                  <a:srgbClr val="7030A0"/>
                </a:solidFill>
              </a:rPr>
              <a:t>propsmaster</a:t>
            </a:r>
            <a:r>
              <a:rPr lang="en-US" dirty="0" smtClean="0">
                <a:solidFill>
                  <a:srgbClr val="7030A0"/>
                </a:solidFill>
              </a:rPr>
              <a:t> </a:t>
            </a:r>
            <a:r>
              <a:rPr lang="en-US" dirty="0" smtClean="0">
                <a:solidFill>
                  <a:srgbClr val="00B0F0"/>
                </a:solidFill>
              </a:rPr>
              <a:t>$</a:t>
            </a:r>
            <a:r>
              <a:rPr lang="en-US" dirty="0" err="1" smtClean="0">
                <a:solidFill>
                  <a:srgbClr val="00B0F0"/>
                </a:solidFill>
              </a:rPr>
              <a:t>i</a:t>
            </a:r>
            <a:r>
              <a:rPr lang="en-US" dirty="0" smtClean="0">
                <a:solidFill>
                  <a:srgbClr val="00B0F0"/>
                </a:solidFill>
              </a:rPr>
              <a:t> Author: </a:t>
            </a:r>
            <a:r>
              <a:rPr lang="en-US" dirty="0" smtClean="0">
                <a:solidFill>
                  <a:srgbClr val="FF0000"/>
                </a:solidFill>
              </a:rPr>
              <a:t>$a Serbs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Hand in hand </a:t>
            </a:r>
            <a:r>
              <a:rPr lang="en-US" dirty="0" smtClean="0">
                <a:solidFill>
                  <a:srgbClr val="00B0F0"/>
                </a:solidFill>
              </a:rPr>
              <a:t>$</a:t>
            </a:r>
            <a:r>
              <a:rPr lang="en-US" dirty="0" err="1" smtClean="0">
                <a:solidFill>
                  <a:srgbClr val="00B0F0"/>
                </a:solidFill>
              </a:rPr>
              <a:t>i</a:t>
            </a:r>
            <a:r>
              <a:rPr lang="en-US" dirty="0" smtClean="0">
                <a:solidFill>
                  <a:srgbClr val="00B0F0"/>
                </a:solidFill>
              </a:rPr>
              <a:t> Author: </a:t>
            </a:r>
            <a:r>
              <a:rPr lang="en-US" dirty="0" smtClean="0">
                <a:solidFill>
                  <a:srgbClr val="FF0000"/>
                </a:solidFill>
              </a:rPr>
              <a:t>$a Swedes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a:t>
            </a:r>
            <a:r>
              <a:rPr lang="en-US" baseline="0" dirty="0" smtClean="0">
                <a:solidFill>
                  <a:srgbClr val="FF0000"/>
                </a:solidFill>
              </a:rPr>
              <a:t>  $3 </a:t>
            </a:r>
            <a:r>
              <a:rPr lang="en-US" dirty="0" smtClean="0">
                <a:solidFill>
                  <a:srgbClr val="7030A0"/>
                </a:solidFill>
              </a:rPr>
              <a:t>Escalation: obscene ;</a:t>
            </a:r>
            <a:r>
              <a:rPr lang="en-US" baseline="0" dirty="0" smtClean="0">
                <a:solidFill>
                  <a:srgbClr val="7030A0"/>
                </a:solidFill>
              </a:rPr>
              <a:t> The </a:t>
            </a:r>
            <a:r>
              <a:rPr lang="en-US" baseline="0" dirty="0" err="1" smtClean="0">
                <a:solidFill>
                  <a:srgbClr val="7030A0"/>
                </a:solidFill>
              </a:rPr>
              <a:t>propsmaster</a:t>
            </a:r>
            <a:r>
              <a:rPr lang="en-US" baseline="0" dirty="0" smtClean="0">
                <a:solidFill>
                  <a:srgbClr val="7030A0"/>
                </a:solidFill>
              </a:rPr>
              <a:t> </a:t>
            </a:r>
            <a:r>
              <a:rPr lang="en-US" dirty="0" smtClean="0">
                <a:solidFill>
                  <a:srgbClr val="00B0F0"/>
                </a:solidFill>
              </a:rPr>
              <a:t>$</a:t>
            </a:r>
            <a:r>
              <a:rPr lang="en-US" dirty="0" err="1" smtClean="0">
                <a:solidFill>
                  <a:srgbClr val="00B0F0"/>
                </a:solidFill>
              </a:rPr>
              <a:t>i</a:t>
            </a:r>
            <a:r>
              <a:rPr lang="en-US" dirty="0" smtClean="0">
                <a:solidFill>
                  <a:srgbClr val="00B0F0"/>
                </a:solidFill>
              </a:rPr>
              <a:t> Author: </a:t>
            </a:r>
            <a:r>
              <a:rPr lang="en-US" baseline="0" dirty="0" smtClean="0">
                <a:solidFill>
                  <a:srgbClr val="7030A0"/>
                </a:solidFill>
              </a:rPr>
              <a:t>$a Men $2 </a:t>
            </a:r>
            <a:r>
              <a:rPr lang="en-US" baseline="0" dirty="0" err="1" smtClean="0">
                <a:solidFill>
                  <a:srgbClr val="7030A0"/>
                </a:solidFill>
              </a:rPr>
              <a:t>lcdgt</a:t>
            </a:r>
            <a:endParaRPr lang="en-US" dirty="0" smtClean="0">
              <a:solidFill>
                <a:srgbClr val="FF0000"/>
              </a:solidFill>
            </a:endParaRPr>
          </a:p>
          <a:p>
            <a:r>
              <a:rPr lang="en-US" dirty="0" smtClean="0">
                <a:solidFill>
                  <a:srgbClr val="FF0000"/>
                </a:solidFill>
              </a:rPr>
              <a:t>386 __  </a:t>
            </a:r>
            <a:r>
              <a:rPr lang="en-US" dirty="0" smtClean="0">
                <a:solidFill>
                  <a:srgbClr val="7030A0"/>
                </a:solidFill>
              </a:rPr>
              <a:t>$3 Hand in hand </a:t>
            </a:r>
            <a:r>
              <a:rPr lang="en-US" dirty="0" smtClean="0">
                <a:solidFill>
                  <a:srgbClr val="00B0F0"/>
                </a:solidFill>
              </a:rPr>
              <a:t>$</a:t>
            </a:r>
            <a:r>
              <a:rPr lang="en-US" dirty="0" err="1" smtClean="0">
                <a:solidFill>
                  <a:srgbClr val="00B0F0"/>
                </a:solidFill>
              </a:rPr>
              <a:t>i</a:t>
            </a:r>
            <a:r>
              <a:rPr lang="en-US" dirty="0" smtClean="0">
                <a:solidFill>
                  <a:srgbClr val="00B0F0"/>
                </a:solidFill>
              </a:rPr>
              <a:t> Author: </a:t>
            </a:r>
            <a:r>
              <a:rPr lang="en-US" dirty="0" smtClean="0">
                <a:solidFill>
                  <a:srgbClr val="7030A0"/>
                </a:solidFill>
              </a:rPr>
              <a:t>$a Women</a:t>
            </a:r>
            <a:r>
              <a:rPr lang="en-US" baseline="0" dirty="0" smtClean="0">
                <a:solidFill>
                  <a:srgbClr val="7030A0"/>
                </a:solidFill>
              </a:rPr>
              <a:t> $2 </a:t>
            </a:r>
            <a:r>
              <a:rPr lang="en-US" baseline="0" dirty="0" err="1" smtClean="0">
                <a:solidFill>
                  <a:srgbClr val="7030A0"/>
                </a:solidFill>
              </a:rPr>
              <a:t>lcdgt</a:t>
            </a:r>
            <a:endParaRPr lang="en-US" baseline="0" dirty="0" smtClean="0">
              <a:solidFill>
                <a:srgbClr val="7030A0"/>
              </a:solidFill>
            </a:endParaRPr>
          </a:p>
          <a:p>
            <a:endParaRPr lang="en-US" baseline="0" dirty="0" smtClean="0">
              <a:solidFill>
                <a:srgbClr val="7030A0"/>
              </a:solidFill>
            </a:endParaRPr>
          </a:p>
          <a:p>
            <a:r>
              <a:rPr lang="en-US" baseline="0" dirty="0" smtClean="0">
                <a:solidFill>
                  <a:srgbClr val="7030A0"/>
                </a:solidFill>
              </a:rPr>
              <a:t>$</a:t>
            </a:r>
            <a:r>
              <a:rPr lang="en-US" baseline="0" dirty="0" err="1" smtClean="0">
                <a:solidFill>
                  <a:srgbClr val="7030A0"/>
                </a:solidFill>
              </a:rPr>
              <a:t>i</a:t>
            </a:r>
            <a:r>
              <a:rPr lang="en-US" baseline="0" dirty="0" smtClean="0">
                <a:solidFill>
                  <a:srgbClr val="7030A0"/>
                </a:solidFill>
              </a:rPr>
              <a:t> is used here because statements are only being made about the authors of the plays, not the translators.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44694932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rgbClr val="7030A0"/>
                </a:solidFill>
              </a:rPr>
              <a:t>An alternative way to record the same characteristics.  There is no one correct way, and there is presently no best practice, although LC practice is to use only one demographic group term per field.</a:t>
            </a:r>
          </a:p>
          <a:p>
            <a:endParaRPr lang="en-US" baseline="0" dirty="0" smtClean="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7030A0"/>
                </a:solidFill>
              </a:rPr>
              <a:t>$</a:t>
            </a:r>
            <a:r>
              <a:rPr lang="en-US" baseline="0" dirty="0" err="1" smtClean="0">
                <a:solidFill>
                  <a:srgbClr val="7030A0"/>
                </a:solidFill>
              </a:rPr>
              <a:t>i</a:t>
            </a:r>
            <a:r>
              <a:rPr lang="en-US" baseline="0" dirty="0" smtClean="0">
                <a:solidFill>
                  <a:srgbClr val="7030A0"/>
                </a:solidFill>
              </a:rPr>
              <a:t> is used here because statements are only being made about the authors of the plays, not the translators.</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44903326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 Materials specified</a:t>
            </a:r>
            <a:r>
              <a:rPr lang="en-US" dirty="0" smtClean="0"/>
              <a:t> </a:t>
            </a:r>
          </a:p>
          <a:p>
            <a:r>
              <a:rPr lang="en-US" dirty="0" smtClean="0"/>
              <a:t>Part of the described materials to which the field applies. </a:t>
            </a:r>
          </a:p>
          <a:p>
            <a:endParaRPr lang="en-US" dirty="0" smtClean="0"/>
          </a:p>
          <a:p>
            <a:r>
              <a:rPr lang="en-US" dirty="0" smtClean="0"/>
              <a:t>Will commonly be used for music by composers with</a:t>
            </a:r>
            <a:r>
              <a:rPr lang="en-US" baseline="0" dirty="0" smtClean="0"/>
              <a:t> different characteristics.</a:t>
            </a:r>
          </a:p>
          <a:p>
            <a:endParaRPr lang="en-US" baseline="0" dirty="0" smtClean="0"/>
          </a:p>
          <a:p>
            <a:r>
              <a:rPr lang="en-US" baseline="0" dirty="0" smtClean="0"/>
              <a:t>No subfield $3 necessary for the final 386, because all of the compositions are by men.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7030A0"/>
                </a:solidFill>
              </a:rPr>
              <a:t>$</a:t>
            </a:r>
            <a:r>
              <a:rPr lang="en-US" baseline="0" dirty="0" err="1" smtClean="0">
                <a:solidFill>
                  <a:srgbClr val="7030A0"/>
                </a:solidFill>
              </a:rPr>
              <a:t>i</a:t>
            </a:r>
            <a:r>
              <a:rPr lang="en-US" baseline="0" dirty="0" smtClean="0">
                <a:solidFill>
                  <a:srgbClr val="7030A0"/>
                </a:solidFill>
              </a:rPr>
              <a:t> is used here because statements are only being made about the composers of the music on the sound recording, not the performers or others involved.</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97126677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189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562939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30357456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primary source for access to the approved LCDGT terms is Classification Web.  The terms </a:t>
            </a:r>
            <a:r>
              <a:rPr lang="en-US" sz="1200" kern="1200" baseline="0" dirty="0" smtClean="0">
                <a:solidFill>
                  <a:schemeClr val="tx1"/>
                </a:solidFill>
                <a:effectLst/>
                <a:latin typeface="+mn-lt"/>
                <a:ea typeface="+mn-ea"/>
                <a:cs typeface="+mn-cs"/>
              </a:rPr>
              <a:t>can now also be searched in Cataloger’s Desktop if you also have a Classification Web subscription.  There is a PDF file compiled annually posted on the LCDGT Manual web page.  </a:t>
            </a:r>
            <a:r>
              <a:rPr lang="en-US" dirty="0" smtClean="0"/>
              <a:t>Authority records in MARC UTF-8 format may be freely downloaded from </a:t>
            </a:r>
            <a:r>
              <a:rPr lang="en-US" dirty="0" smtClean="0">
                <a:hlinkClick r:id="rId3"/>
              </a:rPr>
              <a:t>http://classificationweb.net/LCDGT/</a:t>
            </a:r>
            <a:r>
              <a:rPr lang="en-US" dirty="0" smtClean="0"/>
              <a:t>, and they are also available for download in a variety of formats from LC’s Linked Data Service, </a:t>
            </a:r>
            <a:r>
              <a:rPr lang="en-US" dirty="0" smtClean="0">
                <a:hlinkClick r:id="rId4"/>
              </a:rPr>
              <a:t>http://id.loc.gov</a:t>
            </a:r>
            <a:r>
              <a:rPr lang="en-US" dirty="0" smtClean="0"/>
              <a:t>.</a:t>
            </a:r>
            <a:r>
              <a:rPr lang="en-US" sz="1200" kern="1200" dirty="0" smtClean="0">
                <a:solidFill>
                  <a:schemeClr val="tx1"/>
                </a:solidFill>
                <a:effectLst/>
                <a:latin typeface="+mn-lt"/>
                <a:ea typeface="+mn-ea"/>
                <a:cs typeface="+mn-cs"/>
              </a:rPr>
              <a:t>  Hopefully</a:t>
            </a:r>
            <a:r>
              <a:rPr lang="en-US" sz="1200" kern="1200" baseline="0" dirty="0" smtClean="0">
                <a:solidFill>
                  <a:schemeClr val="tx1"/>
                </a:solidFill>
                <a:effectLst/>
                <a:latin typeface="+mn-lt"/>
                <a:ea typeface="+mn-ea"/>
                <a:cs typeface="+mn-cs"/>
              </a:rPr>
              <a:t>, with enough interest, people will convince OCLC to make the terms available through </a:t>
            </a:r>
            <a:r>
              <a:rPr lang="en-US" sz="1200" kern="1200" baseline="0" dirty="0" err="1" smtClean="0">
                <a:solidFill>
                  <a:schemeClr val="tx1"/>
                </a:solidFill>
                <a:effectLst/>
                <a:latin typeface="+mn-lt"/>
                <a:ea typeface="+mn-ea"/>
                <a:cs typeface="+mn-cs"/>
              </a:rPr>
              <a:t>Connexion</a:t>
            </a:r>
            <a:r>
              <a:rPr lang="en-US" sz="1200" kern="1200" baseline="0" dirty="0" smtClean="0">
                <a:solidFill>
                  <a:schemeClr val="tx1"/>
                </a:solidFill>
                <a:effectLst/>
                <a:latin typeface="+mn-lt"/>
                <a:ea typeface="+mn-ea"/>
                <a:cs typeface="+mn-cs"/>
              </a:rPr>
              <a:t>, so you can search the authorities there.</a:t>
            </a:r>
            <a:endParaRPr lang="en-US" sz="1200" kern="1200" dirty="0" smtClean="0">
              <a:solidFill>
                <a:schemeClr val="tx1"/>
              </a:solidFill>
              <a:effectLst/>
              <a:latin typeface="+mn-lt"/>
              <a:ea typeface="+mn-ea"/>
              <a:cs typeface="+mn-cs"/>
            </a:endParaRP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97759601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4489894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LCSH some class of persons headings</a:t>
            </a:r>
            <a:r>
              <a:rPr lang="en-US" sz="1200" kern="1200" baseline="0" dirty="0" smtClean="0">
                <a:solidFill>
                  <a:schemeClr val="tx1"/>
                </a:solidFill>
                <a:effectLst/>
                <a:latin typeface="+mn-lt"/>
                <a:ea typeface="+mn-ea"/>
                <a:cs typeface="+mn-cs"/>
              </a:rPr>
              <a:t> are formed by adding subdivisions to a main heading:</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Breast $x Cancer $x Patients</a:t>
            </a:r>
          </a:p>
          <a:p>
            <a:r>
              <a:rPr lang="en-US" sz="1200" kern="1200" baseline="0" dirty="0" smtClean="0">
                <a:solidFill>
                  <a:schemeClr val="tx1"/>
                </a:solidFill>
                <a:effectLst/>
                <a:latin typeface="+mn-lt"/>
                <a:ea typeface="+mn-ea"/>
                <a:cs typeface="+mn-cs"/>
              </a:rPr>
              <a:t>Bookstores $x Employees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are no subdivided terms in LCDGT.  All terms are formed in direct order as plural nouns.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Terms for Native American tribes are formed the same way in LCDGT</a:t>
            </a:r>
            <a:r>
              <a:rPr lang="en-US" sz="1200" kern="1200" baseline="0" dirty="0" smtClean="0">
                <a:solidFill>
                  <a:schemeClr val="tx1"/>
                </a:solidFill>
                <a:effectLst/>
                <a:latin typeface="+mn-lt"/>
                <a:ea typeface="+mn-ea"/>
                <a:cs typeface="+mn-cs"/>
              </a:rPr>
              <a:t> as they are for other groups around the world. The term for the tribe or ethnic group is qualified by a qualifier in the form “([</a:t>
            </a:r>
            <a:r>
              <a:rPr lang="en-US" sz="1200" kern="1200" baseline="0" dirty="0" err="1" smtClean="0">
                <a:solidFill>
                  <a:schemeClr val="tx1"/>
                </a:solidFill>
                <a:effectLst/>
                <a:latin typeface="+mn-lt"/>
                <a:ea typeface="+mn-ea"/>
                <a:cs typeface="+mn-cs"/>
              </a:rPr>
              <a:t>demonym</a:t>
            </a:r>
            <a:r>
              <a:rPr lang="en-US" sz="1200" kern="1200" baseline="0" dirty="0" smtClean="0">
                <a:solidFill>
                  <a:schemeClr val="tx1"/>
                </a:solidFill>
                <a:effectLst/>
                <a:latin typeface="+mn-lt"/>
                <a:ea typeface="+mn-ea"/>
                <a:cs typeface="+mn-cs"/>
              </a:rPr>
              <a:t>] people)”.  Hence “Cherokee (North American people)” and “Basques (European people)” and “Bengali (South Asian people)”.  This provides consistency throughout the vocabulary and is less North American-centric.</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05931868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a:t>
            </a:r>
            <a:r>
              <a:rPr lang="en-US" baseline="0" dirty="0" smtClean="0"/>
              <a:t> via 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85513683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 via 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7628943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28656075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Authority record for LCDGT term Academic librarians</a:t>
            </a:r>
            <a:r>
              <a:rPr lang="en-US" baseline="0" dirty="0" smtClean="0"/>
              <a:t> viewed in Classification Web</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08699233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subscription to</a:t>
            </a:r>
            <a:r>
              <a:rPr lang="en-US" baseline="0" dirty="0" smtClean="0"/>
              <a:t> both Classification Web and Cataloger’s Desktop, you can now search LCDGT terms through Cataloger’s Desktop.  </a:t>
            </a:r>
          </a:p>
          <a:p>
            <a:endParaRPr lang="en-US" baseline="0" dirty="0" smtClean="0"/>
          </a:p>
          <a:p>
            <a:r>
              <a:rPr lang="en-US" baseline="0" dirty="0" smtClean="0"/>
              <a:t>In this screenshot, I am searching for the term “Academic librarians”.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98388137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subscription to</a:t>
            </a:r>
            <a:r>
              <a:rPr lang="en-US" baseline="0" dirty="0" smtClean="0"/>
              <a:t> both Classification Web and Cataloger’s Desktop, you can now search LCDGT terms through Cataloger’s Desktop.</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40423769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199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04656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173971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This is a screenshot</a:t>
            </a:r>
            <a:r>
              <a:rPr lang="en-US" baseline="0" dirty="0" smtClean="0"/>
              <a:t> from PDF file of the </a:t>
            </a:r>
            <a:r>
              <a:rPr lang="en-US" dirty="0" smtClean="0"/>
              <a:t>2017 Edition of the </a:t>
            </a:r>
            <a:r>
              <a:rPr lang="en-US" i="1" dirty="0" smtClean="0"/>
              <a:t>Library of Congress Genre/Form Terms for Library and Archival Materials</a:t>
            </a:r>
            <a:r>
              <a:rPr lang="en-US" dirty="0" smtClean="0"/>
              <a:t> (LCGFT).  You will notice that our example,</a:t>
            </a:r>
            <a:r>
              <a:rPr lang="en-US" baseline="0" dirty="0" smtClean="0"/>
              <a:t> “Rock operas,” is not here.  This illustrates the drawback of using the PDF file, as it is only compiled once a year, at the beginning of the year.  Any terms added after will not be found in the PDF list until the following year.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19447382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 via the LC Linked Data Service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7402710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9192803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45061965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Using LC Faceted Vocabularies                        OLA-WLA Preconference Workshop</a:t>
            </a:r>
            <a:endParaRPr lang="en-US" dirty="0"/>
          </a:p>
        </p:txBody>
      </p:sp>
      <p:sp>
        <p:nvSpPr>
          <p:cNvPr id="5" name="Date Placeholder 4"/>
          <p:cNvSpPr>
            <a:spLocks noGrp="1"/>
          </p:cNvSpPr>
          <p:nvPr>
            <p:ph type="dt" idx="11"/>
          </p:nvPr>
        </p:nvSpPr>
        <p:spPr/>
        <p:txBody>
          <a:bodyPr/>
          <a:lstStyle/>
          <a:p>
            <a:r>
              <a:rPr lang="en-US" smtClean="0"/>
              <a:t>April 17,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203</a:t>
            </a:fld>
            <a:endParaRPr lang="en-US"/>
          </a:p>
        </p:txBody>
      </p:sp>
    </p:spTree>
    <p:extLst>
      <p:ext uri="{BB962C8B-B14F-4D97-AF65-F5344CB8AC3E}">
        <p14:creationId xmlns:p14="http://schemas.microsoft.com/office/powerpoint/2010/main" val="97363508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PDF file of LCDGT on the LCDGT Manual website.  This is only updated annually.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8626647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Netanel</a:t>
            </a:r>
            <a:r>
              <a:rPr lang="en-US" dirty="0" smtClean="0"/>
              <a:t> </a:t>
            </a:r>
            <a:r>
              <a:rPr lang="en-US" dirty="0" err="1" smtClean="0"/>
              <a:t>Ganin</a:t>
            </a:r>
            <a:r>
              <a:rPr lang="en-US" baseline="0" dirty="0" smtClean="0"/>
              <a:t> (former of Brandeis University, now at Library of Congress </a:t>
            </a:r>
            <a:r>
              <a:rPr lang="en-US" dirty="0" smtClean="0"/>
              <a:t>National Audio-Visual Conservation Center)</a:t>
            </a:r>
            <a:r>
              <a:rPr lang="en-US" baseline="0" dirty="0" smtClean="0"/>
              <a:t> is generating an alphabetical list of the terms for those who don’t have access to Classification Web.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8855491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and changed demographic terms are published</a:t>
            </a:r>
            <a:r>
              <a:rPr lang="en-US" baseline="0" dirty="0" smtClean="0"/>
              <a:t> on the LC Subject Headings Monthly Lists at http://www.loc.gov/aba/cataloging/subject/weeklylists/ or https://classificationweb.net/approved-subjects/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63432866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LCDGT Manual,</a:t>
            </a:r>
            <a:r>
              <a:rPr lang="en-US" baseline="0" dirty="0" smtClean="0"/>
              <a:t> currently in a draft edition, is the source for guidelines and principles for assigning and establishing LCDGT terms.  The manual is available in PDF form online.  The final version will probably also be available through Cataloger’s Desktop.</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69442245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a:t>
            </a:r>
            <a:r>
              <a:rPr lang="en-US" baseline="0" dirty="0" smtClean="0"/>
              <a:t> Manual web page.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51360478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for Cooperative Cataloging has not yet announced</a:t>
            </a:r>
            <a:r>
              <a:rPr lang="en-US" baseline="0" dirty="0" smtClean="0"/>
              <a:t> a particular practice or best practice.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209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953397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Linked Data Service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164695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480</a:t>
            </a:r>
          </a:p>
          <a:p>
            <a:endParaRPr lang="en-US" dirty="0" smtClean="0"/>
          </a:p>
          <a:p>
            <a:r>
              <a:rPr lang="en-US" dirty="0" smtClean="0"/>
              <a:t>1.</a:t>
            </a:r>
            <a:r>
              <a:rPr lang="en-US" baseline="0" dirty="0" smtClean="0"/>
              <a:t> b. </a:t>
            </a:r>
            <a:r>
              <a:rPr lang="en-US" sz="1200" b="1" kern="1200" dirty="0" smtClean="0">
                <a:solidFill>
                  <a:schemeClr val="tx1"/>
                </a:solidFill>
                <a:effectLst/>
                <a:latin typeface="+mn-lt"/>
                <a:ea typeface="+mn-ea"/>
                <a:cs typeface="+mn-cs"/>
              </a:rPr>
              <a:t>Implicit indication of intended Audience</a:t>
            </a:r>
            <a:r>
              <a:rPr lang="en-US"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Assign one or more terms that describe the intended audience and that come readily to mind from a superficial review of the resource, including the subject matter, format, etc. Assign such terms with caution, since even resources that seem to have a relatively narrow inferred audience may be useful to a wide variety of readers, depending on the viewpoints of the readers. In case of doubt, do </a:t>
            </a:r>
            <a:r>
              <a:rPr lang="en-US" sz="1200" kern="1200" smtClean="0">
                <a:solidFill>
                  <a:schemeClr val="tx1"/>
                </a:solidFill>
                <a:effectLst/>
                <a:latin typeface="+mn-lt"/>
                <a:ea typeface="+mn-ea"/>
                <a:cs typeface="+mn-cs"/>
              </a:rPr>
              <a:t>not include </a:t>
            </a:r>
            <a:r>
              <a:rPr lang="en-US" sz="1200" kern="1200" dirty="0" smtClean="0">
                <a:solidFill>
                  <a:schemeClr val="tx1"/>
                </a:solidFill>
                <a:effectLst/>
                <a:latin typeface="+mn-lt"/>
                <a:ea typeface="+mn-ea"/>
                <a:cs typeface="+mn-cs"/>
              </a:rPr>
              <a:t>terms for audiences that are only inferred.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65399581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Avoid assigning terms based on a photograph or picture of the creator, or based on the creator’s name, because they can be misleading regarding age, ethnicity, gender, etc. Gendered titles such as Ms., Mr., or </a:t>
            </a:r>
            <a:r>
              <a:rPr lang="en-US" sz="1200" kern="1200" dirty="0" err="1" smtClean="0">
                <a:solidFill>
                  <a:schemeClr val="tx1"/>
                </a:solidFill>
                <a:effectLst/>
                <a:latin typeface="+mn-lt"/>
                <a:ea typeface="+mn-ea"/>
                <a:cs typeface="+mn-cs"/>
              </a:rPr>
              <a:t>Dottoressa</a:t>
            </a:r>
            <a:r>
              <a:rPr lang="en-US" sz="1200" kern="1200" dirty="0" smtClean="0">
                <a:solidFill>
                  <a:schemeClr val="tx1"/>
                </a:solidFill>
                <a:effectLst/>
                <a:latin typeface="+mn-lt"/>
                <a:ea typeface="+mn-ea"/>
                <a:cs typeface="+mn-cs"/>
              </a:rPr>
              <a:t> (i.e., an Italian title for a female university graduate) may be useful in assigning terms describing gender, but they must be used with caution, as must pronouns such as he, she, and their equivalents in other languages.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37325068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 all named Michael.  </a:t>
            </a:r>
          </a:p>
          <a:p>
            <a:endParaRPr lang="en-US" dirty="0" smtClean="0"/>
          </a:p>
          <a:p>
            <a:r>
              <a:rPr lang="en-US" dirty="0" smtClean="0"/>
              <a:t>Michael</a:t>
            </a:r>
            <a:r>
              <a:rPr lang="en-US" baseline="0" dirty="0" smtClean="0"/>
              <a:t> Learned, actress from the TV show The </a:t>
            </a:r>
            <a:r>
              <a:rPr lang="en-US" baseline="0" dirty="0" err="1" smtClean="0"/>
              <a:t>Waltons</a:t>
            </a:r>
            <a:endParaRPr lang="en-US" baseline="0" dirty="0" smtClean="0"/>
          </a:p>
          <a:p>
            <a:r>
              <a:rPr lang="en-US" baseline="0" dirty="0" smtClean="0"/>
              <a:t>Michael Steele, bassist and guitarist in bands such as </a:t>
            </a:r>
            <a:r>
              <a:rPr lang="en-US" dirty="0" smtClean="0"/>
              <a:t>The Bangles and The Runaways</a:t>
            </a:r>
          </a:p>
          <a:p>
            <a:r>
              <a:rPr lang="en-US" dirty="0" smtClean="0"/>
              <a:t>Michael</a:t>
            </a:r>
            <a:r>
              <a:rPr lang="en-US" baseline="0" dirty="0" smtClean="0"/>
              <a:t> Burnham, fictional character on </a:t>
            </a:r>
            <a:r>
              <a:rPr lang="en-US" i="1" baseline="0" dirty="0" smtClean="0"/>
              <a:t>Star Trek: Discovery, </a:t>
            </a:r>
            <a:r>
              <a:rPr lang="en-US" baseline="0" dirty="0" smtClean="0"/>
              <a:t>portrayed by American actress </a:t>
            </a:r>
            <a:r>
              <a:rPr lang="en-US" baseline="0" dirty="0" err="1" smtClean="0"/>
              <a:t>Sonequa</a:t>
            </a:r>
            <a:r>
              <a:rPr lang="en-US" baseline="0" dirty="0" smtClean="0"/>
              <a:t> Martin-Green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93258422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69879188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78198669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92748313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4696601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80322261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a:t>
            </a:r>
            <a:r>
              <a:rPr lang="en-US" baseline="0" dirty="0" smtClean="0"/>
              <a:t> anyone ever come to the reference/information desk and ask “do you have any music by composers?” or “do you have any novels by authors?”?   Of course not, so adding a creator characteristic that is identical to the format of the resource being cataloged seems redundant and unnecessary.   On the other hand, a user might ask if we have any novels written by composers, or music composed by poets.  So in those kinds of situations, by all means add the characteristic for which the person is better known.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18354726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possible 385 that could be useful here, especially since LCGFT does not have the term </a:t>
            </a:r>
            <a:r>
              <a:rPr lang="en-US" b="1" baseline="0" dirty="0" smtClean="0"/>
              <a:t>Family films</a:t>
            </a:r>
            <a:r>
              <a:rPr lang="en-US" baseline="0" dirty="0" smtClean="0"/>
              <a:t>:</a:t>
            </a:r>
          </a:p>
          <a:p>
            <a:endParaRPr lang="en-US" baseline="0" dirty="0" smtClean="0"/>
          </a:p>
          <a:p>
            <a:r>
              <a:rPr lang="en-US" baseline="0" dirty="0" smtClean="0"/>
              <a:t>385   </a:t>
            </a:r>
            <a:r>
              <a:rPr lang="en-US" b="0" dirty="0" smtClean="0"/>
              <a:t>Families $2 </a:t>
            </a:r>
            <a:r>
              <a:rPr lang="en-US" b="0" dirty="0" err="1" smtClean="0"/>
              <a:t>lcdgt</a:t>
            </a:r>
            <a:endParaRPr lang="en-US" b="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219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217647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Using LC Faceted Vocabularies                        OLA-WLA Preconference Workshop</a:t>
            </a:r>
            <a:endParaRPr lang="en-US" dirty="0"/>
          </a:p>
        </p:txBody>
      </p:sp>
      <p:sp>
        <p:nvSpPr>
          <p:cNvPr id="5" name="Date Placeholder 4"/>
          <p:cNvSpPr>
            <a:spLocks noGrp="1"/>
          </p:cNvSpPr>
          <p:nvPr>
            <p:ph type="dt" idx="11"/>
          </p:nvPr>
        </p:nvSpPr>
        <p:spPr/>
        <p:txBody>
          <a:bodyPr/>
          <a:lstStyle/>
          <a:p>
            <a:r>
              <a:rPr lang="en-US" smtClean="0"/>
              <a:t>April 17,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22</a:t>
            </a:fld>
            <a:endParaRPr lang="en-US"/>
          </a:p>
        </p:txBody>
      </p:sp>
    </p:spTree>
    <p:extLst>
      <p:ext uri="{BB962C8B-B14F-4D97-AF65-F5344CB8AC3E}">
        <p14:creationId xmlns:p14="http://schemas.microsoft.com/office/powerpoint/2010/main" val="91848700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Audn</a:t>
            </a:r>
            <a:r>
              <a:rPr lang="en-US" baseline="0" dirty="0" smtClean="0"/>
              <a:t> (008-22): c = Pre-adolescent</a:t>
            </a:r>
          </a:p>
          <a:p>
            <a:endParaRPr lang="en-US" baseline="0" dirty="0" smtClean="0"/>
          </a:p>
          <a:p>
            <a:r>
              <a:rPr lang="en-US" baseline="0" dirty="0" smtClean="0"/>
              <a:t>[You can’t have a presentation without a fart joke, right?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8972619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97927517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99860770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08627631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385 field contains</a:t>
            </a:r>
            <a:r>
              <a:rPr lang="en-US" baseline="0" dirty="0" smtClean="0"/>
              <a:t> a term taken from LCSH, because the needed term was not found in LCDGT.  It could be proposed for LCDGT through SACO.  This atlas contains both large print and braille, so its audience is both blind persons and people with limited sight.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7803610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8002001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 work.</a:t>
            </a:r>
          </a:p>
          <a:p>
            <a:endParaRPr lang="en-US" dirty="0" smtClean="0"/>
          </a:p>
          <a:p>
            <a:r>
              <a:rPr lang="en-US" dirty="0" smtClean="0"/>
              <a:t>Note: the third 386, Civil rights workers, is not yet in LCDGT.  The LCSH term has</a:t>
            </a:r>
            <a:r>
              <a:rPr lang="en-US" baseline="0" dirty="0" smtClean="0"/>
              <a:t> been recorded, but it could be proposed through SACO to be added to 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65130268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compilation of short stories by Californian women.  </a:t>
            </a:r>
            <a:r>
              <a:rPr lang="en-US" dirty="0" smtClean="0"/>
              <a:t>Currently, LC does not accept proposals for </a:t>
            </a:r>
            <a:r>
              <a:rPr lang="en-US" dirty="0" err="1" smtClean="0"/>
              <a:t>demonyms</a:t>
            </a:r>
            <a:r>
              <a:rPr lang="en-US" dirty="0" smtClean="0"/>
              <a:t> below the level of a state or province, that is, </a:t>
            </a:r>
            <a:r>
              <a:rPr lang="en-US" dirty="0" err="1" smtClean="0"/>
              <a:t>demonyms</a:t>
            </a:r>
            <a:r>
              <a:rPr lang="en-US" dirty="0" smtClean="0"/>
              <a:t> for local places like cities.  There’s nothing that prevents</a:t>
            </a:r>
            <a:r>
              <a:rPr lang="en-US" baseline="0" dirty="0" smtClean="0"/>
              <a:t> you, however, from recording an uncontrolled term, should you decide that is important for access.  Simply record the term without a subfield $2.  Another option is to record the local place in the 370 subfield $g (place of origin of work or expression).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users looking for American short stories would probably also want to retrieve this collection, it might also be beneficial to include a 386 for Americans as well.</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79586811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44865126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 of Russian music by different male composers.  The</a:t>
            </a:r>
            <a:r>
              <a:rPr lang="en-US" baseline="0" dirty="0" smtClean="0"/>
              <a:t> optional use of subfield $</a:t>
            </a:r>
            <a:r>
              <a:rPr lang="en-US" baseline="0" dirty="0" err="1" smtClean="0"/>
              <a:t>i</a:t>
            </a:r>
            <a:r>
              <a:rPr lang="en-US" baseline="0" dirty="0" smtClean="0"/>
              <a:t> is shown.</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229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455680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Linked Data Service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4648423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symphony was written when the composer</a:t>
            </a:r>
            <a:r>
              <a:rPr lang="en-US" baseline="0" dirty="0" smtClean="0"/>
              <a:t> was 13. The quintet when he was 12.  The slide illustrates the application of both subfields $3 and $</a:t>
            </a:r>
            <a:r>
              <a:rPr lang="en-US" baseline="0" dirty="0" err="1" smtClean="0"/>
              <a:t>i</a:t>
            </a:r>
            <a:r>
              <a:rPr lang="en-US" baseline="0" dirty="0" smtClean="0"/>
              <a:t>.</a:t>
            </a:r>
          </a:p>
          <a:p>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6162394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t>
            </a:r>
            <a:r>
              <a:rPr lang="en-US" b="0" dirty="0" smtClean="0"/>
              <a:t>slide showing how $</a:t>
            </a:r>
            <a:r>
              <a:rPr lang="en-US" b="0" dirty="0" err="1" smtClean="0"/>
              <a:t>i</a:t>
            </a:r>
            <a:r>
              <a:rPr lang="en-US" b="0" dirty="0" smtClean="0"/>
              <a:t> and $3 may be combined if necessary.</a:t>
            </a:r>
          </a:p>
          <a:p>
            <a:endParaRPr lang="en-US" dirty="0" smtClean="0"/>
          </a:p>
          <a:p>
            <a:r>
              <a:rPr lang="en-US" dirty="0" smtClean="0"/>
              <a:t>Linda Wang is String Chair and Professor of Violin at University of Denver's Lamont School of Music</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I’ve included both Coloradans and Americans in the last 386 because users might just be looking for any American regardless</a:t>
            </a:r>
            <a:r>
              <a:rPr lang="en-US" baseline="0" dirty="0" smtClean="0"/>
              <a:t> of state.</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55438104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Another </a:t>
            </a:r>
            <a:r>
              <a:rPr lang="en-US" sz="1000" baseline="0" dirty="0" smtClean="0"/>
              <a:t>individual work.  In this example, the cataloger has chose to record the demographic group codes in subfield $n in addition to the LCDGT terms.  Both audience (385) and creator/contributor characteristics (386) have been recorded.  In this example the creator (Lindgren) and the contributor (Nyman) are both Swedish women.  The translator (another contributor) is unnamed.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8632164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Although</a:t>
            </a:r>
            <a:r>
              <a:rPr lang="en-US" sz="1000" baseline="0" dirty="0" smtClean="0"/>
              <a:t> there is some meaning in overlap between the age group “Preteens” and the educational level groups recorded here, because the terms are from different categories, they can all be recorded.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6940050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Although</a:t>
            </a:r>
            <a:r>
              <a:rPr lang="en-US" sz="1000" baseline="0" dirty="0" smtClean="0"/>
              <a:t> there is some meaning in overlap between the age group “Preteens” and the educational level groups recorded here, because the terms are from different categories, they can all be recorded.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174651019"/>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serial for teenagers, written by Americans.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23700411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Fields 385</a:t>
            </a:r>
            <a:r>
              <a:rPr lang="en-US" sz="1000" baseline="0" dirty="0" smtClean="0"/>
              <a:t> and 386 are also authorized in work and expression authority records.  They can be included in authority records for individual works, such as this one.</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51284196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First subject heading assigned to this work:</a:t>
            </a:r>
          </a:p>
          <a:p>
            <a:endParaRPr lang="en-US" sz="1000" dirty="0" smtClean="0"/>
          </a:p>
          <a:p>
            <a:r>
              <a:rPr lang="en-US" sz="1000" dirty="0" smtClean="0"/>
              <a:t>650 _0 Swahili language $v Conversation and phrase books $x English.</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07099995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An anthology</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936776184"/>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Example of a series authority</a:t>
            </a:r>
            <a:r>
              <a:rPr lang="en-US" sz="1000" baseline="0" dirty="0" smtClean="0"/>
              <a:t> record with a creator characteristic added</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239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847475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of Congress</a:t>
            </a:r>
            <a:r>
              <a:rPr lang="en-US" baseline="0" dirty="0" smtClean="0"/>
              <a:t> Authorities also includes authority records for LCGFT as well as LCSH.</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3332506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Another illustration of using different controlled vocabularies for creators.  The inclusion</a:t>
            </a:r>
            <a:r>
              <a:rPr lang="en-US" sz="1000" baseline="0" dirty="0" smtClean="0"/>
              <a:t> of $n is optional.</a:t>
            </a:r>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596004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showing the use of 386 $</a:t>
            </a:r>
            <a:r>
              <a:rPr lang="en-US" dirty="0" err="1" smtClean="0"/>
              <a:t>i</a:t>
            </a:r>
            <a:r>
              <a:rPr lang="en-US" dirty="0" smtClean="0"/>
              <a:t> and</a:t>
            </a:r>
            <a:r>
              <a:rPr lang="en-US" baseline="0" dirty="0" smtClean="0"/>
              <a:t> $4 </a:t>
            </a:r>
            <a:r>
              <a:rPr lang="en-US" dirty="0" smtClean="0"/>
              <a:t>(subfields not yet implemented by NACO) to indicate the nationality</a:t>
            </a:r>
            <a:r>
              <a:rPr lang="en-US" baseline="0" dirty="0" smtClean="0"/>
              <a:t> and gender of the translator.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21775578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a:t>
            </a:r>
            <a:r>
              <a:rPr lang="en-US" dirty="0" smtClean="0"/>
              <a:t>385 and</a:t>
            </a:r>
            <a:r>
              <a:rPr lang="en-US" baseline="0" dirty="0" smtClean="0"/>
              <a:t> 386 are only valid in work and expression authority records.  For attributes of persons that don’t fit in any of the other MARC 3XX fields in the authority format, field 368 $c (Other Attributes of Person or Corporate Body) can be used in a personal name authority record.   In the example shown in the slide, this person’s nationality has been recorded in 368 $c.</a:t>
            </a:r>
          </a:p>
          <a:p>
            <a:endParaRPr lang="en-US" baseline="0" dirty="0" smtClean="0"/>
          </a:p>
          <a:p>
            <a:r>
              <a:rPr lang="en-US" baseline="0" dirty="0" smtClean="0"/>
              <a:t>374 - Profession/Occupation</a:t>
            </a:r>
          </a:p>
          <a:p>
            <a:r>
              <a:rPr lang="en-US" baseline="0" dirty="0" smtClean="0"/>
              <a:t>375 - Gender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19915321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52101514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66090383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385   Children $2 </a:t>
            </a:r>
            <a:r>
              <a:rPr lang="en-US" dirty="0" err="1" smtClean="0"/>
              <a:t>lcdgt</a:t>
            </a:r>
            <a:endParaRPr lang="en-US" dirty="0" smtClean="0"/>
          </a:p>
          <a:p>
            <a:r>
              <a:rPr lang="en-US" dirty="0" smtClean="0"/>
              <a:t>    386   Chinese $2 </a:t>
            </a:r>
            <a:r>
              <a:rPr lang="en-US" dirty="0" err="1" smtClean="0"/>
              <a:t>lcdgt</a:t>
            </a:r>
            <a:endParaRPr lang="en-US" dirty="0" smtClean="0"/>
          </a:p>
          <a:p>
            <a:endParaRPr lang="en-US" dirty="0" smtClean="0"/>
          </a:p>
          <a:p>
            <a:r>
              <a:rPr lang="en-US" dirty="0" smtClean="0"/>
              <a:t>2. 385</a:t>
            </a:r>
            <a:r>
              <a:rPr lang="en-US" baseline="0" dirty="0" smtClean="0"/>
              <a:t>   Japanese speakers $2 </a:t>
            </a:r>
            <a:r>
              <a:rPr lang="en-US" baseline="0" dirty="0" err="1" smtClean="0"/>
              <a:t>lcdgt</a:t>
            </a:r>
            <a:endParaRPr lang="en-US" baseline="0" dirty="0" smtClean="0"/>
          </a:p>
          <a:p>
            <a:endParaRPr lang="en-US" baseline="0" dirty="0" smtClean="0"/>
          </a:p>
          <a:p>
            <a:pPr marL="0" indent="0">
              <a:buNone/>
            </a:pPr>
            <a:r>
              <a:rPr lang="en-US" baseline="0" dirty="0" smtClean="0"/>
              <a:t>3. 385  Restaurant employees $2 </a:t>
            </a:r>
            <a:r>
              <a:rPr lang="en-US" baseline="0" dirty="0" err="1" smtClean="0"/>
              <a:t>lcdgt</a:t>
            </a:r>
            <a:endParaRPr lang="en-US" baseline="0" dirty="0" smtClean="0"/>
          </a:p>
          <a:p>
            <a:pPr marL="0" indent="0">
              <a:buNone/>
            </a:pPr>
            <a:r>
              <a:rPr lang="en-US" baseline="0" dirty="0" smtClean="0"/>
              <a:t>    385  Hotel employees $2 </a:t>
            </a:r>
            <a:r>
              <a:rPr lang="en-US" baseline="0" dirty="0" err="1" smtClean="0"/>
              <a:t>lcdgt</a:t>
            </a:r>
            <a:endParaRPr lang="en-US" baseline="0" dirty="0" smtClean="0"/>
          </a:p>
          <a:p>
            <a:pPr marL="0" indent="0">
              <a:buNone/>
            </a:pPr>
            <a:r>
              <a:rPr lang="en-US" baseline="0" dirty="0" smtClean="0"/>
              <a:t>    385  Korean speakers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4. 386  Koreans $2 </a:t>
            </a:r>
            <a:r>
              <a:rPr lang="en-US" baseline="0" dirty="0" err="1" smtClean="0"/>
              <a:t>lcdgt</a:t>
            </a:r>
            <a:endParaRPr lang="en-US" baseline="0" dirty="0" smtClean="0"/>
          </a:p>
          <a:p>
            <a:pPr marL="0" indent="0">
              <a:buNone/>
            </a:pPr>
            <a:r>
              <a:rPr lang="en-US" baseline="0" dirty="0" smtClean="0"/>
              <a:t>    386  Women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5. 386  Japanese $2 </a:t>
            </a:r>
            <a:r>
              <a:rPr lang="en-US" baseline="0" dirty="0" err="1" smtClean="0"/>
              <a:t>lcdgt</a:t>
            </a:r>
            <a:endParaRPr lang="en-US" baseline="0" dirty="0" smtClean="0"/>
          </a:p>
          <a:p>
            <a:pPr marL="0" indent="0">
              <a:buNone/>
            </a:pPr>
            <a:r>
              <a:rPr lang="en-US" baseline="0" dirty="0" smtClean="0"/>
              <a:t>    386  Men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6. 385 Teenagers $2 </a:t>
            </a:r>
            <a:r>
              <a:rPr lang="en-US" baseline="0" dirty="0" err="1" smtClean="0"/>
              <a:t>lcdgt</a:t>
            </a:r>
            <a:r>
              <a:rPr lang="en-US" baseline="0" dirty="0" smtClean="0"/>
              <a:t> </a:t>
            </a:r>
          </a:p>
          <a:p>
            <a:pPr marL="0" indent="0">
              <a:buNone/>
            </a:pPr>
            <a:r>
              <a:rPr lang="en-US" baseline="0" dirty="0" smtClean="0"/>
              <a:t>   386  Americans $2 </a:t>
            </a:r>
            <a:r>
              <a:rPr lang="en-US" baseline="0" dirty="0" err="1" smtClean="0"/>
              <a:t>lcdgt</a:t>
            </a:r>
            <a:endParaRPr lang="en-US" baseline="0" dirty="0" smtClean="0"/>
          </a:p>
          <a:p>
            <a:pPr marL="0" indent="0">
              <a:buNone/>
            </a:pPr>
            <a:r>
              <a:rPr lang="en-US" baseline="0" dirty="0" smtClean="0"/>
              <a:t>   386  Chinese Americans $2 </a:t>
            </a:r>
            <a:r>
              <a:rPr lang="en-US" baseline="0" dirty="0" err="1" smtClean="0"/>
              <a:t>lcdgt</a:t>
            </a:r>
            <a:endParaRPr lang="en-US" baseline="0" dirty="0" smtClean="0"/>
          </a:p>
          <a:p>
            <a:pPr marL="0" indent="0">
              <a:buNone/>
            </a:pPr>
            <a:r>
              <a:rPr lang="en-US" baseline="0" dirty="0" smtClean="0"/>
              <a:t>   386  Buddhists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7. 385  Children $2 </a:t>
            </a:r>
            <a:r>
              <a:rPr lang="en-US" baseline="0" dirty="0" err="1" smtClean="0"/>
              <a:t>lcdgt</a:t>
            </a:r>
            <a:endParaRPr lang="en-US" baseline="0" dirty="0" smtClean="0"/>
          </a:p>
          <a:p>
            <a:pPr marL="0" indent="0">
              <a:buNone/>
            </a:pPr>
            <a:r>
              <a:rPr lang="en-US" baseline="0" dirty="0" smtClean="0"/>
              <a:t>    386  Monks $2 </a:t>
            </a:r>
            <a:r>
              <a:rPr lang="en-US" baseline="0" dirty="0" err="1" smtClean="0"/>
              <a:t>lcdgt</a:t>
            </a:r>
            <a:endParaRPr lang="en-US" baseline="0" dirty="0" smtClean="0"/>
          </a:p>
          <a:p>
            <a:pPr marL="0" indent="0">
              <a:buNone/>
            </a:pPr>
            <a:r>
              <a:rPr lang="en-US" baseline="0" dirty="0" smtClean="0"/>
              <a:t>    386  Zen Buddhists $2 </a:t>
            </a:r>
            <a:r>
              <a:rPr lang="en-US" baseline="0" dirty="0" err="1" smtClean="0"/>
              <a:t>lcdgt</a:t>
            </a:r>
            <a:endParaRPr lang="en-US" baseline="0" dirty="0" smtClean="0"/>
          </a:p>
          <a:p>
            <a:pPr marL="0" indent="0">
              <a:buNone/>
            </a:pPr>
            <a:r>
              <a:rPr lang="en-US" baseline="0" dirty="0" smtClean="0"/>
              <a:t>    386  Japanese Canadians $2 </a:t>
            </a:r>
            <a:r>
              <a:rPr lang="en-US" baseline="0" dirty="0" err="1" smtClean="0"/>
              <a:t>lcdgt</a:t>
            </a:r>
            <a:endParaRPr lang="en-US" baseline="0" dirty="0" smtClean="0"/>
          </a:p>
          <a:p>
            <a:pPr marL="0" indent="0">
              <a:buNone/>
            </a:pPr>
            <a:r>
              <a:rPr lang="en-US" baseline="0" dirty="0" smtClean="0"/>
              <a:t>    386  British Columbians $2 </a:t>
            </a:r>
            <a:r>
              <a:rPr lang="en-US" baseline="0" dirty="0" err="1" smtClean="0"/>
              <a:t>lcdgt</a:t>
            </a:r>
            <a:endParaRPr lang="en-US" baseline="0" dirty="0" smtClean="0"/>
          </a:p>
          <a:p>
            <a:pPr marL="0" indent="0">
              <a:buNone/>
            </a:pP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1468335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84315381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__ $n age $a Children $2 </a:t>
            </a:r>
            <a:r>
              <a:rPr lang="en-US" dirty="0" err="1" smtClean="0"/>
              <a:t>lcdgt</a:t>
            </a:r>
            <a:endParaRPr lang="en-US" dirty="0" smtClean="0"/>
          </a:p>
          <a:p>
            <a:r>
              <a:rPr lang="en-US" dirty="0" smtClean="0"/>
              <a:t>386 __ $n </a:t>
            </a:r>
            <a:r>
              <a:rPr lang="en-US" dirty="0" err="1" smtClean="0"/>
              <a:t>nat</a:t>
            </a:r>
            <a:r>
              <a:rPr lang="en-US" dirty="0" smtClean="0"/>
              <a:t> $a Guatemalans $2 </a:t>
            </a:r>
            <a:r>
              <a:rPr lang="en-US" dirty="0" err="1" smtClean="0"/>
              <a:t>lcdgt</a:t>
            </a:r>
            <a:endParaRPr lang="en-US" dirty="0" smtClean="0"/>
          </a:p>
          <a:p>
            <a:endParaRPr lang="en-US" dirty="0" smtClean="0"/>
          </a:p>
          <a:p>
            <a:r>
              <a:rPr lang="en-US" i="1" dirty="0" smtClean="0"/>
              <a:t>Note:  </a:t>
            </a:r>
            <a:r>
              <a:rPr lang="en-US" dirty="0" smtClean="0"/>
              <a:t>Including $n is optional.</a:t>
            </a:r>
            <a:r>
              <a:rPr lang="en-US" baseline="0" dirty="0" smtClean="0"/>
              <a:t>  The remaining answers do not show it.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393448011"/>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Preteens $2 </a:t>
            </a:r>
            <a:r>
              <a:rPr lang="en-US" dirty="0" err="1" smtClean="0"/>
              <a:t>lcdgt</a:t>
            </a:r>
            <a:endParaRPr lang="en-US" dirty="0" smtClean="0"/>
          </a:p>
          <a:p>
            <a:r>
              <a:rPr lang="en-US" dirty="0" smtClean="0"/>
              <a:t>385   Third grade students $a Fourth grade students $a Fifth grade students $a Sixth grade students $2 </a:t>
            </a:r>
            <a:r>
              <a:rPr lang="en-US" dirty="0" err="1" smtClean="0"/>
              <a:t>lcdgt</a:t>
            </a:r>
            <a:endParaRPr lang="en-US" dirty="0" smtClean="0"/>
          </a:p>
          <a:p>
            <a:r>
              <a:rPr lang="en-US" dirty="0" smtClean="0"/>
              <a:t>386   Men $2 </a:t>
            </a:r>
            <a:r>
              <a:rPr lang="en-US" dirty="0" err="1" smtClean="0"/>
              <a:t>lcdgt</a:t>
            </a:r>
            <a:endParaRPr lang="en-US" dirty="0" smtClean="0"/>
          </a:p>
          <a:p>
            <a:r>
              <a:rPr lang="en-US" dirty="0" smtClean="0"/>
              <a:t>386   English $a Britons $2 </a:t>
            </a:r>
            <a:r>
              <a:rPr lang="en-US" dirty="0" err="1" smtClean="0"/>
              <a:t>lcdgt</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Note:</a:t>
            </a:r>
            <a:r>
              <a:rPr lang="en-US" dirty="0" smtClean="0"/>
              <a:t> Somerset is a county in</a:t>
            </a:r>
            <a:r>
              <a:rPr lang="en-US" baseline="0" dirty="0" smtClean="0"/>
              <a:t> England and a SACO proposal has been made to establish the </a:t>
            </a:r>
            <a:r>
              <a:rPr lang="en-US" baseline="0" dirty="0" err="1" smtClean="0"/>
              <a:t>demonym</a:t>
            </a:r>
            <a:r>
              <a:rPr lang="en-US" baseline="0" dirty="0" smtClean="0"/>
              <a:t> for it, </a:t>
            </a:r>
            <a:r>
              <a:rPr lang="en-US" b="1" dirty="0" err="1" smtClean="0"/>
              <a:t>Somersetonians</a:t>
            </a:r>
            <a:r>
              <a:rPr lang="en-US" dirty="0" smtClean="0"/>
              <a:t>,</a:t>
            </a:r>
            <a:r>
              <a:rPr lang="en-US" baseline="0" dirty="0" smtClean="0"/>
              <a:t> in LCDGT.  In the meantime, </a:t>
            </a:r>
            <a:r>
              <a:rPr lang="en-US" b="1" baseline="0" dirty="0" smtClean="0"/>
              <a:t>English</a:t>
            </a:r>
            <a:r>
              <a:rPr lang="en-US" b="0" baseline="0" dirty="0" smtClean="0"/>
              <a:t> would be sufficient.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Contrary to what it says in the draft LCGFT Manual, I think it may be desirable in some cases to record two </a:t>
            </a:r>
            <a:r>
              <a:rPr lang="en-US" b="0" baseline="0" dirty="0" err="1" smtClean="0"/>
              <a:t>demonyms</a:t>
            </a:r>
            <a:r>
              <a:rPr lang="en-US" b="0" baseline="0" dirty="0" smtClean="0"/>
              <a:t> from the same hierarchy.  </a:t>
            </a:r>
            <a:r>
              <a:rPr lang="en-US" b="1" baseline="0" dirty="0" smtClean="0"/>
              <a:t>English</a:t>
            </a:r>
            <a:r>
              <a:rPr lang="en-US" b="0" baseline="0" dirty="0" smtClean="0"/>
              <a:t> and </a:t>
            </a:r>
            <a:r>
              <a:rPr lang="en-US" b="1" baseline="0" dirty="0" smtClean="0"/>
              <a:t>Britons</a:t>
            </a:r>
            <a:r>
              <a:rPr lang="en-US" b="0" baseline="0" dirty="0" smtClean="0"/>
              <a:t> is one of those.  Having both terms allows a user to limit to either.  We don’t yet know how users will want to search and limit, so providing both is, I think, helpful and prudent.  Another similar example could be a region within a country and the country itself (e.g., </a:t>
            </a:r>
            <a:r>
              <a:rPr lang="en-US" b="1" baseline="0" dirty="0" smtClean="0"/>
              <a:t>Californians</a:t>
            </a:r>
            <a:r>
              <a:rPr lang="en-US" b="0" baseline="0" dirty="0" smtClean="0"/>
              <a:t> and </a:t>
            </a:r>
            <a:r>
              <a:rPr lang="en-US" b="1" baseline="0" dirty="0" smtClean="0"/>
              <a:t>Americans</a:t>
            </a:r>
            <a:r>
              <a:rPr lang="en-US" b="0" baseline="0" dirty="0" smtClean="0"/>
              <a:t>; </a:t>
            </a:r>
            <a:r>
              <a:rPr lang="en-US" b="1" baseline="0" dirty="0" smtClean="0"/>
              <a:t>Ontarians</a:t>
            </a:r>
            <a:r>
              <a:rPr lang="en-US" b="0" baseline="0" dirty="0" smtClean="0"/>
              <a:t> and </a:t>
            </a:r>
            <a:r>
              <a:rPr lang="en-US" b="1" baseline="0" dirty="0" smtClean="0"/>
              <a:t>Canadians</a:t>
            </a:r>
            <a:r>
              <a:rPr lang="en-US" b="0" baseline="0" dirty="0" smtClean="0"/>
              <a:t>).</a:t>
            </a:r>
            <a:endParaRPr lang="en-US" b="1"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701345335"/>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a:t>
            </a:r>
            <a:r>
              <a:rPr lang="en-US" baseline="0" dirty="0" smtClean="0"/>
              <a:t>   Gay men $2 </a:t>
            </a:r>
            <a:r>
              <a:rPr lang="en-US" baseline="0" dirty="0" err="1" smtClean="0"/>
              <a:t>lcdgt</a:t>
            </a:r>
            <a:endParaRPr lang="en-US" baseline="0" dirty="0" smtClean="0"/>
          </a:p>
          <a:p>
            <a:r>
              <a:rPr lang="en-US" dirty="0" smtClean="0"/>
              <a:t>386   Britons $2 </a:t>
            </a:r>
            <a:r>
              <a:rPr lang="en-US" dirty="0" err="1" smtClean="0"/>
              <a:t>lcdgt</a:t>
            </a:r>
            <a:endParaRPr lang="en-US" dirty="0" smtClean="0"/>
          </a:p>
          <a:p>
            <a:pPr marL="0" indent="0">
              <a:buNone/>
            </a:pPr>
            <a:r>
              <a:rPr lang="en-US" dirty="0" smtClean="0"/>
              <a:t>386</a:t>
            </a:r>
            <a:r>
              <a:rPr lang="en-US" baseline="0" dirty="0" smtClean="0"/>
              <a:t>   Americans $2 </a:t>
            </a:r>
            <a:r>
              <a:rPr lang="en-US" baseline="0" dirty="0" err="1" smtClean="0"/>
              <a:t>lcdgt</a:t>
            </a:r>
            <a:endParaRPr lang="en-US" baseline="0" dirty="0" smtClean="0"/>
          </a:p>
          <a:p>
            <a:pPr marL="0" indent="0">
              <a:buNone/>
            </a:pPr>
            <a:r>
              <a:rPr lang="en-US" dirty="0" smtClean="0"/>
              <a:t>386   Men $2 </a:t>
            </a:r>
            <a:r>
              <a:rPr lang="en-US" dirty="0" err="1" smtClean="0"/>
              <a:t>lcdgt</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249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712760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2896685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Piano students $2 </a:t>
            </a:r>
            <a:r>
              <a:rPr lang="en-US" dirty="0" err="1" smtClean="0"/>
              <a:t>lcdgt</a:t>
            </a:r>
            <a:endParaRPr lang="en-US" dirty="0" smtClean="0"/>
          </a:p>
          <a:p>
            <a:endParaRPr lang="en-US" dirty="0" smtClean="0"/>
          </a:p>
          <a:p>
            <a:r>
              <a:rPr lang="en-US" dirty="0" smtClean="0"/>
              <a:t>There isn’t </a:t>
            </a:r>
            <a:r>
              <a:rPr lang="en-US" baseline="0" dirty="0" smtClean="0"/>
              <a:t>any information about the author, so you can’t provide any 386 fields.  Perhaps: 386  Men $2 </a:t>
            </a:r>
            <a:r>
              <a:rPr lang="en-US"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52799649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Preteens $2 </a:t>
            </a:r>
            <a:r>
              <a:rPr lang="en-US" dirty="0" err="1" smtClean="0"/>
              <a:t>lcdgt</a:t>
            </a:r>
            <a:endParaRPr lang="en-US" dirty="0" smtClean="0"/>
          </a:p>
          <a:p>
            <a:r>
              <a:rPr lang="en-US" dirty="0" smtClean="0"/>
              <a:t>385   Teenagers $2 </a:t>
            </a:r>
            <a:r>
              <a:rPr lang="en-US" dirty="0" err="1" smtClean="0"/>
              <a:t>lcdgt</a:t>
            </a:r>
            <a:endParaRPr lang="en-US" dirty="0" smtClean="0"/>
          </a:p>
          <a:p>
            <a:r>
              <a:rPr lang="en-US" baseline="0" dirty="0" smtClean="0"/>
              <a:t>385   </a:t>
            </a:r>
            <a:r>
              <a:rPr lang="en-US" b="0" dirty="0" smtClean="0"/>
              <a:t>Middle school students $2 </a:t>
            </a:r>
            <a:r>
              <a:rPr lang="en-US" b="0" dirty="0" err="1" smtClean="0"/>
              <a:t>lcdgt</a:t>
            </a:r>
            <a:endParaRPr lang="en-US" b="0" dirty="0" smtClean="0"/>
          </a:p>
          <a:p>
            <a:r>
              <a:rPr lang="en-US" b="0" baseline="0" dirty="0" smtClean="0"/>
              <a:t>    Could possibly also add: Fifth grade students, Sixth grade students, Seventh grade students, Eighth grade students</a:t>
            </a:r>
          </a:p>
          <a:p>
            <a:endParaRPr lang="en-US" baseline="0" dirty="0" smtClean="0"/>
          </a:p>
          <a:p>
            <a:r>
              <a:rPr lang="en-US" baseline="0" dirty="0" smtClean="0"/>
              <a:t>386   $</a:t>
            </a:r>
            <a:r>
              <a:rPr lang="en-US" baseline="0" dirty="0" err="1" smtClean="0"/>
              <a:t>i</a:t>
            </a:r>
            <a:r>
              <a:rPr lang="en-US" baseline="0" dirty="0" smtClean="0"/>
              <a:t> Author: $a Minnesotans $a Men $2 </a:t>
            </a:r>
            <a:r>
              <a:rPr lang="en-US" baseline="0" dirty="0" err="1" smtClean="0"/>
              <a:t>lcdgt</a:t>
            </a:r>
            <a:r>
              <a:rPr lang="en-US" baseline="0" dirty="0" smtClean="0"/>
              <a:t>    </a:t>
            </a:r>
          </a:p>
          <a:p>
            <a:r>
              <a:rPr lang="en-US" baseline="0" dirty="0" smtClean="0"/>
              <a:t>386   $</a:t>
            </a:r>
            <a:r>
              <a:rPr lang="en-US" baseline="0" dirty="0" err="1" smtClean="0"/>
              <a:t>i</a:t>
            </a:r>
            <a:r>
              <a:rPr lang="en-US" baseline="0" dirty="0" smtClean="0"/>
              <a:t> Illustrator: $a Nebraskans $a Women $2 </a:t>
            </a:r>
            <a:r>
              <a:rPr lang="en-US" baseline="0" dirty="0" err="1" smtClean="0"/>
              <a:t>lcdgt</a:t>
            </a:r>
            <a:endParaRPr lang="en-US" baseline="0" dirty="0" smtClean="0"/>
          </a:p>
          <a:p>
            <a:endParaRPr lang="en-US" baseline="0" dirty="0" smtClean="0"/>
          </a:p>
          <a:p>
            <a:r>
              <a:rPr lang="en-US" baseline="0" dirty="0" smtClean="0"/>
              <a:t>    Perhaps: $</a:t>
            </a:r>
            <a:r>
              <a:rPr lang="en-US" baseline="0" dirty="0" err="1" smtClean="0"/>
              <a:t>i</a:t>
            </a:r>
            <a:r>
              <a:rPr lang="en-US" baseline="0" dirty="0" smtClean="0"/>
              <a:t> Author, $</a:t>
            </a:r>
            <a:r>
              <a:rPr lang="en-US" baseline="0" dirty="0" err="1" smtClean="0"/>
              <a:t>i</a:t>
            </a:r>
            <a:r>
              <a:rPr lang="en-US" baseline="0" dirty="0" smtClean="0"/>
              <a:t> Illustrator: $a </a:t>
            </a:r>
            <a:r>
              <a:rPr lang="en-US" b="0" dirty="0" smtClean="0"/>
              <a:t>Midwesterners and/or $a Americans $2 </a:t>
            </a:r>
            <a:r>
              <a:rPr lang="en-US" b="0" dirty="0" err="1" smtClean="0"/>
              <a:t>lcdgt</a:t>
            </a:r>
            <a:endParaRPr lang="en-US" b="0"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7085348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Chinese Americans</a:t>
            </a:r>
            <a:r>
              <a:rPr lang="en-US" baseline="0" dirty="0" smtClean="0"/>
              <a:t> $2 </a:t>
            </a:r>
            <a:r>
              <a:rPr lang="en-US" baseline="0" dirty="0" err="1" smtClean="0"/>
              <a:t>lcdgt</a:t>
            </a:r>
            <a:endParaRPr lang="en-US" dirty="0" smtClean="0"/>
          </a:p>
          <a:p>
            <a:r>
              <a:rPr lang="en-US" dirty="0" smtClean="0"/>
              <a:t>386   Americans $2 </a:t>
            </a:r>
            <a:r>
              <a:rPr lang="en-US" dirty="0" err="1" smtClean="0"/>
              <a:t>lcdgt</a:t>
            </a:r>
            <a:endParaRPr lang="en-US" dirty="0" smtClean="0"/>
          </a:p>
          <a:p>
            <a:r>
              <a:rPr lang="en-US" dirty="0" smtClean="0"/>
              <a:t>386   Men $2 </a:t>
            </a:r>
            <a:r>
              <a:rPr lang="en-US" dirty="0" err="1" smtClean="0"/>
              <a:t>lcdgt</a:t>
            </a:r>
            <a:endParaRPr lang="en-US" dirty="0" smtClean="0"/>
          </a:p>
          <a:p>
            <a:r>
              <a:rPr lang="en-US" dirty="0" smtClean="0"/>
              <a:t>386   Music teachers $2 </a:t>
            </a:r>
            <a:r>
              <a:rPr lang="en-US" dirty="0" err="1" smtClean="0"/>
              <a:t>lcdgt</a:t>
            </a:r>
            <a:endParaRPr lang="en-US" dirty="0" smtClean="0"/>
          </a:p>
          <a:p>
            <a:r>
              <a:rPr lang="en-US" dirty="0" smtClean="0"/>
              <a:t>386   University and college faculty members $2 </a:t>
            </a:r>
            <a:r>
              <a:rPr lang="en-US" dirty="0" err="1" smtClean="0"/>
              <a:t>lcdgt</a:t>
            </a:r>
            <a:endParaRPr lang="en-US" dirty="0" smtClean="0"/>
          </a:p>
          <a:p>
            <a:endParaRPr lang="en-US" dirty="0" smtClean="0"/>
          </a:p>
          <a:p>
            <a:r>
              <a:rPr lang="en-US" dirty="0" smtClean="0"/>
              <a:t>A</a:t>
            </a:r>
            <a:r>
              <a:rPr lang="en-US" baseline="0" dirty="0" smtClean="0"/>
              <a:t> more specific term instead of Music teachers would be one that’s already in LCSH: Composition teachers (Music).  This has been proposed through SACO but is not yet approved.</a:t>
            </a:r>
          </a:p>
          <a:p>
            <a:endParaRPr lang="en-US" baseline="0" dirty="0" smtClean="0"/>
          </a:p>
          <a:p>
            <a:r>
              <a:rPr lang="en-US" i="1" dirty="0" smtClean="0"/>
              <a:t>Note:</a:t>
            </a:r>
            <a:r>
              <a:rPr lang="en-US" dirty="0" smtClean="0"/>
              <a:t> Dr. Zhou has been a United States citizen since 1999.  Cf. https://conservatory.umkc.edu/faculty.cfm?r=152C</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56055987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b="0" dirty="0" smtClean="0"/>
              <a:t>386   Wisconsinites $2 </a:t>
            </a:r>
            <a:r>
              <a:rPr lang="en-US" b="0" dirty="0" err="1" smtClean="0"/>
              <a:t>lcdgt</a:t>
            </a:r>
            <a:endParaRPr lang="en-US" b="0" dirty="0" smtClean="0"/>
          </a:p>
          <a:p>
            <a:r>
              <a:rPr lang="en-US" b="0" i="1" dirty="0" smtClean="0"/>
              <a:t>perhaps also 386  Americans $2 </a:t>
            </a:r>
            <a:r>
              <a:rPr lang="en-US" b="0" i="1" dirty="0" err="1" smtClean="0"/>
              <a:t>lcdgt</a:t>
            </a:r>
            <a:endParaRPr lang="en-US" b="0" i="1" dirty="0" smtClean="0"/>
          </a:p>
          <a:p>
            <a:endParaRPr lang="en-US" b="0" dirty="0" smtClean="0"/>
          </a:p>
          <a:p>
            <a:r>
              <a:rPr lang="en-US" b="0" dirty="0" smtClean="0"/>
              <a:t>Could also add an uncontrolled term:</a:t>
            </a:r>
          </a:p>
          <a:p>
            <a:endParaRPr lang="en-US" b="0" dirty="0" smtClean="0"/>
          </a:p>
          <a:p>
            <a:r>
              <a:rPr lang="en-US" b="0" dirty="0" smtClean="0"/>
              <a:t>386   Milwaukeeans  </a:t>
            </a:r>
            <a:r>
              <a:rPr lang="en-US" b="0" i="1" dirty="0" smtClean="0"/>
              <a:t>or  </a:t>
            </a:r>
            <a:r>
              <a:rPr lang="en-US" b="0" i="0" dirty="0" smtClean="0"/>
              <a:t>Milwaukeeans $2 local</a:t>
            </a:r>
            <a:endParaRPr lang="en-US" b="0" dirty="0" smtClean="0"/>
          </a:p>
          <a:p>
            <a:endParaRPr lang="en-US" b="0" dirty="0"/>
          </a:p>
          <a:p>
            <a:r>
              <a:rPr lang="en-US" b="0" dirty="0" smtClean="0"/>
              <a:t>and/or:</a:t>
            </a:r>
          </a:p>
          <a:p>
            <a:endParaRPr lang="en-US" b="0" dirty="0" smtClean="0"/>
          </a:p>
          <a:p>
            <a:r>
              <a:rPr lang="en-US" b="0" dirty="0" smtClean="0"/>
              <a:t>370</a:t>
            </a:r>
            <a:r>
              <a:rPr lang="en-US" b="0" baseline="0" dirty="0" smtClean="0"/>
              <a:t>   $g Milwaukee (Wis.) $2 </a:t>
            </a:r>
            <a:r>
              <a:rPr lang="en-US" b="0" baseline="0" dirty="0" err="1" smtClean="0"/>
              <a:t>naf</a:t>
            </a:r>
            <a:endParaRPr lang="en-US" b="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70733693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Children $2 </a:t>
            </a:r>
            <a:r>
              <a:rPr lang="en-US" dirty="0" err="1" smtClean="0"/>
              <a:t>lcdgt</a:t>
            </a:r>
            <a:endParaRPr lang="en-US" dirty="0" smtClean="0"/>
          </a:p>
          <a:p>
            <a:r>
              <a:rPr lang="en-US" dirty="0" smtClean="0"/>
              <a:t>385   English speakers $2 </a:t>
            </a:r>
            <a:r>
              <a:rPr lang="en-US" dirty="0" err="1" smtClean="0"/>
              <a:t>lcdgt</a:t>
            </a:r>
            <a:endParaRPr lang="en-US" dirty="0" smtClean="0"/>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5370994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French $2 </a:t>
            </a:r>
            <a:r>
              <a:rPr lang="en-US" dirty="0" err="1" smtClean="0"/>
              <a:t>lcdgt</a:t>
            </a:r>
            <a:endParaRPr lang="en-US" dirty="0" smtClean="0"/>
          </a:p>
          <a:p>
            <a:r>
              <a:rPr lang="en-US" dirty="0" smtClean="0"/>
              <a:t>386   </a:t>
            </a:r>
            <a:r>
              <a:rPr lang="en-US" b="0" dirty="0" smtClean="0"/>
              <a:t>Nobel Prize winners $2 </a:t>
            </a:r>
            <a:r>
              <a:rPr lang="en-US" b="0" dirty="0" err="1" smtClean="0"/>
              <a:t>lcdgt</a:t>
            </a:r>
            <a:endParaRPr lang="en-US" b="0" dirty="0" smtClean="0"/>
          </a:p>
          <a:p>
            <a:r>
              <a:rPr lang="en-US" dirty="0" smtClean="0"/>
              <a:t>386   Men $2 </a:t>
            </a:r>
            <a:r>
              <a:rPr lang="en-US"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89372835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a:t>
            </a:r>
            <a:r>
              <a:rPr lang="en-US" baseline="0" dirty="0" smtClean="0"/>
              <a:t>   Asian Americans $2 </a:t>
            </a:r>
            <a:r>
              <a:rPr lang="en-US" baseline="0" dirty="0" err="1" smtClean="0"/>
              <a:t>lcdgt</a:t>
            </a:r>
            <a:endParaRPr lang="en-US" baseline="0" dirty="0" smtClean="0"/>
          </a:p>
          <a:p>
            <a:r>
              <a:rPr lang="en-US" dirty="0" smtClean="0"/>
              <a:t>385   Pacific</a:t>
            </a:r>
            <a:r>
              <a:rPr lang="en-US" baseline="0" dirty="0" smtClean="0"/>
              <a:t> Islander American</a:t>
            </a:r>
            <a:r>
              <a:rPr lang="en-US" dirty="0" smtClean="0"/>
              <a:t>s $2 </a:t>
            </a:r>
            <a:r>
              <a:rPr lang="en-US" dirty="0" err="1" smtClean="0"/>
              <a:t>lcdgt</a:t>
            </a:r>
            <a:endParaRPr lang="en-US" dirty="0" smtClean="0"/>
          </a:p>
          <a:p>
            <a:r>
              <a:rPr lang="en-US" dirty="0" smtClean="0"/>
              <a:t>385   Pacific </a:t>
            </a:r>
            <a:r>
              <a:rPr lang="en-US" dirty="0" err="1" smtClean="0"/>
              <a:t>Northwesterners</a:t>
            </a:r>
            <a:r>
              <a:rPr lang="en-US" dirty="0" smtClean="0"/>
              <a:t> $2 </a:t>
            </a:r>
            <a:r>
              <a:rPr lang="en-US" dirty="0" err="1" smtClean="0"/>
              <a:t>lcdgt</a:t>
            </a:r>
            <a:endParaRPr lang="en-US" baseline="0" dirty="0" smtClean="0"/>
          </a:p>
          <a:p>
            <a:endParaRPr lang="en-US" baseline="0" dirty="0" smtClean="0"/>
          </a:p>
          <a:p>
            <a:r>
              <a:rPr lang="en-US" baseline="0" dirty="0" smtClean="0"/>
              <a:t>Perhaps also creator/contributors:</a:t>
            </a:r>
          </a:p>
          <a:p>
            <a:endParaRPr lang="en-US" baseline="0" dirty="0" smtClean="0"/>
          </a:p>
          <a:p>
            <a:r>
              <a:rPr lang="en-US" baseline="0" dirty="0" smtClean="0"/>
              <a:t>386   Asian Americans $2 </a:t>
            </a:r>
            <a:r>
              <a:rPr lang="en-US" baseline="0" dirty="0" err="1" smtClean="0"/>
              <a:t>lcdgt</a:t>
            </a:r>
            <a:endParaRPr lang="en-US" baseline="0" dirty="0" smtClean="0"/>
          </a:p>
          <a:p>
            <a:r>
              <a:rPr lang="en-US" dirty="0" smtClean="0"/>
              <a:t>386   Pacific Islander Americans $2</a:t>
            </a:r>
            <a:r>
              <a:rPr lang="en-US" baseline="0" dirty="0" smtClean="0"/>
              <a:t> </a:t>
            </a:r>
            <a:r>
              <a:rPr lang="en-US" baseline="0" dirty="0" err="1" smtClean="0"/>
              <a:t>lcdgt</a:t>
            </a:r>
            <a:endParaRPr lang="en-US" baseline="0" dirty="0" smtClean="0"/>
          </a:p>
          <a:p>
            <a:r>
              <a:rPr lang="en-US" dirty="0" smtClean="0"/>
              <a:t>386   Washingtonians (Washington State) $2 </a:t>
            </a:r>
            <a:r>
              <a:rPr lang="en-US"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5600827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Irish $2 </a:t>
            </a:r>
            <a:r>
              <a:rPr lang="en-US" dirty="0" err="1" smtClean="0"/>
              <a:t>lcdgt</a:t>
            </a:r>
            <a:endParaRPr lang="en-US" dirty="0" smtClean="0"/>
          </a:p>
          <a:p>
            <a:r>
              <a:rPr lang="en-US" dirty="0" smtClean="0"/>
              <a:t>386    Irish (Republic of Ireland) $2 </a:t>
            </a:r>
            <a:r>
              <a:rPr lang="en-US" dirty="0" err="1" smtClean="0"/>
              <a:t>lcdgt</a:t>
            </a:r>
            <a:endParaRPr lang="en-US" dirty="0" smtClean="0"/>
          </a:p>
          <a:p>
            <a:r>
              <a:rPr lang="en-US" dirty="0" smtClean="0"/>
              <a:t>386    Northern Irish $2 </a:t>
            </a:r>
            <a:r>
              <a:rPr lang="en-US" dirty="0" err="1" smtClean="0"/>
              <a:t>lcdgt</a:t>
            </a:r>
            <a:endParaRPr lang="en-US" dirty="0" smtClean="0"/>
          </a:p>
          <a:p>
            <a:endParaRPr lang="en-US" dirty="0" smtClean="0"/>
          </a:p>
          <a:p>
            <a:r>
              <a:rPr lang="en-US" i="1" dirty="0" smtClean="0"/>
              <a:t>Note:</a:t>
            </a:r>
            <a:r>
              <a:rPr lang="en-US" dirty="0" smtClean="0"/>
              <a:t> Irish (Republic of Ireland) and Northern Irish are not in the same</a:t>
            </a:r>
            <a:r>
              <a:rPr lang="en-US" baseline="0" dirty="0" smtClean="0"/>
              <a:t> hierarchy as Irish, so all three terms are permissible:</a:t>
            </a:r>
          </a:p>
          <a:p>
            <a:endParaRPr lang="en-US" baseline="0" dirty="0" smtClean="0"/>
          </a:p>
          <a:p>
            <a:r>
              <a:rPr lang="en-US" baseline="0" dirty="0" smtClean="0"/>
              <a:t>Irish  BT Europeans</a:t>
            </a:r>
          </a:p>
          <a:p>
            <a:r>
              <a:rPr lang="en-US" b="0" dirty="0" smtClean="0"/>
              <a:t>Irish (Republic of Ireland)  BT Europeans</a:t>
            </a:r>
            <a:endParaRPr lang="en-US" b="0" baseline="0" dirty="0" smtClean="0"/>
          </a:p>
          <a:p>
            <a:r>
              <a:rPr lang="en-US" dirty="0" smtClean="0"/>
              <a:t>Northern Irish</a:t>
            </a:r>
            <a:r>
              <a:rPr lang="en-US" baseline="0" dirty="0" smtClean="0"/>
              <a:t>   BT Britons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4188919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Blind</a:t>
            </a:r>
            <a:r>
              <a:rPr lang="en-US" baseline="0" dirty="0" smtClean="0"/>
              <a:t> $2 </a:t>
            </a:r>
            <a:r>
              <a:rPr lang="en-US" baseline="0" dirty="0" err="1" smtClean="0"/>
              <a:t>lcdgt</a:t>
            </a:r>
            <a:endParaRPr lang="en-US" dirty="0" smtClean="0"/>
          </a:p>
          <a:p>
            <a:r>
              <a:rPr lang="en-US" dirty="0" smtClean="0"/>
              <a:t>385   Middle school students $2 </a:t>
            </a:r>
            <a:r>
              <a:rPr lang="en-US" dirty="0" err="1" smtClean="0"/>
              <a:t>lcdgt</a:t>
            </a:r>
            <a:endParaRPr lang="en-US" dirty="0" smtClean="0"/>
          </a:p>
          <a:p>
            <a:r>
              <a:rPr lang="en-US" dirty="0" smtClean="0"/>
              <a:t>385   High school students $2 </a:t>
            </a:r>
            <a:r>
              <a:rPr lang="en-US" dirty="0" err="1" smtClean="0"/>
              <a:t>lcdgt</a:t>
            </a:r>
            <a:endParaRPr lang="en-US" dirty="0" smtClean="0"/>
          </a:p>
          <a:p>
            <a:r>
              <a:rPr lang="en-US" dirty="0" smtClean="0"/>
              <a:t>385   Preteens $2 </a:t>
            </a:r>
            <a:r>
              <a:rPr lang="en-US" dirty="0" err="1" smtClean="0"/>
              <a:t>lcdgt</a:t>
            </a:r>
            <a:endParaRPr lang="en-US" dirty="0" smtClean="0"/>
          </a:p>
          <a:p>
            <a:r>
              <a:rPr lang="en-US" dirty="0" smtClean="0"/>
              <a:t>385   Teenagers $2 </a:t>
            </a:r>
            <a:r>
              <a:rPr lang="en-US" dirty="0" err="1" smtClean="0"/>
              <a:t>lcdgt</a:t>
            </a:r>
            <a:endParaRPr lang="en-US" dirty="0" smtClean="0"/>
          </a:p>
          <a:p>
            <a:r>
              <a:rPr lang="en-US" dirty="0" smtClean="0"/>
              <a:t>385   Adults $2 </a:t>
            </a:r>
            <a:r>
              <a:rPr lang="en-US" dirty="0" err="1" smtClean="0"/>
              <a:t>lcdgt</a:t>
            </a:r>
            <a:endParaRPr lang="en-US" dirty="0" smtClean="0"/>
          </a:p>
          <a:p>
            <a:endParaRPr lang="en-US" b="0" dirty="0" smtClean="0"/>
          </a:p>
          <a:p>
            <a:r>
              <a:rPr lang="en-US" b="0" dirty="0" smtClean="0"/>
              <a:t>Also possibly:</a:t>
            </a:r>
          </a:p>
          <a:p>
            <a:endParaRPr lang="en-US" b="0" dirty="0" smtClean="0"/>
          </a:p>
          <a:p>
            <a:r>
              <a:rPr lang="en-US" b="0" dirty="0" smtClean="0"/>
              <a:t>385   History students $2 </a:t>
            </a:r>
            <a:r>
              <a:rPr lang="en-US" b="0" dirty="0" err="1" smtClean="0"/>
              <a:t>lcdgt</a:t>
            </a:r>
            <a:endParaRPr lang="en-US" b="0" dirty="0" smtClean="0"/>
          </a:p>
          <a:p>
            <a:r>
              <a:rPr lang="en-US" dirty="0" smtClean="0"/>
              <a:t>385   Americans $2 </a:t>
            </a:r>
            <a:r>
              <a:rPr lang="en-US" dirty="0" err="1" smtClean="0"/>
              <a:t>lcdgt</a:t>
            </a:r>
            <a:endParaRPr lang="en-US" dirty="0" smtClean="0"/>
          </a:p>
          <a:p>
            <a:r>
              <a:rPr lang="en-US" dirty="0" smtClean="0"/>
              <a:t>385   Canadians $2 </a:t>
            </a:r>
            <a:r>
              <a:rPr lang="en-US" dirty="0" err="1" smtClean="0"/>
              <a:t>lcdgt</a:t>
            </a:r>
            <a:endParaRPr lang="en-US" dirty="0" smtClean="0"/>
          </a:p>
          <a:p>
            <a:endParaRPr lang="en-US" b="0" dirty="0" smtClean="0"/>
          </a:p>
          <a:p>
            <a:r>
              <a:rPr lang="en-US" b="0" dirty="0" smtClean="0"/>
              <a:t>Geography students and</a:t>
            </a:r>
            <a:r>
              <a:rPr lang="en-US" b="0" baseline="0" dirty="0" smtClean="0"/>
              <a:t> Social studies students could be possible terms as well, but they would have to be proposed through SACO.  Another term that could be helpful, </a:t>
            </a:r>
            <a:r>
              <a:rPr lang="en-US" b="0" i="1" baseline="0" dirty="0" smtClean="0"/>
              <a:t>People with visual disabilities</a:t>
            </a:r>
            <a:r>
              <a:rPr lang="en-US" b="0" baseline="0" dirty="0" smtClean="0"/>
              <a:t>, has already been proposed, but not yet added to LCDGT.</a:t>
            </a:r>
            <a:endParaRPr lang="en-US" b="0" dirty="0" smtClean="0"/>
          </a:p>
          <a:p>
            <a:r>
              <a:rPr lang="en-US" b="0" dirty="0" smtClean="0"/>
              <a:t> </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280812503"/>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386   Anthropology teachers $2 </a:t>
            </a:r>
            <a:r>
              <a:rPr lang="en-US" dirty="0" err="1" smtClean="0"/>
              <a:t>lcdgt</a:t>
            </a:r>
            <a:endParaRPr lang="en-US" dirty="0" smtClean="0"/>
          </a:p>
          <a:p>
            <a:r>
              <a:rPr lang="en-US" dirty="0" smtClean="0"/>
              <a:t>386   Cultural anthropologists $2 </a:t>
            </a:r>
            <a:r>
              <a:rPr lang="en-US"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Women $2 </a:t>
            </a:r>
            <a:r>
              <a:rPr lang="en-US" dirty="0" err="1" smtClean="0"/>
              <a:t>lcdgt</a:t>
            </a:r>
            <a:endParaRPr lang="en-US" dirty="0" smtClean="0"/>
          </a:p>
          <a:p>
            <a:r>
              <a:rPr lang="en-US" dirty="0" smtClean="0"/>
              <a:t>386   Manitobans $2 </a:t>
            </a:r>
            <a:r>
              <a:rPr lang="en-US" dirty="0" err="1" smtClean="0"/>
              <a:t>lcdgt</a:t>
            </a:r>
            <a:r>
              <a:rPr lang="en-US" dirty="0" smtClean="0"/>
              <a:t>   </a:t>
            </a:r>
          </a:p>
          <a:p>
            <a:r>
              <a:rPr lang="en-US" i="1" dirty="0" smtClean="0"/>
              <a:t>and maybe also 386  Canadians $2 </a:t>
            </a:r>
            <a:r>
              <a:rPr lang="en-US" i="1"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259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26604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672549159"/>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b="0" dirty="0" smtClean="0"/>
              <a:t>386   Zen Buddhists $2 </a:t>
            </a:r>
            <a:r>
              <a:rPr lang="en-US" b="0" dirty="0" err="1" smtClean="0"/>
              <a:t>lcdgt</a:t>
            </a:r>
            <a:endParaRPr lang="en-US" b="0" dirty="0" smtClean="0"/>
          </a:p>
          <a:p>
            <a:r>
              <a:rPr lang="en-US" b="0" dirty="0" smtClean="0"/>
              <a:t>386   Californians $2 </a:t>
            </a:r>
            <a:r>
              <a:rPr lang="en-US" b="0" dirty="0" err="1" smtClean="0"/>
              <a:t>lcdgt</a:t>
            </a:r>
            <a:endParaRPr lang="en-US" b="0" dirty="0" smtClean="0"/>
          </a:p>
          <a:p>
            <a:r>
              <a:rPr lang="en-US" b="0" dirty="0" smtClean="0"/>
              <a:t>386   Men $2 </a:t>
            </a:r>
            <a:r>
              <a:rPr lang="en-US" b="0" dirty="0" err="1" smtClean="0"/>
              <a:t>lcdgt</a:t>
            </a:r>
            <a:endParaRPr lang="en-US" b="0" dirty="0" smtClean="0"/>
          </a:p>
          <a:p>
            <a:endParaRPr lang="en-US" b="0" dirty="0" smtClean="0"/>
          </a:p>
          <a:p>
            <a:r>
              <a:rPr lang="en-US" b="0" dirty="0" smtClean="0"/>
              <a:t>Perhaps also uncontrolled 386</a:t>
            </a:r>
            <a:r>
              <a:rPr lang="en-US" b="0" baseline="0" dirty="0" smtClean="0"/>
              <a:t>  </a:t>
            </a:r>
            <a:r>
              <a:rPr lang="en-US" i="0" dirty="0" err="1" smtClean="0"/>
              <a:t>Ojaians</a:t>
            </a:r>
            <a:r>
              <a:rPr lang="en-US" i="0" dirty="0" smtClean="0"/>
              <a:t>   </a:t>
            </a:r>
            <a:r>
              <a:rPr lang="en-US" i="1" dirty="0" smtClean="0"/>
              <a:t>or   </a:t>
            </a:r>
            <a:r>
              <a:rPr lang="en-US" i="0" dirty="0" err="1" smtClean="0"/>
              <a:t>Ojaians</a:t>
            </a:r>
            <a:r>
              <a:rPr lang="en-US" i="0" dirty="0" smtClean="0"/>
              <a:t> $2 local</a:t>
            </a:r>
          </a:p>
          <a:p>
            <a:r>
              <a:rPr lang="en-US" b="0" i="0" dirty="0" smtClean="0"/>
              <a:t>Perhaps</a:t>
            </a:r>
            <a:r>
              <a:rPr lang="en-US" b="0" i="0" baseline="0" dirty="0" smtClean="0"/>
              <a:t> also 386  Americans $2 </a:t>
            </a:r>
            <a:r>
              <a:rPr lang="en-US" b="0" i="0" baseline="0" dirty="0" err="1" smtClean="0"/>
              <a:t>lcdgt</a:t>
            </a:r>
            <a:endParaRPr lang="en-US" b="0" i="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30031277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386  $3 The sorcerer's apprentice ; </a:t>
            </a:r>
            <a:r>
              <a:rPr lang="en-US" dirty="0" err="1" smtClean="0"/>
              <a:t>Danse</a:t>
            </a:r>
            <a:r>
              <a:rPr lang="en-US" dirty="0" smtClean="0"/>
              <a:t> macabre $</a:t>
            </a:r>
            <a:r>
              <a:rPr lang="en-US" dirty="0" err="1" smtClean="0"/>
              <a:t>i</a:t>
            </a:r>
            <a:r>
              <a:rPr lang="en-US" dirty="0" smtClean="0"/>
              <a:t> Composer: $a French $2 </a:t>
            </a:r>
            <a:r>
              <a:rPr lang="en-US" dirty="0" err="1" smtClean="0"/>
              <a:t>lcdgt</a:t>
            </a:r>
            <a:endParaRPr lang="en-US" dirty="0" smtClean="0"/>
          </a:p>
          <a:p>
            <a:r>
              <a:rPr lang="en-US" dirty="0" smtClean="0"/>
              <a:t>386  $3 La boutique </a:t>
            </a:r>
            <a:r>
              <a:rPr lang="en-US" dirty="0" err="1" smtClean="0"/>
              <a:t>fantasque</a:t>
            </a:r>
            <a:r>
              <a:rPr lang="en-US" dirty="0" smtClean="0"/>
              <a:t> $</a:t>
            </a:r>
            <a:r>
              <a:rPr lang="en-US" dirty="0" err="1" smtClean="0"/>
              <a:t>i</a:t>
            </a:r>
            <a:r>
              <a:rPr lang="en-US" dirty="0" smtClean="0"/>
              <a:t> Composer: $a Italians $2 </a:t>
            </a:r>
            <a:r>
              <a:rPr lang="en-US" dirty="0" err="1" smtClean="0"/>
              <a:t>lcdgt</a:t>
            </a:r>
            <a:endParaRPr lang="en-US" dirty="0" smtClean="0"/>
          </a:p>
          <a:p>
            <a:r>
              <a:rPr lang="en-US" dirty="0" smtClean="0"/>
              <a:t>386  $</a:t>
            </a:r>
            <a:r>
              <a:rPr lang="en-US" dirty="0" err="1" smtClean="0"/>
              <a:t>i</a:t>
            </a:r>
            <a:r>
              <a:rPr lang="en-US" dirty="0" smtClean="0"/>
              <a:t> Composer: $a Men $2 </a:t>
            </a:r>
            <a:r>
              <a:rPr lang="en-US" dirty="0" err="1" smtClean="0"/>
              <a:t>lcdgt</a:t>
            </a:r>
            <a:endParaRPr lang="en-US" dirty="0" smtClean="0"/>
          </a:p>
          <a:p>
            <a:endParaRPr lang="en-US" dirty="0" smtClean="0"/>
          </a:p>
          <a:p>
            <a:r>
              <a:rPr lang="en-US" dirty="0" smtClean="0"/>
              <a:t>Also possible:</a:t>
            </a:r>
          </a:p>
          <a:p>
            <a:endParaRPr lang="en-US" dirty="0" smtClean="0"/>
          </a:p>
          <a:p>
            <a:r>
              <a:rPr lang="en-US" dirty="0" smtClean="0"/>
              <a:t>386</a:t>
            </a:r>
            <a:r>
              <a:rPr lang="en-US" baseline="0" dirty="0" smtClean="0"/>
              <a:t>  $</a:t>
            </a:r>
            <a:r>
              <a:rPr lang="en-US" baseline="0" dirty="0" err="1" smtClean="0"/>
              <a:t>i</a:t>
            </a:r>
            <a:r>
              <a:rPr lang="en-US" baseline="0" dirty="0" smtClean="0"/>
              <a:t> Conductor, $</a:t>
            </a:r>
            <a:r>
              <a:rPr lang="en-US" baseline="0" dirty="0" err="1" smtClean="0"/>
              <a:t>i</a:t>
            </a:r>
            <a:r>
              <a:rPr lang="en-US" baseline="0" dirty="0" smtClean="0"/>
              <a:t> Performer: $a Scots $2 </a:t>
            </a:r>
            <a:r>
              <a:rPr lang="en-US" baseline="0" dirty="0" err="1" smtClean="0"/>
              <a:t>lcdgt</a:t>
            </a:r>
            <a:endParaRPr lang="en-US" baseline="0" dirty="0" smtClean="0"/>
          </a:p>
          <a:p>
            <a:endParaRPr lang="en-US" dirty="0" smtClean="0"/>
          </a:p>
          <a:p>
            <a:r>
              <a:rPr lang="en-US" dirty="0" smtClean="0"/>
              <a:t>And</a:t>
            </a:r>
            <a:r>
              <a:rPr lang="en-US" baseline="0" dirty="0" smtClean="0"/>
              <a:t> instead of the third 386 above: 386 $</a:t>
            </a:r>
            <a:r>
              <a:rPr lang="en-US" baseline="0" dirty="0" err="1" smtClean="0"/>
              <a:t>i</a:t>
            </a:r>
            <a:r>
              <a:rPr lang="en-US" baseline="0" dirty="0" smtClean="0"/>
              <a:t> Composer, $</a:t>
            </a:r>
            <a:r>
              <a:rPr lang="en-US" baseline="0" dirty="0" err="1" smtClean="0"/>
              <a:t>i</a:t>
            </a:r>
            <a:r>
              <a:rPr lang="en-US" baseline="0" dirty="0" smtClean="0"/>
              <a:t> Conductor: $a Men $2 </a:t>
            </a:r>
            <a:r>
              <a:rPr lang="en-US" baseline="0" dirty="0" err="1" smtClean="0"/>
              <a:t>lcdgt</a:t>
            </a:r>
            <a:endParaRPr lang="en-US" dirty="0"/>
          </a:p>
        </p:txBody>
      </p:sp>
      <p:sp>
        <p:nvSpPr>
          <p:cNvPr id="4" name="Header Placeholder 3"/>
          <p:cNvSpPr>
            <a:spLocks noGrp="1"/>
          </p:cNvSpPr>
          <p:nvPr>
            <p:ph type="hdr" sz="quarter" idx="10"/>
          </p:nvPr>
        </p:nvSpPr>
        <p:spPr/>
        <p:txBody>
          <a:bodyPr/>
          <a:lstStyle/>
          <a:p>
            <a:r>
              <a:rPr lang="en-US" smtClean="0"/>
              <a:t>Using LC Faceted Vocabularies                        OLA-WLA Preconference Workshop</a:t>
            </a:r>
            <a:endParaRPr lang="en-US" dirty="0"/>
          </a:p>
        </p:txBody>
      </p:sp>
      <p:sp>
        <p:nvSpPr>
          <p:cNvPr id="5" name="Date Placeholder 4"/>
          <p:cNvSpPr>
            <a:spLocks noGrp="1"/>
          </p:cNvSpPr>
          <p:nvPr>
            <p:ph type="dt" idx="11"/>
          </p:nvPr>
        </p:nvSpPr>
        <p:spPr/>
        <p:txBody>
          <a:bodyPr/>
          <a:lstStyle/>
          <a:p>
            <a:r>
              <a:rPr lang="en-US" smtClean="0"/>
              <a:t>April 17,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261</a:t>
            </a:fld>
            <a:endParaRPr lang="en-US"/>
          </a:p>
        </p:txBody>
      </p:sp>
    </p:spTree>
    <p:extLst>
      <p:ext uri="{BB962C8B-B14F-4D97-AF65-F5344CB8AC3E}">
        <p14:creationId xmlns:p14="http://schemas.microsoft.com/office/powerpoint/2010/main" val="77252925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Children $2 </a:t>
            </a:r>
            <a:r>
              <a:rPr lang="en-US" dirty="0" err="1" smtClean="0"/>
              <a:t>lcdgt</a:t>
            </a:r>
            <a:endParaRPr lang="en-US" dirty="0" smtClean="0"/>
          </a:p>
          <a:p>
            <a:r>
              <a:rPr lang="en-US" dirty="0" smtClean="0"/>
              <a:t>386   Canadians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386   $</a:t>
            </a:r>
            <a:r>
              <a:rPr lang="en-US" dirty="0" err="1" smtClean="0"/>
              <a:t>i</a:t>
            </a:r>
            <a:r>
              <a:rPr lang="en-US" dirty="0" smtClean="0"/>
              <a:t> First author: $a </a:t>
            </a:r>
            <a:r>
              <a:rPr lang="en-US" b="0" dirty="0" smtClean="0"/>
              <a:t>Cree (North American people) $a Men $2 </a:t>
            </a:r>
            <a:r>
              <a:rPr lang="en-US" b="0" dirty="0" err="1" smtClean="0"/>
              <a:t>lcdgt</a:t>
            </a:r>
            <a:endParaRPr lang="en-US" dirty="0" smtClean="0"/>
          </a:p>
          <a:p>
            <a:r>
              <a:rPr lang="en-US" dirty="0" smtClean="0"/>
              <a:t>386   $</a:t>
            </a:r>
            <a:r>
              <a:rPr lang="en-US" dirty="0" err="1" smtClean="0"/>
              <a:t>i</a:t>
            </a:r>
            <a:r>
              <a:rPr lang="en-US" dirty="0" smtClean="0"/>
              <a:t> Second author: $a Women $2</a:t>
            </a:r>
            <a:r>
              <a:rPr lang="en-US" baseline="0" dirty="0" smtClean="0"/>
              <a:t> </a:t>
            </a:r>
            <a:r>
              <a:rPr lang="en-US" baseline="0" dirty="0" err="1" smtClean="0"/>
              <a:t>lcdgt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386   $</a:t>
            </a:r>
            <a:r>
              <a:rPr lang="en-US" dirty="0" err="1" smtClean="0"/>
              <a:t>i</a:t>
            </a:r>
            <a:r>
              <a:rPr lang="en-US" dirty="0" smtClean="0"/>
              <a:t> Illustrator: $a Ontarians $a Women $2 </a:t>
            </a:r>
            <a:r>
              <a:rPr lang="en-US" dirty="0" err="1" smtClean="0"/>
              <a:t>lcdgt</a:t>
            </a:r>
            <a:endParaRPr lang="en-US" dirty="0" smtClean="0"/>
          </a:p>
          <a:p>
            <a:endParaRPr lang="en-US" dirty="0" smtClean="0"/>
          </a:p>
          <a:p>
            <a:r>
              <a:rPr lang="en-US" dirty="0" smtClean="0"/>
              <a:t>Constance</a:t>
            </a:r>
            <a:r>
              <a:rPr lang="en-US" baseline="0" dirty="0" smtClean="0"/>
              <a:t> </a:t>
            </a:r>
            <a:r>
              <a:rPr lang="en-US" baseline="0" dirty="0" err="1" smtClean="0"/>
              <a:t>Brissenden</a:t>
            </a:r>
            <a:r>
              <a:rPr lang="en-US" baseline="0" dirty="0" smtClean="0"/>
              <a:t> and Larry </a:t>
            </a:r>
            <a:r>
              <a:rPr lang="en-US" baseline="0" dirty="0" err="1" smtClean="0"/>
              <a:t>Loyie</a:t>
            </a:r>
            <a:r>
              <a:rPr lang="en-US" baseline="0" dirty="0" smtClean="0"/>
              <a:t> are described as “partners” in online sources, and lived in British Columbia (</a:t>
            </a:r>
            <a:r>
              <a:rPr lang="en-US" baseline="0" dirty="0" err="1" smtClean="0"/>
              <a:t>Loyie</a:t>
            </a:r>
            <a:r>
              <a:rPr lang="en-US" baseline="0" dirty="0" smtClean="0"/>
              <a:t> died in 2016).  If that information were available to the cataloger</a:t>
            </a:r>
            <a:r>
              <a:rPr lang="en-US" baseline="0" smtClean="0"/>
              <a:t>, they could </a:t>
            </a:r>
            <a:r>
              <a:rPr lang="en-US" baseline="0" dirty="0" smtClean="0"/>
              <a:t>add:</a:t>
            </a:r>
          </a:p>
          <a:p>
            <a:endParaRPr lang="en-US" baseline="0" dirty="0" smtClean="0"/>
          </a:p>
          <a:p>
            <a:r>
              <a:rPr lang="en-US" baseline="0" dirty="0" smtClean="0"/>
              <a:t>386  $</a:t>
            </a:r>
            <a:r>
              <a:rPr lang="en-US" baseline="0" dirty="0" err="1" smtClean="0"/>
              <a:t>i</a:t>
            </a:r>
            <a:r>
              <a:rPr lang="en-US" baseline="0" dirty="0" smtClean="0"/>
              <a:t> Author: $a British Columbians $2 </a:t>
            </a:r>
            <a:r>
              <a:rPr lang="en-US"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5016436"/>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Medical personnel $2 </a:t>
            </a:r>
            <a:r>
              <a:rPr lang="en-US" dirty="0" err="1" smtClean="0"/>
              <a:t>lcdgt</a:t>
            </a:r>
            <a:endParaRPr lang="en-US" dirty="0" smtClean="0"/>
          </a:p>
          <a:p>
            <a:r>
              <a:rPr lang="en-US" dirty="0" smtClean="0"/>
              <a:t>385   English speakers $2 </a:t>
            </a:r>
            <a:r>
              <a:rPr lang="en-US" dirty="0" err="1" smtClean="0"/>
              <a:t>lcdgt</a:t>
            </a:r>
            <a:endParaRPr lang="en-US" dirty="0" smtClean="0"/>
          </a:p>
          <a:p>
            <a:endParaRPr lang="en-US" dirty="0" smtClean="0"/>
          </a:p>
          <a:p>
            <a:r>
              <a:rPr lang="en-US" dirty="0" smtClean="0"/>
              <a:t>386  </a:t>
            </a:r>
            <a:r>
              <a:rPr lang="en-US" baseline="0" dirty="0" smtClean="0"/>
              <a:t> $</a:t>
            </a:r>
            <a:r>
              <a:rPr lang="en-US" baseline="0" dirty="0" err="1" smtClean="0"/>
              <a:t>i</a:t>
            </a:r>
            <a:r>
              <a:rPr lang="en-US" baseline="0" dirty="0" smtClean="0"/>
              <a:t> First author: $a Social workers $2 </a:t>
            </a:r>
            <a:r>
              <a:rPr lang="en-US" baseline="0" dirty="0" err="1" smtClean="0"/>
              <a:t>lcdgt</a:t>
            </a:r>
            <a:endParaRPr lang="en-US" baseline="0" dirty="0" smtClean="0"/>
          </a:p>
          <a:p>
            <a:r>
              <a:rPr lang="en-US" dirty="0" smtClean="0"/>
              <a:t>386   Dominican</a:t>
            </a:r>
            <a:r>
              <a:rPr lang="en-US" baseline="0" dirty="0" smtClean="0"/>
              <a:t> Americans $2 </a:t>
            </a:r>
            <a:r>
              <a:rPr lang="en-US" baseline="0" dirty="0" err="1" smtClean="0"/>
              <a:t>lcdgt</a:t>
            </a:r>
            <a:endParaRPr lang="en-US" baseline="0" dirty="0" smtClean="0"/>
          </a:p>
          <a:p>
            <a:r>
              <a:rPr lang="en-US" dirty="0" smtClean="0"/>
              <a:t>386   </a:t>
            </a:r>
            <a:r>
              <a:rPr lang="en-US" b="0" dirty="0" smtClean="0"/>
              <a:t>Connecticut residents $2 </a:t>
            </a:r>
            <a:r>
              <a:rPr lang="en-US" b="0" dirty="0" err="1" smtClean="0"/>
              <a:t>lcdgt</a:t>
            </a:r>
            <a:endParaRPr lang="en-US" b="0" dirty="0" smtClean="0"/>
          </a:p>
          <a:p>
            <a:r>
              <a:rPr lang="en-US" b="0" i="1" dirty="0" smtClean="0"/>
              <a:t>perhaps also 386  Americans $2</a:t>
            </a:r>
            <a:r>
              <a:rPr lang="en-US" b="0" i="1" baseline="0" dirty="0" smtClean="0"/>
              <a:t> </a:t>
            </a:r>
            <a:r>
              <a:rPr lang="en-US" b="0" i="1" baseline="0" dirty="0" err="1" smtClean="0"/>
              <a:t>lcdgt</a:t>
            </a:r>
            <a:endParaRPr lang="en-US" b="0" i="1" dirty="0" smtClean="0"/>
          </a:p>
          <a:p>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Also possible would be to record the genders of the authors</a:t>
            </a:r>
            <a:r>
              <a:rPr lang="en-US" b="0" baseline="0" dirty="0" smtClean="0"/>
              <a:t> in one or more 386, e.g.  386  Men $a Women $2 </a:t>
            </a:r>
            <a:r>
              <a:rPr lang="en-US" b="0" baseline="0" dirty="0" err="1" smtClean="0"/>
              <a:t>lcdgt</a:t>
            </a:r>
            <a:endParaRPr lang="en-US" b="0" dirty="0" smtClean="0"/>
          </a:p>
          <a:p>
            <a:endParaRPr lang="en-US" b="0" dirty="0" smtClean="0"/>
          </a:p>
          <a:p>
            <a:r>
              <a:rPr lang="en-US" b="0" dirty="0" smtClean="0"/>
              <a:t>Other characteristics not yet in LCDGT:  pretrial competency examiners; Spanish teachers (this has been proposed</a:t>
            </a:r>
            <a:r>
              <a:rPr lang="en-US" b="0" baseline="0" dirty="0" smtClean="0"/>
              <a:t> but isn’t yet approved), rehabilitation therapists (LCDGT has </a:t>
            </a:r>
            <a:r>
              <a:rPr lang="en-US" b="1" dirty="0" smtClean="0"/>
              <a:t>Physical therapists</a:t>
            </a:r>
            <a:r>
              <a:rPr lang="en-US" b="0" dirty="0" smtClean="0"/>
              <a:t> but that is just one kind of rehabilitation therapist, and we don’t know if she is a physical therapist.</a:t>
            </a:r>
            <a:r>
              <a:rPr lang="en-US" b="0" baseline="0" dirty="0" smtClean="0"/>
              <a:t> </a:t>
            </a:r>
            <a:r>
              <a:rPr lang="en-US" b="1" dirty="0" smtClean="0"/>
              <a:t>Allied health personnel</a:t>
            </a:r>
            <a:r>
              <a:rPr lang="en-US" b="0" dirty="0" smtClean="0"/>
              <a:t> is the BT of</a:t>
            </a:r>
            <a:r>
              <a:rPr lang="en-US" b="0" baseline="0" dirty="0" smtClean="0"/>
              <a:t> Physical therapists, but it seems to broad to be useful. Rehabilitation therapists could possibly be proposed through SACO</a:t>
            </a:r>
            <a:r>
              <a:rPr lang="en-US" b="0" dirty="0" smtClean="0"/>
              <a:t>).</a:t>
            </a:r>
          </a:p>
          <a:p>
            <a:endParaRPr lang="en-US" b="0" dirty="0" smtClean="0"/>
          </a:p>
          <a:p>
            <a:r>
              <a:rPr lang="en-US" b="0" dirty="0" smtClean="0"/>
              <a:t>http://study.com/articles/Rehabilitation_Therapist_Education_Requirements.html: “</a:t>
            </a:r>
            <a:r>
              <a:rPr lang="en-US" dirty="0" smtClean="0"/>
              <a:t>Physical therapists, occupational therapists and substance abuse and behavior disorder counselors are all considered rehabilitation therapists. The educational requirements for these careers vary, with substance abuse and behavior disorder counselors needing a bachelor's or master's degree, while physical therapists are required to have a doctoral degree.”</a:t>
            </a:r>
            <a:endParaRPr lang="en-US" b="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80938417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r>
              <a:rPr lang="en-US" i="1" dirty="0" smtClean="0"/>
              <a:t>perhaps also 386</a:t>
            </a:r>
            <a:r>
              <a:rPr lang="en-US" i="1" baseline="0" dirty="0" smtClean="0"/>
              <a:t>  Americans $2 </a:t>
            </a:r>
            <a:r>
              <a:rPr lang="en-US" i="1" baseline="0" dirty="0" err="1" smtClean="0"/>
              <a:t>lcdgt</a:t>
            </a:r>
            <a:endParaRPr lang="en-US" i="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54807672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perhaps also 386</a:t>
            </a:r>
            <a:r>
              <a:rPr lang="en-US" i="1" baseline="0" dirty="0" smtClean="0"/>
              <a:t>  Americans $2 </a:t>
            </a:r>
            <a:r>
              <a:rPr lang="en-US" i="1"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10687132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perhaps also 386</a:t>
            </a:r>
            <a:r>
              <a:rPr lang="en-US" i="1" baseline="0" dirty="0" smtClean="0"/>
              <a:t>  Americans $2 </a:t>
            </a:r>
            <a:r>
              <a:rPr lang="en-US" i="1"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50652387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385   Undergraduates $2 </a:t>
            </a:r>
            <a:r>
              <a:rPr lang="en-US" dirty="0" err="1" smtClean="0"/>
              <a:t>lcdgt</a:t>
            </a:r>
            <a:endParaRPr lang="en-US" dirty="0" smtClean="0"/>
          </a:p>
          <a:p>
            <a:r>
              <a:rPr lang="en-US" dirty="0" smtClean="0"/>
              <a:t>385</a:t>
            </a:r>
            <a:r>
              <a:rPr lang="en-US" baseline="0" dirty="0" smtClean="0"/>
              <a:t>   Psychology students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i="1" baseline="0" dirty="0" smtClean="0"/>
              <a:t>NOTE: </a:t>
            </a:r>
            <a:r>
              <a:rPr lang="en-US" i="0" baseline="0" dirty="0" smtClean="0"/>
              <a:t>There are terms in LCDGT like Anthropology students, Chemistry students, Law students, etc.,  but Psychology students is not yet established.  It is established in LCSH, however, so it could be recorded with $2 </a:t>
            </a:r>
            <a:r>
              <a:rPr lang="en-US" i="0" baseline="0" dirty="0" err="1" smtClean="0"/>
              <a:t>lcsh</a:t>
            </a:r>
            <a:r>
              <a:rPr lang="en-US" i="0" baseline="0" dirty="0" smtClean="0"/>
              <a:t>, or better yet, a SACO proposal could be made to get it into LCDGT.</a:t>
            </a:r>
          </a:p>
          <a:p>
            <a:endParaRPr lang="en-US" dirty="0" smtClean="0"/>
          </a:p>
          <a:p>
            <a:r>
              <a:rPr lang="en-US" dirty="0" smtClean="0"/>
              <a:t>386  </a:t>
            </a:r>
            <a:r>
              <a:rPr lang="en-US" baseline="0" dirty="0" smtClean="0"/>
              <a:t> Psychologists $2 </a:t>
            </a:r>
            <a:r>
              <a:rPr lang="en-US" baseline="0" dirty="0" err="1" smtClean="0"/>
              <a:t>lcdgt</a:t>
            </a:r>
            <a:endParaRPr lang="en-US" baseline="0" dirty="0" smtClean="0"/>
          </a:p>
          <a:p>
            <a:r>
              <a:rPr lang="en-US" dirty="0" smtClean="0"/>
              <a:t>386   Psychology</a:t>
            </a:r>
            <a:r>
              <a:rPr lang="en-US" baseline="0" dirty="0" smtClean="0"/>
              <a:t> teachers $2 </a:t>
            </a:r>
            <a:r>
              <a:rPr lang="en-US" baseline="0" dirty="0" err="1" smtClean="0"/>
              <a:t>lcdgt</a:t>
            </a:r>
            <a:endParaRPr lang="en-US" dirty="0" smtClean="0"/>
          </a:p>
          <a:p>
            <a:r>
              <a:rPr lang="en-US" dirty="0" smtClean="0"/>
              <a:t>386   University and college faculty members $2 </a:t>
            </a:r>
            <a:r>
              <a:rPr lang="en-US" dirty="0" err="1" smtClean="0"/>
              <a:t>lcdgt</a:t>
            </a:r>
            <a:endParaRPr lang="en-US" dirty="0" smtClean="0"/>
          </a:p>
          <a:p>
            <a:r>
              <a:rPr lang="en-US" dirty="0" smtClean="0"/>
              <a:t>386   New Yorkers (New York State) $2 </a:t>
            </a:r>
            <a:r>
              <a:rPr lang="en-US" dirty="0" err="1" smtClean="0"/>
              <a:t>lcdgt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perhaps also 386</a:t>
            </a:r>
            <a:r>
              <a:rPr lang="en-US" i="1" baseline="0" dirty="0" smtClean="0"/>
              <a:t>  Americans $2 </a:t>
            </a:r>
            <a:r>
              <a:rPr lang="en-US" i="1" baseline="0" dirty="0" err="1" smtClean="0"/>
              <a:t>lcdgt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935229118"/>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The first author</a:t>
            </a:r>
            <a:r>
              <a:rPr lang="en-US" baseline="0" dirty="0" smtClean="0"/>
              <a:t> is a school principal.  That term is not yet in LCDGT.  It could and should be proposed. </a:t>
            </a:r>
            <a:r>
              <a:rPr lang="en-US" b="1" baseline="0" dirty="0" smtClean="0"/>
              <a:t>School principals</a:t>
            </a:r>
            <a:r>
              <a:rPr lang="en-US" b="1" i="1" baseline="0" dirty="0" smtClean="0"/>
              <a:t> </a:t>
            </a:r>
            <a:r>
              <a:rPr lang="en-US" b="0" i="1" baseline="0" dirty="0" smtClean="0"/>
              <a:t>is</a:t>
            </a:r>
            <a:r>
              <a:rPr lang="en-US" b="0" i="0" baseline="0" dirty="0" smtClean="0"/>
              <a:t> established in LCSH, so you could use that:</a:t>
            </a:r>
          </a:p>
          <a:p>
            <a:endParaRPr lang="en-US" b="1" dirty="0" smtClean="0"/>
          </a:p>
          <a:p>
            <a:r>
              <a:rPr lang="en-US" dirty="0" smtClean="0"/>
              <a:t>386</a:t>
            </a:r>
            <a:r>
              <a:rPr lang="en-US" baseline="0" dirty="0" smtClean="0"/>
              <a:t>   $</a:t>
            </a:r>
            <a:r>
              <a:rPr lang="en-US" baseline="0" dirty="0" err="1" smtClean="0"/>
              <a:t>i</a:t>
            </a:r>
            <a:r>
              <a:rPr lang="en-US" baseline="0" dirty="0" smtClean="0"/>
              <a:t> First author: $a School principals $2 </a:t>
            </a:r>
            <a:r>
              <a:rPr lang="en-US" baseline="0" dirty="0" err="1" smtClean="0"/>
              <a:t>lcsh</a:t>
            </a:r>
            <a:endParaRPr lang="en-US" baseline="0" dirty="0" smtClean="0"/>
          </a:p>
          <a:p>
            <a:endParaRPr lang="en-US" baseline="0" dirty="0" smtClean="0"/>
          </a:p>
          <a:p>
            <a:r>
              <a:rPr lang="en-US" baseline="0" dirty="0" smtClean="0"/>
              <a:t>If sticking with just what is in LCDGT, the best you can probably do right now is:  386  $</a:t>
            </a:r>
            <a:r>
              <a:rPr lang="en-US" baseline="0" dirty="0" err="1" smtClean="0"/>
              <a:t>i</a:t>
            </a:r>
            <a:r>
              <a:rPr lang="en-US" baseline="0" dirty="0" smtClean="0"/>
              <a:t> First author: $a Teachers $2 </a:t>
            </a:r>
            <a:r>
              <a:rPr lang="en-US" baseline="0" dirty="0" err="1" smtClean="0"/>
              <a:t>lcdgt</a:t>
            </a:r>
            <a:endParaRPr lang="en-US" baseline="0" dirty="0" smtClean="0"/>
          </a:p>
          <a:p>
            <a:endParaRPr lang="en-US" baseline="0" dirty="0" smtClean="0"/>
          </a:p>
          <a:p>
            <a:r>
              <a:rPr lang="en-US" baseline="0" dirty="0" smtClean="0"/>
              <a:t>386   $</a:t>
            </a:r>
            <a:r>
              <a:rPr lang="en-US" baseline="0" dirty="0" err="1" smtClean="0"/>
              <a:t>i</a:t>
            </a:r>
            <a:r>
              <a:rPr lang="en-US" baseline="0" dirty="0" smtClean="0"/>
              <a:t> Second author: $a University and college faculty members $2 </a:t>
            </a:r>
            <a:r>
              <a:rPr lang="en-US" baseline="0" dirty="0" err="1" smtClean="0"/>
              <a:t>lcdgt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386   Washingtonians (Washington State) $2 </a:t>
            </a:r>
            <a:r>
              <a:rPr lang="en-US" baseline="0" dirty="0" err="1" smtClean="0"/>
              <a:t>lcdgt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perhaps also 386</a:t>
            </a:r>
            <a:r>
              <a:rPr lang="en-US" i="1" baseline="0" dirty="0" smtClean="0"/>
              <a:t>  Americans $2 </a:t>
            </a:r>
            <a:r>
              <a:rPr lang="en-US" i="1" baseline="0" dirty="0" err="1" smtClean="0"/>
              <a:t>lcdgt</a:t>
            </a:r>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Gender could also be included if judged important, e.g. one way would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386</a:t>
            </a:r>
            <a:r>
              <a:rPr lang="en-US" baseline="0" dirty="0" smtClean="0"/>
              <a:t>   $</a:t>
            </a:r>
            <a:r>
              <a:rPr lang="en-US" baseline="0" dirty="0" err="1" smtClean="0"/>
              <a:t>i</a:t>
            </a:r>
            <a:r>
              <a:rPr lang="en-US" baseline="0" dirty="0" smtClean="0"/>
              <a:t> First author: $a School principals $2 </a:t>
            </a:r>
            <a:r>
              <a:rPr lang="en-US" baseline="0" dirty="0" err="1" smtClean="0"/>
              <a:t>lcsh</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386   $</a:t>
            </a:r>
            <a:r>
              <a:rPr lang="en-US" baseline="0" dirty="0" err="1" smtClean="0"/>
              <a:t>i</a:t>
            </a:r>
            <a:r>
              <a:rPr lang="en-US" baseline="0" dirty="0" smtClean="0"/>
              <a:t> First author: $a Men $2 </a:t>
            </a:r>
            <a:r>
              <a:rPr lang="en-US" baseline="0" dirty="0" err="1" smtClean="0"/>
              <a:t>lcdgt</a:t>
            </a:r>
            <a:endParaRPr lang="en-US" baseline="0" dirty="0" smtClean="0"/>
          </a:p>
          <a:p>
            <a:r>
              <a:rPr lang="en-US" baseline="0" dirty="0" smtClean="0"/>
              <a:t>386   $</a:t>
            </a:r>
            <a:r>
              <a:rPr lang="en-US" baseline="0" dirty="0" err="1" smtClean="0"/>
              <a:t>i</a:t>
            </a:r>
            <a:r>
              <a:rPr lang="en-US" baseline="0" dirty="0" smtClean="0"/>
              <a:t> Second author: $a University and college faculty members $a Women $2 </a:t>
            </a:r>
            <a:r>
              <a:rPr lang="en-US" baseline="0" dirty="0" err="1" smtClean="0"/>
              <a:t>lcdgt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386   Washingtonians (Washington State) $2 </a:t>
            </a:r>
            <a:r>
              <a:rPr lang="en-US" baseline="0" dirty="0" err="1" smtClean="0"/>
              <a:t>lcdgt</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need to add terms to LCDGT leads us into the next section, which deals with formulating and proposing new LCDGT terms.</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947003831"/>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take a quick</a:t>
            </a:r>
            <a:r>
              <a:rPr lang="en-US" baseline="0" dirty="0" smtClean="0"/>
              <a:t> look at some other facets that can be coded in records.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269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533880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241705304"/>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382 - Medium of Performance</a:t>
            </a:r>
          </a:p>
          <a:p>
            <a:endParaRPr lang="en-US" i="1" dirty="0" smtClean="0"/>
          </a:p>
          <a:p>
            <a:r>
              <a:rPr lang="en-US" i="1" dirty="0" smtClean="0"/>
              <a:t>For manifestations:</a:t>
            </a:r>
            <a:r>
              <a:rPr lang="en-US" dirty="0" smtClean="0"/>
              <a:t> the instrumental, vocal, and/or other medium of performance embodied in the manifestation. </a:t>
            </a:r>
          </a:p>
          <a:p>
            <a:endParaRPr lang="en-US" i="1" dirty="0" smtClean="0"/>
          </a:p>
          <a:p>
            <a:r>
              <a:rPr lang="en-US" i="1" dirty="0" smtClean="0"/>
              <a:t>For works and expressions:</a:t>
            </a:r>
            <a:r>
              <a:rPr lang="en-US" dirty="0" smtClean="0"/>
              <a:t> the instrumental, vocal, and/or other medium of performance for which a musical work was originally conceived or for which a musical expression is written or performed. May be used to differentiate a musical work or expression from another with the same title.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22843886"/>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0846851"/>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85993580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944023152"/>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LCSH strings describing what something</a:t>
            </a:r>
            <a:r>
              <a:rPr lang="en-US" baseline="0" dirty="0" smtClean="0"/>
              <a:t> is may include a chronological aspect, either as part of a main heading (Poetry, Medieval) or as a chronological subdivision.  If we limit LCSH to works about something, we know how to deal with the genre/form, audience, and creator/contributor characteristics, but what about the chronological aspect?  For that, we have two options in MARC.</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0795326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MARC </a:t>
            </a:r>
            <a:r>
              <a:rPr lang="en-US" b="1" dirty="0" smtClean="0"/>
              <a:t>045  - Time Period of Content</a:t>
            </a:r>
            <a:r>
              <a:rPr lang="en-US" b="0" dirty="0" smtClean="0"/>
              <a:t> (NR) has also been used to record</a:t>
            </a:r>
            <a:r>
              <a:rPr lang="en-US" b="0" baseline="0" dirty="0" smtClean="0"/>
              <a:t> creation dates for some types of resources, specifically, for printed music and sound recordings.</a:t>
            </a:r>
            <a:endParaRPr lang="en-US" b="0" dirty="0" smtClean="0"/>
          </a:p>
          <a:p>
            <a:endParaRPr lang="en-US" dirty="0" smtClean="0"/>
          </a:p>
          <a:p>
            <a:r>
              <a:rPr lang="en-US" dirty="0" smtClean="0"/>
              <a:t>For </a:t>
            </a:r>
            <a:r>
              <a:rPr lang="en-US" b="1" dirty="0" smtClean="0"/>
              <a:t>books</a:t>
            </a:r>
            <a:r>
              <a:rPr lang="en-US" dirty="0" smtClean="0"/>
              <a:t> and </a:t>
            </a:r>
            <a:r>
              <a:rPr lang="en-US" b="1" dirty="0" smtClean="0"/>
              <a:t>continuing resources</a:t>
            </a:r>
            <a:r>
              <a:rPr lang="en-US" dirty="0" smtClean="0"/>
              <a:t>, this field indicates the period depicted by the content of the item (e.g., history of the 16th century would be coded as 045 ##$at-t- or 045 2#$bd1500$bd1599). </a:t>
            </a:r>
          </a:p>
          <a:p>
            <a:r>
              <a:rPr lang="en-US" dirty="0" smtClean="0"/>
              <a:t>For collections of </a:t>
            </a:r>
            <a:r>
              <a:rPr lang="en-US" b="1" dirty="0" smtClean="0"/>
              <a:t>mixed materials</a:t>
            </a:r>
            <a:r>
              <a:rPr lang="en-US" dirty="0" smtClean="0"/>
              <a:t>, this field indicates the time period covered by the collection. </a:t>
            </a:r>
          </a:p>
          <a:p>
            <a:r>
              <a:rPr lang="en-US" dirty="0" smtClean="0"/>
              <a:t>For </a:t>
            </a:r>
            <a:r>
              <a:rPr lang="en-US" b="1" dirty="0" smtClean="0"/>
              <a:t>computer files</a:t>
            </a:r>
            <a:r>
              <a:rPr lang="en-US" dirty="0" smtClean="0"/>
              <a:t>, this field indicates the period covered by the data in the file (e.g., a data file containing statistics for the period 1950-1960 would be coded 045 ##$ax5x6). </a:t>
            </a:r>
          </a:p>
          <a:p>
            <a:r>
              <a:rPr lang="en-US" dirty="0" smtClean="0"/>
              <a:t>For </a:t>
            </a:r>
            <a:r>
              <a:rPr lang="en-US" b="1" dirty="0" smtClean="0"/>
              <a:t>cartographic material</a:t>
            </a:r>
            <a:r>
              <a:rPr lang="en-US" dirty="0" smtClean="0"/>
              <a:t>, this field indicates the date portrayed on the item, that is, the situation date. A currently prepared map of Rome in 50 B.C. would be coded for the B.C. date. A remote-sensing map which depicts the time the satellite recorded the image would be coded for that time. </a:t>
            </a:r>
          </a:p>
          <a:p>
            <a:r>
              <a:rPr lang="en-US" dirty="0" smtClean="0"/>
              <a:t>For </a:t>
            </a:r>
            <a:r>
              <a:rPr lang="en-US" b="1" dirty="0" smtClean="0"/>
              <a:t>printed music</a:t>
            </a:r>
            <a:r>
              <a:rPr lang="en-US" dirty="0" smtClean="0"/>
              <a:t> and </a:t>
            </a:r>
            <a:r>
              <a:rPr lang="en-US" b="1" dirty="0" smtClean="0"/>
              <a:t>sound recordings</a:t>
            </a:r>
            <a:r>
              <a:rPr lang="en-US" dirty="0" smtClean="0"/>
              <a:t>, this field indicates the period of the composition, and will usually relate to the date of the composition. If the precise date of composition cannot be determined, an approximate date (or range of dates) or the dates of the composer are used. </a:t>
            </a:r>
          </a:p>
          <a:p>
            <a:r>
              <a:rPr lang="en-US" dirty="0" smtClean="0"/>
              <a:t>For </a:t>
            </a:r>
            <a:r>
              <a:rPr lang="en-US" b="1" dirty="0" smtClean="0"/>
              <a:t>motion pictures</a:t>
            </a:r>
            <a:r>
              <a:rPr lang="en-US" dirty="0" smtClean="0"/>
              <a:t> and </a:t>
            </a:r>
            <a:r>
              <a:rPr lang="en-US" b="1" dirty="0" err="1" smtClean="0"/>
              <a:t>videorecordings</a:t>
            </a:r>
            <a:r>
              <a:rPr lang="en-US" dirty="0" smtClean="0"/>
              <a:t>, this field indicates the time period depicted in the film (e.g., a </a:t>
            </a:r>
            <a:r>
              <a:rPr lang="en-US" dirty="0" err="1" smtClean="0"/>
              <a:t>videorecording</a:t>
            </a:r>
            <a:r>
              <a:rPr lang="en-US" dirty="0" smtClean="0"/>
              <a:t> documentary of the history of the brewing industry in Wisconsin for the period 1900-1986 would be coded 045 2#$bd1900$bd1986). </a:t>
            </a:r>
          </a:p>
          <a:p>
            <a:r>
              <a:rPr lang="en-US" dirty="0" smtClean="0"/>
              <a:t>For </a:t>
            </a:r>
            <a:r>
              <a:rPr lang="en-US" b="1" dirty="0" smtClean="0"/>
              <a:t>two-dimensional </a:t>
            </a:r>
            <a:r>
              <a:rPr lang="en-US" b="1" dirty="0" err="1" smtClean="0"/>
              <a:t>nonprojectable</a:t>
            </a:r>
            <a:r>
              <a:rPr lang="en-US" b="1" dirty="0" smtClean="0"/>
              <a:t> graphic representations</a:t>
            </a:r>
            <a:r>
              <a:rPr lang="en-US" dirty="0" smtClean="0"/>
              <a:t>, this field indicates the time period depicted in the graphic (e.g., a collection of photographs from 1870 to 1930 would be coded 045 ##$aw7x3). </a:t>
            </a:r>
          </a:p>
          <a:p>
            <a:r>
              <a:rPr lang="en-US" dirty="0" smtClean="0"/>
              <a:t>For </a:t>
            </a:r>
            <a:r>
              <a:rPr lang="en-US" b="1" dirty="0" smtClean="0"/>
              <a:t>artifacts</a:t>
            </a:r>
            <a:r>
              <a:rPr lang="en-US" dirty="0" smtClean="0"/>
              <a:t>, this field indicates the time period covered by the content of the artifact (e.g., a model of an automobile repair shop of the 1920-1930 period would be coded 045 ##$ax2x3). </a:t>
            </a:r>
          </a:p>
          <a:p>
            <a:r>
              <a:rPr lang="en-US" dirty="0" smtClean="0"/>
              <a:t>For </a:t>
            </a:r>
            <a:r>
              <a:rPr lang="en-US" b="1" dirty="0" smtClean="0"/>
              <a:t>naturally occurring objects</a:t>
            </a:r>
            <a:r>
              <a:rPr lang="en-US" dirty="0" smtClean="0"/>
              <a:t>, this field indicates the time period of the content, that is, the time period that the item originated (e.g., a geode would be coded for the time period when it was formed). </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40290017"/>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302613469"/>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t>
            </a:r>
            <a:r>
              <a:rPr lang="en-US" baseline="0" dirty="0" smtClean="0"/>
              <a:t> - </a:t>
            </a:r>
            <a:r>
              <a:rPr lang="en-US" dirty="0" smtClean="0"/>
              <a:t>Single or starting date of original release of the contents of a collection/aggregation.</a:t>
            </a:r>
          </a:p>
          <a:p>
            <a:r>
              <a:rPr lang="en-US" dirty="0" smtClean="0"/>
              <a:t>$p - Ending date of original release of the contents of a collection/aggregation.</a:t>
            </a:r>
          </a:p>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938287758"/>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046</a:t>
            </a:r>
            <a:r>
              <a:rPr lang="en-US" baseline="0" dirty="0" smtClean="0"/>
              <a:t> can also be used for individual works.</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785360100"/>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046</a:t>
            </a:r>
            <a:r>
              <a:rPr lang="en-US" baseline="0" dirty="0" smtClean="0"/>
              <a:t> can also be used for individual works.</a:t>
            </a:r>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279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585377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99174307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052468143"/>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046 is used</a:t>
            </a:r>
            <a:r>
              <a:rPr lang="en-US" baseline="0" dirty="0" smtClean="0"/>
              <a:t> for coded dates of creation, field 388 was created to record controlled vocabulary for time period of creation.</a:t>
            </a:r>
            <a:endParaRPr lang="en-US" dirty="0" smtClean="0"/>
          </a:p>
          <a:p>
            <a:endParaRPr lang="en-US" dirty="0" smtClean="0"/>
          </a:p>
          <a:p>
            <a:r>
              <a:rPr lang="en-US" dirty="0" smtClean="0"/>
              <a:t>First indicator:</a:t>
            </a:r>
          </a:p>
          <a:p>
            <a:r>
              <a:rPr lang="en-US" dirty="0" smtClean="0"/>
              <a:t>    1 - The time period of creation or origin of the work/expression, or of the components of an aggregate work/expression considered collectively. </a:t>
            </a:r>
          </a:p>
          <a:p>
            <a:r>
              <a:rPr lang="en-US" dirty="0" smtClean="0"/>
              <a:t>   </a:t>
            </a:r>
            <a:r>
              <a:rPr lang="en-US" baseline="0" dirty="0" smtClean="0"/>
              <a:t> 2 - </a:t>
            </a:r>
            <a:r>
              <a:rPr lang="en-US" dirty="0" smtClean="0"/>
              <a:t>The time period of creation or origin of an aggregate work/expression.</a:t>
            </a:r>
          </a:p>
          <a:p>
            <a:endParaRPr lang="en-US" dirty="0" smtClean="0"/>
          </a:p>
          <a:p>
            <a:r>
              <a:rPr lang="en-US" dirty="0" smtClean="0"/>
              <a:t>First indicator value 1 is probably</a:t>
            </a:r>
            <a:r>
              <a:rPr lang="en-US" baseline="0" dirty="0" smtClean="0"/>
              <a:t> what will be used most of the time, unless you consider it important to bring out the time of creation of an aggregate (e.g. a compilation created in the 21st century of 19th century poetry).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38318709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bullet: in other</a:t>
            </a:r>
            <a:r>
              <a:rPr lang="en-US" baseline="0" dirty="0" smtClean="0"/>
              <a:t> words, LC has not yet identified any sources for terms that are limited to just time periods.  </a:t>
            </a:r>
          </a:p>
          <a:p>
            <a:endParaRPr lang="en-US" baseline="0" dirty="0" smtClean="0"/>
          </a:p>
          <a:p>
            <a:r>
              <a:rPr lang="en-US" baseline="0" dirty="0" smtClean="0"/>
              <a:t>“</a:t>
            </a:r>
            <a:r>
              <a:rPr lang="en-US" i="1" dirty="0" smtClean="0"/>
              <a:t>Temporal Term Sources</a:t>
            </a:r>
            <a:r>
              <a:rPr lang="en-US" dirty="0" smtClean="0"/>
              <a:t> contains a list of sources of terms used to record time periods in bibliographic records and assigns a code to each source. The purpose of this list is to identify the vocabulary used in records.  For code assignment, general structure, usage, and maintenance guidelines see </a:t>
            </a:r>
            <a:r>
              <a:rPr lang="en-US" i="1" dirty="0" smtClean="0">
                <a:hlinkClick r:id="rId3"/>
              </a:rPr>
              <a:t>Source Codes for Vocabularies, Rules, and Schemes</a:t>
            </a:r>
            <a:r>
              <a:rPr lang="en-US" dirty="0" smtClean="0"/>
              <a:t>. </a:t>
            </a:r>
            <a:r>
              <a:rPr lang="en-US" b="1" dirty="0" smtClean="0"/>
              <a:t>Many general subject lists and thesauri also contain controlled vocabularies for specifying time periods</a:t>
            </a:r>
            <a:r>
              <a:rPr lang="en-US" b="1" i="1" dirty="0" smtClean="0"/>
              <a:t>.</a:t>
            </a:r>
            <a:r>
              <a:rPr lang="en-US" b="1" dirty="0" smtClean="0"/>
              <a:t> Thus those general sources may also be used in usage elements identified for temporal terms, with the appropriate source code (see </a:t>
            </a:r>
            <a:r>
              <a:rPr lang="en-US" b="1" i="1" dirty="0" smtClean="0">
                <a:hlinkClick r:id="rId4"/>
              </a:rPr>
              <a:t>Subject Heading and Term Source Codes</a:t>
            </a:r>
            <a:r>
              <a:rPr lang="en-US" b="1" i="0" dirty="0" smtClean="0"/>
              <a:t>)</a:t>
            </a:r>
            <a:r>
              <a:rPr lang="en-US" b="1" dirty="0" smtClean="0"/>
              <a:t>.  Only sources that are specific for time periods are listed here.”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332083313"/>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from this slide, there are a variety of possibilities that could be used to record time period of creation.  As far as I am aware,</a:t>
            </a:r>
            <a:r>
              <a:rPr lang="en-US" baseline="0" dirty="0" smtClean="0"/>
              <a:t> t</a:t>
            </a:r>
            <a:r>
              <a:rPr lang="en-US" dirty="0" smtClean="0"/>
              <a:t>here are no best practices yet developed for this.  There is also no purpose-built controlled vocabulary for time periods.  LCSH</a:t>
            </a:r>
            <a:r>
              <a:rPr lang="en-US" baseline="0" dirty="0" smtClean="0"/>
              <a:t> and FAST are typically being used at this time.  Perhaps at some point LC will decide it needs to create the LCTTT - LC Temporal Terms Thesaurus.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711998206"/>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50947713"/>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Two</a:t>
            </a:r>
            <a:r>
              <a:rPr lang="en-US" i="0" baseline="0" dirty="0" smtClean="0"/>
              <a:t> 388 fields could be used instead of a single one with repeated subfield $a’s.</a:t>
            </a:r>
            <a:endParaRPr lang="en-US" i="0" dirty="0" smtClean="0"/>
          </a:p>
          <a:p>
            <a:endParaRPr lang="en-US" i="0" dirty="0" smtClean="0"/>
          </a:p>
          <a:p>
            <a:r>
              <a:rPr lang="en-US" i="0" dirty="0" smtClean="0"/>
              <a:t>300 __  3 audio discs : $b digital ; $c 4 3/4 in.</a:t>
            </a:r>
          </a:p>
          <a:p>
            <a:r>
              <a:rPr lang="en-US" i="0" dirty="0" smtClean="0"/>
              <a:t>511 0_</a:t>
            </a:r>
            <a:r>
              <a:rPr lang="en-US" i="0" baseline="0" dirty="0" smtClean="0"/>
              <a:t>  </a:t>
            </a:r>
            <a:r>
              <a:rPr lang="en-US" i="0" dirty="0" smtClean="0"/>
              <a:t>The Royal Philharmonic Orchestra ; Karl Krueger, conductor.</a:t>
            </a:r>
          </a:p>
          <a:p>
            <a:r>
              <a:rPr lang="en-US" i="0" dirty="0" smtClean="0"/>
              <a:t>500 __  Recordings originally issued as analog discs: CD 1, as MIA 119 (1965) &amp; MIA 137 (1967); CD 2, as MIA 138 (1963), MIA 121 (1965), &amp; MIA 128 (1965); CD 3, as MIA 145 (1969) &amp; MIA 138 (1963).</a:t>
            </a:r>
          </a:p>
          <a:p>
            <a:r>
              <a:rPr lang="en-US" i="0" dirty="0" smtClean="0"/>
              <a:t>500 __  Compact discs.</a:t>
            </a:r>
          </a:p>
          <a:p>
            <a:r>
              <a:rPr lang="en-US" i="0" dirty="0" smtClean="0"/>
              <a:t>505 0_</a:t>
            </a:r>
            <a:r>
              <a:rPr lang="en-US" i="0" baseline="0" dirty="0" smtClean="0"/>
              <a:t>  </a:t>
            </a:r>
            <a:r>
              <a:rPr lang="en-US" i="0" dirty="0" smtClean="0"/>
              <a:t>Suite no. 1 in D minor, op. 42 (21:32). Legend ; Love song ; In war-time ; Dirge ; Village festival / Edward MacDowell -- Suite no. 2, 'Indian'," op. 48 (36:20). In a haunted forest ; Summer idyll ; In October ; The </a:t>
            </a:r>
            <a:r>
              <a:rPr lang="en-US" i="0" dirty="0" err="1" smtClean="0"/>
              <a:t>sheperdess</a:t>
            </a:r>
            <a:r>
              <a:rPr lang="en-US" i="0" dirty="0" smtClean="0"/>
              <a:t>' song / Edward MacDowell -- </a:t>
            </a:r>
            <a:r>
              <a:rPr lang="en-US" i="0" dirty="0" err="1" smtClean="0"/>
              <a:t>Vathek</a:t>
            </a:r>
            <a:r>
              <a:rPr lang="en-US" i="0" dirty="0" smtClean="0"/>
              <a:t> : symphonic poem (1903) (14:54) / Horatio Parker -- Hero and Leander : symphonic poem, op. 33 (29:11) / Victor Herbert -- The gods of the mountains : suite, op. 52 (19:04) / Arthur Farwell -- Symphony no. 2 in F minor, 'The four seasons' op. 30 (45:15) ; Salome, op. 55 : symphonic poem (31:18) / Henry Hadley.</a:t>
            </a:r>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1943201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example: the 386 refers</a:t>
            </a:r>
            <a:r>
              <a:rPr lang="en-US" baseline="0" dirty="0" smtClean="0"/>
              <a:t> to the nationality or residence of the creators, not the language.</a:t>
            </a:r>
            <a:endParaRPr lang="en-US" dirty="0" smtClean="0"/>
          </a:p>
          <a:p>
            <a:endParaRPr lang="en-US" dirty="0" smtClean="0"/>
          </a:p>
          <a:p>
            <a:r>
              <a:rPr lang="en-US" dirty="0" smtClean="0"/>
              <a:t>Second example: title of book: </a:t>
            </a:r>
            <a:r>
              <a:rPr lang="fr-FR" dirty="0" err="1" smtClean="0"/>
              <a:t>Poèmes</a:t>
            </a:r>
            <a:r>
              <a:rPr lang="fr-FR" dirty="0" smtClean="0"/>
              <a:t> </a:t>
            </a:r>
            <a:r>
              <a:rPr lang="fr-FR" dirty="0" err="1" smtClean="0"/>
              <a:t>français</a:t>
            </a:r>
            <a:r>
              <a:rPr lang="fr-FR" dirty="0" smtClean="0"/>
              <a:t> d'</a:t>
            </a:r>
            <a:r>
              <a:rPr lang="fr-FR" dirty="0" err="1" smtClean="0"/>
              <a:t>écrivains</a:t>
            </a:r>
            <a:r>
              <a:rPr lang="fr-FR" dirty="0" smtClean="0"/>
              <a:t> </a:t>
            </a:r>
            <a:r>
              <a:rPr lang="fr-FR" dirty="0" err="1" smtClean="0"/>
              <a:t>brésiliens</a:t>
            </a:r>
            <a:r>
              <a:rPr lang="fr-FR" dirty="0" smtClean="0"/>
              <a:t>.</a:t>
            </a:r>
          </a:p>
          <a:p>
            <a:endParaRPr lang="fr-FR" dirty="0" smtClean="0"/>
          </a:p>
          <a:p>
            <a:r>
              <a:rPr lang="fr-FR" dirty="0" err="1" smtClean="0"/>
              <a:t>Third</a:t>
            </a:r>
            <a:r>
              <a:rPr lang="fr-FR" dirty="0" smtClean="0"/>
              <a:t> </a:t>
            </a:r>
            <a:r>
              <a:rPr lang="fr-FR" dirty="0" err="1" smtClean="0"/>
              <a:t>example</a:t>
            </a:r>
            <a:r>
              <a:rPr lang="fr-FR" dirty="0" smtClean="0"/>
              <a:t>: </a:t>
            </a:r>
            <a:r>
              <a:rPr lang="fr-FR" dirty="0" err="1" smtClean="0"/>
              <a:t>title</a:t>
            </a:r>
            <a:r>
              <a:rPr lang="fr-FR" dirty="0" smtClean="0"/>
              <a:t> of book: La belle Fleure et d'autres histoires = "</a:t>
            </a:r>
            <a:r>
              <a:rPr lang="fr-FR" dirty="0" err="1" smtClean="0"/>
              <a:t>Beautiful</a:t>
            </a:r>
            <a:r>
              <a:rPr lang="fr-FR" dirty="0" smtClean="0"/>
              <a:t> Fleure" and </a:t>
            </a:r>
            <a:r>
              <a:rPr lang="fr-FR" dirty="0" err="1" smtClean="0"/>
              <a:t>other</a:t>
            </a:r>
            <a:r>
              <a:rPr lang="fr-FR" dirty="0" smtClean="0"/>
              <a:t> stories : 20 stories for </a:t>
            </a:r>
            <a:r>
              <a:rPr lang="fr-FR" dirty="0" err="1" smtClean="0"/>
              <a:t>your</a:t>
            </a:r>
            <a:r>
              <a:rPr lang="fr-FR" dirty="0" smtClean="0"/>
              <a:t> </a:t>
            </a:r>
            <a:r>
              <a:rPr lang="fr-FR" dirty="0" err="1" smtClean="0"/>
              <a:t>reading</a:t>
            </a:r>
            <a:r>
              <a:rPr lang="fr-FR" dirty="0" smtClean="0"/>
              <a:t> </a:t>
            </a:r>
            <a:r>
              <a:rPr lang="fr-FR" dirty="0" err="1" smtClean="0"/>
              <a:t>pleasure</a:t>
            </a:r>
            <a:r>
              <a:rPr lang="fr-FR" dirty="0" smtClean="0"/>
              <a:t>, </a:t>
            </a:r>
            <a:r>
              <a:rPr lang="fr-FR" dirty="0" err="1" smtClean="0"/>
              <a:t>with</a:t>
            </a:r>
            <a:r>
              <a:rPr lang="fr-FR" dirty="0" smtClean="0"/>
              <a:t> </a:t>
            </a:r>
            <a:r>
              <a:rPr lang="fr-FR" dirty="0" err="1" smtClean="0"/>
              <a:t>comprehension</a:t>
            </a:r>
            <a:r>
              <a:rPr lang="fr-FR" dirty="0" smtClean="0"/>
              <a:t> </a:t>
            </a:r>
            <a:r>
              <a:rPr lang="fr-FR" dirty="0" err="1" smtClean="0"/>
              <a:t>texts</a:t>
            </a:r>
            <a:r>
              <a:rPr lang="fr-FR" dirty="0" smtClean="0"/>
              <a:t> / J.N.D. </a:t>
            </a:r>
            <a:r>
              <a:rPr lang="fr-FR" dirty="0" err="1" smtClean="0"/>
              <a:t>Dodoo</a:t>
            </a:r>
            <a:r>
              <a:rPr lang="fr-FR" dirty="0" smtClean="0"/>
              <a:t>.   J.N.D.</a:t>
            </a:r>
            <a:r>
              <a:rPr lang="fr-FR" baseline="0" dirty="0" smtClean="0"/>
              <a:t> </a:t>
            </a:r>
            <a:r>
              <a:rPr lang="fr-FR" baseline="0" dirty="0" err="1" smtClean="0"/>
              <a:t>Dodoo</a:t>
            </a:r>
            <a:r>
              <a:rPr lang="fr-FR" baseline="0" dirty="0" smtClean="0"/>
              <a:t> </a:t>
            </a:r>
            <a:r>
              <a:rPr lang="fr-FR" baseline="0" dirty="0" err="1" smtClean="0"/>
              <a:t>is</a:t>
            </a:r>
            <a:r>
              <a:rPr lang="fr-FR" baseline="0" dirty="0" smtClean="0"/>
              <a:t> </a:t>
            </a:r>
            <a:r>
              <a:rPr lang="en-US" baseline="0" dirty="0" smtClean="0"/>
              <a:t>a professor at the University of Ghana.</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653632477"/>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14517066"/>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 257 - </a:t>
            </a:r>
            <a:r>
              <a:rPr lang="en-US" baseline="0" dirty="0" smtClean="0"/>
              <a:t>Country of Producing Entity.  </a:t>
            </a:r>
            <a:r>
              <a:rPr lang="en-US" dirty="0" smtClean="0"/>
              <a:t>Name or abbreviation of the name of the country(s), area(s), etc. where the principal offices of the producing entity(s) of a resource are located.  Entity(s) in this instance is the production company(s) or individual that is named in the statement of responsibility (subfield $c) of field 245 (Title Statement).  The inclusion of countries, areas, etc. in this field does not express any opinion concerning the legal status of the entity. </a:t>
            </a:r>
          </a:p>
          <a:p>
            <a:endParaRPr lang="en-US" dirty="0" smtClean="0"/>
          </a:p>
          <a:p>
            <a:r>
              <a:rPr lang="en-US" dirty="0" smtClean="0"/>
              <a:t>MARC 370 Bibliographic</a:t>
            </a:r>
          </a:p>
          <a:p>
            <a:endParaRPr lang="en-US" dirty="0" smtClean="0"/>
          </a:p>
          <a:p>
            <a:r>
              <a:rPr lang="en-US" b="1" dirty="0" smtClean="0"/>
              <a:t>$c - Associated country</a:t>
            </a:r>
            <a:r>
              <a:rPr lang="en-US" dirty="0" smtClean="0"/>
              <a:t> </a:t>
            </a:r>
          </a:p>
          <a:p>
            <a:r>
              <a:rPr lang="en-US" dirty="0" smtClean="0"/>
              <a:t>A country with which the work is identified. Dates that pertain to the country are recorded in subfields $s (Start period) and $t (End period).</a:t>
            </a:r>
          </a:p>
          <a:p>
            <a:endParaRPr lang="en-US" dirty="0" smtClean="0"/>
          </a:p>
          <a:p>
            <a:r>
              <a:rPr lang="en-US" b="1" dirty="0" smtClean="0"/>
              <a:t>$g - Place of origin of work or expression</a:t>
            </a:r>
            <a:r>
              <a:rPr lang="en-US" dirty="0" smtClean="0"/>
              <a:t> </a:t>
            </a:r>
          </a:p>
          <a:p>
            <a:r>
              <a:rPr lang="en-US" dirty="0" smtClean="0"/>
              <a:t>The place(s) from which a work or expression originated. Dates associated with place of origin of work or expression are recorded in subfields $s (Start period) and $t (End period). </a:t>
            </a:r>
          </a:p>
          <a:p>
            <a:endParaRPr lang="en-US" dirty="0" smtClean="0"/>
          </a:p>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the associated place recorded in the 370 field and the resource described in the 1XX/245 of the record. This may be an uncontrolled textual phrase or a controlled textual value from a list of relationships between bibliographic resources. </a:t>
            </a:r>
          </a:p>
          <a:p>
            <a:endParaRPr lang="en-US" dirty="0" smtClean="0"/>
          </a:p>
          <a:p>
            <a:r>
              <a:rPr lang="en-US" dirty="0" smtClean="0"/>
              <a:t>MARC 370 Authority</a:t>
            </a:r>
          </a:p>
          <a:p>
            <a:endParaRPr lang="en-US" dirty="0" smtClean="0"/>
          </a:p>
          <a:p>
            <a:r>
              <a:rPr lang="en-US" b="1" dirty="0" smtClean="0"/>
              <a:t>$c - Associated country</a:t>
            </a:r>
            <a:r>
              <a:rPr lang="en-US" dirty="0" smtClean="0"/>
              <a:t> </a:t>
            </a:r>
          </a:p>
          <a:p>
            <a:r>
              <a:rPr lang="en-US" dirty="0" smtClean="0"/>
              <a:t>A country with which the person, corporate body, family, or work is identified. Dates that pertain to the country are recorded in subfields $s (Start period) and $t (End period).</a:t>
            </a:r>
          </a:p>
          <a:p>
            <a:endParaRPr lang="en-US" dirty="0" smtClean="0"/>
          </a:p>
          <a:p>
            <a:r>
              <a:rPr lang="en-US" b="1" dirty="0" smtClean="0"/>
              <a:t>$g - Place of origin of work or expression</a:t>
            </a:r>
            <a:r>
              <a:rPr lang="en-US" dirty="0" smtClean="0"/>
              <a:t> </a:t>
            </a:r>
          </a:p>
          <a:p>
            <a:r>
              <a:rPr lang="en-US" dirty="0" smtClean="0"/>
              <a:t>The place(s) from which a work or expression originated. Dates associated with place of origin of work or expression are recorded in subfields $s (Start period) and $t (End period). </a:t>
            </a:r>
          </a:p>
          <a:p>
            <a:endParaRPr lang="en-US" dirty="0" smtClean="0"/>
          </a:p>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the associated place recorded in the 370 field and the 1XX entity in the record. This may be an uncontrolled textual phrase or a controlled textual value from a list of relationships. </a:t>
            </a:r>
          </a:p>
          <a:p>
            <a:endParaRPr lang="en-US" dirty="0" smtClean="0"/>
          </a:p>
          <a:p>
            <a:r>
              <a:rPr lang="en-US" dirty="0" smtClean="0"/>
              <a:t>The 370 field shown in the</a:t>
            </a:r>
            <a:r>
              <a:rPr lang="en-US" baseline="0" dirty="0" smtClean="0"/>
              <a:t> slide is redundant with the 257 field.  In the authority format however, there is no field specifically for country of production.  The use of the subfield $</a:t>
            </a:r>
            <a:r>
              <a:rPr lang="en-US" baseline="0" dirty="0" err="1" smtClean="0"/>
              <a:t>i</a:t>
            </a:r>
            <a:r>
              <a:rPr lang="en-US" baseline="0" dirty="0" smtClean="0"/>
              <a:t> could help explain the relationship.   On December 3, 2017, OCLC will fix a validation error that has not allowed $</a:t>
            </a:r>
            <a:r>
              <a:rPr lang="en-US" baseline="0" dirty="0" err="1" smtClean="0"/>
              <a:t>i</a:t>
            </a:r>
            <a:r>
              <a:rPr lang="en-US" baseline="0" dirty="0" smtClean="0"/>
              <a:t> to be added to bibliographic records.   For authorities, NACO and OCLC have not yet implemented subfield $</a:t>
            </a:r>
            <a:r>
              <a:rPr lang="en-US" baseline="0" dirty="0" err="1" smtClean="0"/>
              <a:t>i</a:t>
            </a:r>
            <a:r>
              <a:rPr lang="en-US" baseline="0" dirty="0" smtClean="0"/>
              <a:t>.</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217183272"/>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289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162634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29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5288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5710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735329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119732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830411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RDA element “Form of work” can be recorded in bibliographic records, but is much more likely to be used in authority records.  If 655 is used</a:t>
            </a:r>
            <a:r>
              <a:rPr lang="en-US" sz="1100" baseline="0" dirty="0" smtClean="0"/>
              <a:t> in bib records, the use of 380 is probably redundant.</a:t>
            </a:r>
            <a:r>
              <a:rPr lang="zh-CN" altLang="en-US" sz="1100" baseline="0" dirty="0" smtClean="0"/>
              <a:t>  </a:t>
            </a:r>
            <a:endParaRPr lang="en-US" altLang="zh-CN" sz="1100" baseline="0" dirty="0" smtClean="0"/>
          </a:p>
          <a:p>
            <a:endParaRPr lang="en-US" sz="1100" baseline="0" dirty="0" smtClean="0"/>
          </a:p>
          <a:p>
            <a:r>
              <a:rPr lang="en-US" sz="1100" baseline="0" dirty="0" smtClean="0"/>
              <a:t>OLAC’s</a:t>
            </a:r>
            <a:r>
              <a:rPr lang="zh-CN" altLang="en-US" sz="1100" i="1" baseline="0" dirty="0" smtClean="0"/>
              <a:t> </a:t>
            </a:r>
            <a:r>
              <a:rPr lang="en-US" altLang="zh-CN" sz="1100" i="1" baseline="0" dirty="0" smtClean="0"/>
              <a:t>Best</a:t>
            </a:r>
            <a:r>
              <a:rPr lang="en-US" sz="1100" baseline="0" dirty="0" smtClean="0"/>
              <a:t> </a:t>
            </a:r>
            <a:r>
              <a:rPr lang="en-US" sz="1200" i="1" kern="1200" dirty="0" smtClean="0">
                <a:solidFill>
                  <a:schemeClr val="tx1"/>
                </a:solidFill>
                <a:effectLst/>
                <a:latin typeface="+mn-lt"/>
                <a:ea typeface="+mn-ea"/>
                <a:cs typeface="+mn-cs"/>
              </a:rPr>
              <a:t>Practices for</a:t>
            </a:r>
            <a:r>
              <a:rPr lang="zh-CN" altLang="en-US" sz="1200"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Cataloging DVD-Video and Blu-ray Discs Using RDA and MARC</a:t>
            </a:r>
            <a:r>
              <a:rPr lang="zh-CN" altLang="en-US" sz="1200" i="1" kern="1200" dirty="0" smtClean="0">
                <a:solidFill>
                  <a:schemeClr val="tx1"/>
                </a:solidFill>
                <a:effectLst/>
                <a:latin typeface="+mn-lt"/>
                <a:ea typeface="+mn-ea"/>
                <a:cs typeface="+mn-cs"/>
              </a:rPr>
              <a:t> </a:t>
            </a:r>
            <a:r>
              <a:rPr lang="en-US" altLang="zh-CN" sz="1200" i="1" kern="1200" dirty="0" smtClean="0">
                <a:solidFill>
                  <a:schemeClr val="tx1"/>
                </a:solidFill>
                <a:effectLst/>
                <a:latin typeface="+mn-lt"/>
                <a:ea typeface="+mn-ea"/>
                <a:cs typeface="+mn-cs"/>
              </a:rPr>
              <a:t>21, </a:t>
            </a:r>
            <a:r>
              <a:rPr lang="en-US" altLang="zh-CN" sz="1200" i="0" kern="1200" dirty="0" smtClean="0">
                <a:solidFill>
                  <a:schemeClr val="tx1"/>
                </a:solidFill>
                <a:effectLst/>
                <a:latin typeface="+mn-lt"/>
                <a:ea typeface="+mn-ea"/>
                <a:cs typeface="+mn-cs"/>
              </a:rPr>
              <a:t>Version 1.1 (November 2017), does have</a:t>
            </a:r>
            <a:r>
              <a:rPr lang="en-US" altLang="zh-CN" sz="1200" i="0" kern="1200" baseline="0" dirty="0" smtClean="0">
                <a:solidFill>
                  <a:schemeClr val="tx1"/>
                </a:solidFill>
                <a:effectLst/>
                <a:latin typeface="+mn-lt"/>
                <a:ea typeface="+mn-ea"/>
                <a:cs typeface="+mn-cs"/>
              </a:rPr>
              <a:t> a recommendation to include a 380 field in video records:</a:t>
            </a:r>
          </a:p>
          <a:p>
            <a:endParaRPr lang="en-US" sz="11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Best Practice Recommendation: </a:t>
            </a:r>
            <a:r>
              <a:rPr lang="en-US" sz="1200" kern="1200" dirty="0" smtClean="0">
                <a:solidFill>
                  <a:schemeClr val="tx1"/>
                </a:solidFill>
                <a:effectLst/>
                <a:latin typeface="+mn-lt"/>
                <a:ea typeface="+mn-ea"/>
                <a:cs typeface="+mn-cs"/>
              </a:rPr>
              <a:t>Provide a high-level term for the form of work if readily ascertainable. Take the term from a controlled vocabulary (e.g., LCGFT, LCSH, etc.) and capitalize the first word to provide consistency.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380</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 Television programs $2 </a:t>
            </a:r>
            <a:r>
              <a:rPr lang="en-US" sz="1200" kern="1200" dirty="0" err="1" smtClean="0">
                <a:solidFill>
                  <a:schemeClr val="tx1"/>
                </a:solidFill>
                <a:effectLst/>
                <a:latin typeface="+mn-lt"/>
                <a:ea typeface="+mn-ea"/>
                <a:cs typeface="+mn-cs"/>
              </a:rPr>
              <a:t>lcgft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380 </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Motion pictures $2 </a:t>
            </a:r>
            <a:r>
              <a:rPr lang="en-US" sz="1200" kern="1200" dirty="0" err="1" smtClean="0">
                <a:solidFill>
                  <a:schemeClr val="tx1"/>
                </a:solidFill>
                <a:effectLst/>
                <a:latin typeface="+mn-lt"/>
                <a:ea typeface="+mn-ea"/>
                <a:cs typeface="+mn-cs"/>
              </a:rPr>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978745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LCGFT terms used for Field of Activity (MARC 372).  Alfred Hitchcock is well known as a director of suspense</a:t>
            </a:r>
            <a:r>
              <a:rPr lang="en-US" baseline="0" dirty="0" smtClean="0"/>
              <a:t> films and as a screenwriter.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57418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example of LCGFT terms used for Field of Activity (MARC 372).  Mark Isaacs</a:t>
            </a:r>
            <a:r>
              <a:rPr lang="en-US" baseline="0" dirty="0" smtClean="0"/>
              <a:t> is </a:t>
            </a:r>
            <a:r>
              <a:rPr lang="en-US" dirty="0" smtClean="0"/>
              <a:t>a composer of classical music (“Art music” in LCGFT) and jazz</a:t>
            </a:r>
            <a:r>
              <a:rPr lang="en-US"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711288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slide shows an e</a:t>
            </a:r>
            <a:r>
              <a:rPr lang="en-US" dirty="0" smtClean="0"/>
              <a:t>xample of using $3 in the 655</a:t>
            </a:r>
            <a:r>
              <a:rPr lang="en-US" baseline="0" dirty="0" smtClean="0"/>
              <a:t> field.  The DVD being cataloged contains two films.  Both of the films are comedy films, silent films, and fiction films, so the first three 655s in the record apply to all the works.  However, one of the works is a feature film and the other is a short film.  In this example, the titles of the works that the genre/form term applies to have been used in the $3.  But anything appropriate can go into the subfield, e.g. volume numbers, “1st work”, “2nd work”, accompanying disc, and so on.   Use whatever is appropriate and makes the most sense.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92276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of a sound recording with different genre/forms of works.  $3 may be used to identify the work to which the genre/form term applies.  The first term, “Program music,” applies to the compilation as a whole.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955313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a:t>
            </a:r>
            <a:r>
              <a:rPr lang="en-US" baseline="0" dirty="0" smtClean="0"/>
              <a:t> multipart monograph consisting of an audio disc, videodisc, and map.  The use of $3 in 655 helps to identify what LCGFT terms apply to what part of the resource.</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720900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39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82468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used different</a:t>
            </a:r>
            <a:r>
              <a:rPr lang="en-US" baseline="0" dirty="0" smtClean="0"/>
              <a:t> colors to show the different aspects that are mixed in many LCSH terms and subject strings.  Red indicates the genre/form aspect.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528496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120909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bullet: </a:t>
            </a:r>
          </a:p>
          <a:p>
            <a:endParaRPr lang="en-US" dirty="0" smtClean="0"/>
          </a:p>
          <a:p>
            <a:r>
              <a:rPr lang="en-US" dirty="0" smtClean="0"/>
              <a:t>GFTM J 110 says “</a:t>
            </a:r>
            <a:r>
              <a:rPr lang="en-US" sz="1200" i="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The use of the phrase ‘significant proportion’ is deliberate.  Catalogers should take the intent of the resource into account and display good judgment when assigning terms from </a:t>
            </a:r>
          </a:p>
          <a:p>
            <a:r>
              <a:rPr lang="en-US" sz="1200" kern="1200" dirty="0" smtClean="0">
                <a:solidFill>
                  <a:schemeClr val="tx1"/>
                </a:solidFill>
                <a:effectLst/>
                <a:latin typeface="+mn-lt"/>
                <a:ea typeface="+mn-ea"/>
                <a:cs typeface="+mn-cs"/>
              </a:rPr>
              <a:t>multiple levels of the hierarchy in this manner.”</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034097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115477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b="1" baseline="0" dirty="0" smtClean="0"/>
              <a:t>6. </a:t>
            </a:r>
            <a:r>
              <a:rPr lang="en-US" sz="1200" b="1" kern="1200" dirty="0" smtClean="0">
                <a:solidFill>
                  <a:schemeClr val="tx1"/>
                </a:solidFill>
                <a:effectLst/>
                <a:latin typeface="+mn-lt"/>
                <a:ea typeface="+mn-ea"/>
                <a:cs typeface="+mn-cs"/>
              </a:rPr>
              <a:t>Two or three related terms. </a:t>
            </a:r>
            <a:r>
              <a:rPr lang="en-US" sz="1200" kern="1200" dirty="0" smtClean="0">
                <a:solidFill>
                  <a:schemeClr val="tx1"/>
                </a:solidFill>
                <a:effectLst/>
                <a:latin typeface="+mn-lt"/>
                <a:ea typeface="+mn-ea"/>
                <a:cs typeface="+mn-cs"/>
              </a:rPr>
              <a:t>If a term exists, or can be established (see J 120), that (1) represents the two or three genres or forms displayed by a resource, and (2) includes no other genres or forms within its scope, assign one term instead of two or three narrower terms.</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916883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sz="1200" b="1" kern="1200" dirty="0" smtClean="0">
                <a:solidFill>
                  <a:schemeClr val="tx1"/>
                </a:solidFill>
                <a:effectLst/>
                <a:latin typeface="+mn-lt"/>
                <a:ea typeface="+mn-ea"/>
                <a:cs typeface="+mn-cs"/>
              </a:rPr>
              <a:t>7. Rule of three.  </a:t>
            </a:r>
            <a:r>
              <a:rPr lang="en-US" sz="1200" kern="1200" dirty="0" smtClean="0">
                <a:solidFill>
                  <a:schemeClr val="tx1"/>
                </a:solidFill>
                <a:effectLst/>
                <a:latin typeface="+mn-lt"/>
                <a:ea typeface="+mn-ea"/>
                <a:cs typeface="+mn-cs"/>
              </a:rPr>
              <a:t>If a genre/form term includes in its scope more than three sub-genres or forms, but the resource being cataloged consists of only two or three of those sub-genres or forms, assign the appropriate two or three terms instead of the broader term.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 </a:t>
            </a:r>
          </a:p>
          <a:p>
            <a:endParaRPr lang="en-US" sz="12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919450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sz="1200" b="1" kern="1200" dirty="0" smtClean="0">
                <a:solidFill>
                  <a:schemeClr val="tx1"/>
                </a:solidFill>
                <a:effectLst/>
                <a:latin typeface="+mn-lt"/>
                <a:ea typeface="+mn-ea"/>
                <a:cs typeface="+mn-cs"/>
              </a:rPr>
              <a:t>7. Rule of three.  </a:t>
            </a:r>
            <a:r>
              <a:rPr lang="en-US" sz="1200" kern="1200" dirty="0" smtClean="0">
                <a:solidFill>
                  <a:schemeClr val="tx1"/>
                </a:solidFill>
                <a:effectLst/>
                <a:latin typeface="+mn-lt"/>
                <a:ea typeface="+mn-ea"/>
                <a:cs typeface="+mn-cs"/>
              </a:rPr>
              <a:t>If a genre/form term includes in its scope more than three sub-genres or forms, but the resource being cataloged consists of only two or three of those sub-genres or forms, assign the appropriate two or three terms instead of the broader term.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8. Rule of four. </a:t>
            </a:r>
            <a:r>
              <a:rPr lang="en-US" sz="1200" kern="1200" dirty="0" smtClean="0">
                <a:solidFill>
                  <a:schemeClr val="tx1"/>
                </a:solidFill>
                <a:effectLst/>
                <a:latin typeface="+mn-lt"/>
                <a:ea typeface="+mn-ea"/>
                <a:cs typeface="+mn-cs"/>
              </a:rPr>
              <a:t>In certain circumstances it may be preferable to assign terms for four sub-genres or forms of a broad term. If a term covers a broad range and each sub-genre or form comprises only a small portion of that whole range, assign the four sub-genres or forms. For example, a poetry anthology that consists of haiku, </a:t>
            </a:r>
            <a:r>
              <a:rPr lang="en-US" sz="1200" kern="1200" dirty="0" err="1" smtClean="0">
                <a:solidFill>
                  <a:schemeClr val="tx1"/>
                </a:solidFill>
                <a:effectLst/>
                <a:latin typeface="+mn-lt"/>
                <a:ea typeface="+mn-ea"/>
                <a:cs typeface="+mn-cs"/>
              </a:rPr>
              <a:t>senryu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tanka</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kyōka</a:t>
            </a:r>
            <a:r>
              <a:rPr lang="en-US" sz="1200" kern="1200" dirty="0" smtClean="0">
                <a:solidFill>
                  <a:schemeClr val="tx1"/>
                </a:solidFill>
                <a:effectLst/>
                <a:latin typeface="+mn-lt"/>
                <a:ea typeface="+mn-ea"/>
                <a:cs typeface="+mn-cs"/>
              </a:rPr>
              <a:t> may be assigned terms for those </a:t>
            </a:r>
          </a:p>
          <a:p>
            <a:r>
              <a:rPr lang="en-US" sz="1200" kern="1200" dirty="0" smtClean="0">
                <a:solidFill>
                  <a:schemeClr val="tx1"/>
                </a:solidFill>
                <a:effectLst/>
                <a:latin typeface="+mn-lt"/>
                <a:ea typeface="+mn-ea"/>
                <a:cs typeface="+mn-cs"/>
              </a:rPr>
              <a:t>four genres instead of the broad term </a:t>
            </a:r>
            <a:r>
              <a:rPr lang="en-US" sz="1200" b="1" kern="1200" dirty="0" smtClean="0">
                <a:solidFill>
                  <a:schemeClr val="tx1"/>
                </a:solidFill>
                <a:effectLst/>
                <a:latin typeface="+mn-lt"/>
                <a:ea typeface="+mn-ea"/>
                <a:cs typeface="+mn-cs"/>
              </a:rPr>
              <a:t>Poetry</a:t>
            </a:r>
            <a:r>
              <a:rPr lang="en-US" sz="1200" b="0" kern="1200" dirty="0" smtClean="0">
                <a:solidFill>
                  <a:schemeClr val="tx1"/>
                </a:solidFill>
                <a:effectLst/>
                <a:latin typeface="+mn-lt"/>
                <a:ea typeface="+mn-ea"/>
                <a:cs typeface="+mn-cs"/>
              </a:rPr>
              <a:t>.</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LC practice: </a:t>
            </a:r>
            <a:r>
              <a:rPr lang="en-US" sz="1200" kern="1200" dirty="0" smtClean="0">
                <a:solidFill>
                  <a:schemeClr val="tx1"/>
                </a:solidFill>
                <a:effectLst/>
                <a:latin typeface="+mn-lt"/>
                <a:ea typeface="+mn-ea"/>
                <a:cs typeface="+mn-cs"/>
              </a:rPr>
              <a:t>Do not exceed four sub-genres or forms under any circumstances.</a:t>
            </a:r>
          </a:p>
          <a:p>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02170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7356014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baseline="0" dirty="0" smtClean="0"/>
              <a:t>The last two valid examples are uncontrolled genre/form access points.  They could be added in addition to the controlled form, but they may not be coded as being LCGFT.</a:t>
            </a:r>
          </a:p>
          <a:p>
            <a:r>
              <a:rPr lang="en-US" sz="1200" kern="1200" dirty="0" smtClean="0">
                <a:solidFill>
                  <a:schemeClr val="tx1"/>
                </a:solidFill>
                <a:effectLst/>
                <a:latin typeface="+mn-lt"/>
                <a:ea typeface="+mn-ea"/>
                <a:cs typeface="+mn-cs"/>
              </a:rPr>
              <a:t> </a:t>
            </a:r>
            <a:endParaRPr lang="en-US" baseline="0" dirty="0" smtClean="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555818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460122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 work has been classed in a number for fugues</a:t>
            </a:r>
            <a:r>
              <a:rPr lang="en-US" baseline="0" dirty="0" smtClean="0"/>
              <a:t>, the LCGFT term “Fugues” is given as the first 655 field.</a:t>
            </a:r>
          </a:p>
          <a:p>
            <a:endParaRPr lang="en-US" baseline="0" dirty="0" smtClean="0"/>
          </a:p>
          <a:p>
            <a:r>
              <a:rPr lang="en-US" dirty="0" smtClean="0"/>
              <a:t>"This volume features ten preludes, fugues, and prelude-fugue pairs from the early nineteenth through mid-twentieth centuries, by Charles </a:t>
            </a:r>
            <a:r>
              <a:rPr lang="en-US" dirty="0" err="1" smtClean="0"/>
              <a:t>Zeuner</a:t>
            </a:r>
            <a:r>
              <a:rPr lang="en-US" dirty="0" smtClean="0"/>
              <a:t>, Carl Czerny, Joseph Sulzer, and others.  Included are pieces of a range of difficulties and lengths, with and without pedals, that are suitable for both service playing and concert use"--Back cover.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49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739226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used different</a:t>
            </a:r>
            <a:r>
              <a:rPr lang="en-US" baseline="0" dirty="0" smtClean="0"/>
              <a:t> colors to show the different aspects that are mixed in many LCSH terms and subject strings.  Red indicates the genre/form aspect.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066087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genre/form</a:t>
            </a:r>
            <a:r>
              <a:rPr lang="en-US" baseline="0" dirty="0" smtClean="0"/>
              <a:t> term represents the compilation as a whole.  Two of the plays are melodramas, one is both an historical drama and biographical drama, and one is a problem play (plays that dramatize contemporary social problems and are intended to change public opinion).  The cataloger has opted to include $3 to indicate which plays are which genre/forms.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863217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sound recording of a number of kinds of orchestral works.  The term Art music describes the contents as a whole.  The cataloger opted not to include $3 to indicate which works are which genre/forms.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541375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Paranormal</a:t>
            </a:r>
            <a:r>
              <a:rPr lang="en-US" baseline="0" dirty="0" smtClean="0"/>
              <a:t> fiction. $2 </a:t>
            </a:r>
            <a:r>
              <a:rPr lang="en-US" baseline="0" dirty="0" err="1" smtClean="0"/>
              <a:t>lcgft</a:t>
            </a:r>
            <a:endParaRPr lang="en-US" baseline="0" dirty="0" smtClean="0"/>
          </a:p>
          <a:p>
            <a:r>
              <a:rPr lang="en-US" baseline="0" dirty="0" smtClean="0"/>
              <a:t>655 _7  Thrillers (Fiction) $2 </a:t>
            </a:r>
            <a:r>
              <a:rPr lang="en-US" baseline="0" dirty="0" err="1" smtClean="0"/>
              <a:t>lcgft</a:t>
            </a:r>
            <a:endParaRPr lang="en-US" baseline="0" dirty="0" smtClean="0"/>
          </a:p>
          <a:p>
            <a:r>
              <a:rPr lang="en-US" baseline="0" dirty="0" smtClean="0"/>
              <a:t>655 _7  Novels. $2 </a:t>
            </a:r>
            <a:r>
              <a:rPr lang="en-US" baseline="0" dirty="0" err="1" smtClean="0"/>
              <a:t>lcgft</a:t>
            </a:r>
            <a:endParaRPr lang="en-US" baseline="0" dirty="0" smtClean="0"/>
          </a:p>
          <a:p>
            <a:endParaRPr lang="en-US" baseline="0"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237425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Drama. $2 </a:t>
            </a:r>
            <a:r>
              <a:rPr lang="en-US" dirty="0" err="1" smtClean="0"/>
              <a:t>lcgft</a:t>
            </a:r>
            <a:endParaRPr lang="en-US" dirty="0" smtClean="0"/>
          </a:p>
          <a:p>
            <a:r>
              <a:rPr lang="en-US" dirty="0" smtClean="0"/>
              <a:t>655 _7 $3 The magistrate: $a Farces. $2 </a:t>
            </a:r>
            <a:r>
              <a:rPr lang="en-US" dirty="0" err="1" smtClean="0"/>
              <a:t>lcgft</a:t>
            </a:r>
            <a:endParaRPr lang="en-US" dirty="0" smtClean="0"/>
          </a:p>
          <a:p>
            <a:r>
              <a:rPr lang="en-US" dirty="0" smtClean="0"/>
              <a:t>655 _7 $3 The second Mrs. Tanqueray: $a Problem plays. $2 </a:t>
            </a:r>
            <a:r>
              <a:rPr lang="en-US" dirty="0" err="1" smtClean="0"/>
              <a:t>lcgft</a:t>
            </a:r>
            <a:endParaRPr lang="en-US" dirty="0" smtClean="0"/>
          </a:p>
          <a:p>
            <a:r>
              <a:rPr lang="en-US" dirty="0" smtClean="0"/>
              <a:t>655 _7 $3 </a:t>
            </a:r>
            <a:r>
              <a:rPr lang="en-US" dirty="0" err="1" smtClean="0"/>
              <a:t>Trelawny</a:t>
            </a:r>
            <a:r>
              <a:rPr lang="en-US" dirty="0" smtClean="0"/>
              <a:t> of the "Wells": $a Comedy plays.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763209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Puns. $2 </a:t>
            </a:r>
            <a:r>
              <a:rPr lang="en-US" dirty="0" err="1" smtClean="0"/>
              <a:t>lcgft</a:t>
            </a:r>
            <a:endParaRPr lang="en-US" dirty="0" smtClean="0"/>
          </a:p>
          <a:p>
            <a:r>
              <a:rPr lang="en-US" dirty="0" smtClean="0"/>
              <a:t>655 _7 Shaggy dog stories. $2 </a:t>
            </a:r>
            <a:r>
              <a:rPr lang="en-US" dirty="0" err="1" smtClean="0"/>
              <a:t>lcgft</a:t>
            </a:r>
            <a:endParaRPr lang="en-US" dirty="0" smtClean="0"/>
          </a:p>
          <a:p>
            <a:r>
              <a:rPr lang="en-US" dirty="0" smtClean="0"/>
              <a:t>655 _7 Spoonerisms. $2 </a:t>
            </a:r>
            <a:r>
              <a:rPr lang="en-US" dirty="0" err="1" smtClean="0"/>
              <a:t>lcgft</a:t>
            </a:r>
            <a:endParaRPr lang="en-US" dirty="0" smtClean="0"/>
          </a:p>
          <a:p>
            <a:r>
              <a:rPr lang="en-US" dirty="0" smtClean="0"/>
              <a:t>655 _7 Humorous fiction. $2 </a:t>
            </a:r>
            <a:r>
              <a:rPr lang="en-US" dirty="0" err="1" smtClean="0"/>
              <a:t>lcgft</a:t>
            </a:r>
            <a:endParaRPr lang="en-US" dirty="0" smtClean="0"/>
          </a:p>
          <a:p>
            <a:endParaRPr lang="en-US" dirty="0" smtClean="0"/>
          </a:p>
          <a:p>
            <a:r>
              <a:rPr lang="en-US" dirty="0" smtClean="0"/>
              <a:t>In LCGFT, </a:t>
            </a:r>
            <a:r>
              <a:rPr lang="en-US" dirty="0" err="1" smtClean="0"/>
              <a:t>Feghoots</a:t>
            </a:r>
            <a:r>
              <a:rPr lang="en-US" dirty="0" smtClean="0"/>
              <a:t> is a UF for Shaggy dog stories.</a:t>
            </a:r>
          </a:p>
          <a:p>
            <a:endParaRPr lang="en-US" baseline="0" dirty="0" smtClean="0"/>
          </a:p>
          <a:p>
            <a:r>
              <a:rPr lang="en-US" baseline="0" dirty="0" smtClean="0"/>
              <a:t>The rule of three does not apply, because there are more than three sub-genres of humor here.</a:t>
            </a:r>
          </a:p>
          <a:p>
            <a:endParaRPr lang="en-US" baseline="0" dirty="0" smtClean="0"/>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rule of four applies in this case, because the broader</a:t>
            </a:r>
            <a:r>
              <a:rPr lang="en-US" sz="1200" kern="1200" baseline="0" dirty="0" smtClean="0">
                <a:solidFill>
                  <a:schemeClr val="tx1"/>
                </a:solidFill>
                <a:effectLst/>
                <a:latin typeface="+mn-lt"/>
                <a:ea typeface="+mn-ea"/>
                <a:cs typeface="+mn-cs"/>
              </a:rPr>
              <a:t> term </a:t>
            </a:r>
            <a:r>
              <a:rPr lang="en-US" sz="1200" b="1" kern="1200" baseline="0" dirty="0" smtClean="0">
                <a:solidFill>
                  <a:schemeClr val="tx1"/>
                </a:solidFill>
                <a:effectLst/>
                <a:latin typeface="+mn-lt"/>
                <a:ea typeface="+mn-ea"/>
                <a:cs typeface="+mn-cs"/>
              </a:rPr>
              <a:t>Humor</a:t>
            </a:r>
            <a:r>
              <a:rPr lang="en-US" sz="1200" b="0" kern="1200" baseline="0" dirty="0" smtClean="0">
                <a:solidFill>
                  <a:schemeClr val="tx1"/>
                </a:solidFill>
                <a:effectLst/>
                <a:latin typeface="+mn-lt"/>
                <a:ea typeface="+mn-ea"/>
                <a:cs typeface="+mn-cs"/>
              </a:rPr>
              <a:t> has many additional narrower terms besides the four above.</a:t>
            </a:r>
          </a:p>
          <a:p>
            <a:endParaRPr lang="en-US"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Malappropriate</a:t>
            </a:r>
            <a:r>
              <a:rPr lang="en-US" baseline="0" dirty="0" smtClean="0"/>
              <a:t> stories” could indicate that there are malapropisms as well.  If so then 655 _7 Malapropisms. $2 </a:t>
            </a:r>
            <a:r>
              <a:rPr lang="en-US" baseline="0" dirty="0" err="1" smtClean="0"/>
              <a:t>lcgft</a:t>
            </a:r>
            <a:r>
              <a:rPr lang="en-US" baseline="0" dirty="0" smtClean="0"/>
              <a:t> might also be needed.  However, should that be the case, there would be five genre/form headings that had the BT Humor, and therefore one would assign “Humor” rather than five individual terms</a:t>
            </a:r>
            <a:r>
              <a:rPr lang="en-US"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8906946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8268209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235263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LCGFT terms are in the plural</a:t>
            </a:r>
            <a:r>
              <a:rPr lang="en-US" baseline="0" dirty="0" smtClean="0"/>
              <a:t> form, unlike some LCSH headings.  Terms in LCSH with “etc.” were deemed undesirable, so you won’t find them in LCGFT.  All terms were reevaluated to be sure that they reflected current and common usage and made sense as stand-alone genre/form terms.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5900682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58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1447476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r>
              <a:rPr lang="en-US" baseline="0" dirty="0" smtClean="0"/>
              <a:t> of some of the top-level general terms in Classification Web, showing their narrower terms.</a:t>
            </a:r>
            <a:endParaRPr lang="en-US" dirty="0"/>
          </a:p>
        </p:txBody>
      </p:sp>
      <p:sp>
        <p:nvSpPr>
          <p:cNvPr id="4" name="Header Placeholder 3"/>
          <p:cNvSpPr>
            <a:spLocks noGrp="1"/>
          </p:cNvSpPr>
          <p:nvPr>
            <p:ph type="hdr" sz="quarter" idx="10"/>
          </p:nvPr>
        </p:nvSpPr>
        <p:spPr/>
        <p:txBody>
          <a:bodyPr/>
          <a:lstStyle/>
          <a:p>
            <a:r>
              <a:rPr lang="en-US" smtClean="0"/>
              <a:t>Using LC Faceted Vocabularies                        OLA-WLA Preconference Workshop</a:t>
            </a:r>
            <a:endParaRPr lang="en-US" dirty="0"/>
          </a:p>
        </p:txBody>
      </p:sp>
      <p:sp>
        <p:nvSpPr>
          <p:cNvPr id="5" name="Date Placeholder 4"/>
          <p:cNvSpPr>
            <a:spLocks noGrp="1"/>
          </p:cNvSpPr>
          <p:nvPr>
            <p:ph type="dt" idx="11"/>
          </p:nvPr>
        </p:nvSpPr>
        <p:spPr/>
        <p:txBody>
          <a:bodyPr/>
          <a:lstStyle/>
          <a:p>
            <a:r>
              <a:rPr lang="en-US" smtClean="0"/>
              <a:t>April 17, 2019</a:t>
            </a:r>
            <a:endParaRPr lang="en-US" dirty="0"/>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Slide Number Placeholder 6"/>
          <p:cNvSpPr>
            <a:spLocks noGrp="1"/>
          </p:cNvSpPr>
          <p:nvPr>
            <p:ph type="sldNum" sz="quarter" idx="13"/>
          </p:nvPr>
        </p:nvSpPr>
        <p:spPr/>
        <p:txBody>
          <a:bodyPr/>
          <a:lstStyle/>
          <a:p>
            <a:fld id="{93AE828F-B8DA-461A-AE1B-69954E5886E2}" type="slidenum">
              <a:rPr lang="en-US" smtClean="0"/>
              <a:t>59</a:t>
            </a:fld>
            <a:endParaRPr lang="en-US"/>
          </a:p>
        </p:txBody>
      </p:sp>
    </p:spTree>
    <p:extLst>
      <p:ext uri="{BB962C8B-B14F-4D97-AF65-F5344CB8AC3E}">
        <p14:creationId xmlns:p14="http://schemas.microsoft.com/office/powerpoint/2010/main" val="4216339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initial group of LCGFT terms were established as subject authority</a:t>
            </a:r>
            <a:r>
              <a:rPr lang="en-US" baseline="0" dirty="0" smtClean="0"/>
              <a:t> records coded 155.  In May 2011 they were </a:t>
            </a:r>
            <a:r>
              <a:rPr lang="en-US" sz="1200" kern="1200" dirty="0" smtClean="0">
                <a:solidFill>
                  <a:schemeClr val="tx1"/>
                </a:solidFill>
                <a:effectLst/>
                <a:latin typeface="+mn-lt"/>
                <a:ea typeface="+mn-ea"/>
                <a:cs typeface="+mn-cs"/>
              </a:rPr>
              <a:t>formally separated from </a:t>
            </a:r>
            <a:r>
              <a:rPr lang="en-US" baseline="0" dirty="0" smtClean="0"/>
              <a:t>LCSH as a completely different genre/form vocabulary.</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212283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I have not shown</a:t>
            </a:r>
            <a:r>
              <a:rPr lang="en-US" baseline="0" dirty="0" smtClean="0"/>
              <a:t> all of the subjects that were assigned to this work, just the ones that have corresponding LCGFT terms.  In this case, the form subdivisions used in subject headings are identical to the LCGFT terms assigned.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1947768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a:t>
            </a:r>
            <a:r>
              <a:rPr lang="en-US" baseline="0" dirty="0" smtClean="0"/>
              <a:t> </a:t>
            </a:r>
            <a:r>
              <a:rPr lang="en-US" dirty="0" smtClean="0"/>
              <a:t>where the LCGFT term is identical to the LCSH form</a:t>
            </a:r>
            <a:r>
              <a:rPr lang="en-US" baseline="0" dirty="0" smtClean="0"/>
              <a:t> subdivision.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6597447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where the LCGFT term is identical to the LCSH form</a:t>
            </a:r>
            <a:r>
              <a:rPr lang="en-US" baseline="0" dirty="0" smtClean="0"/>
              <a:t> subdivision.  It won’t always be this simple, however!</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1771411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a:t>
            </a:r>
            <a:r>
              <a:rPr lang="en-US" baseline="0" dirty="0" smtClean="0"/>
              <a:t> where a more specific LCGFT term is assigned in 655 than the form subdivision used in the subject headings.  Since this work is an autobiography, </a:t>
            </a:r>
            <a:r>
              <a:rPr lang="en-US" b="1" baseline="0" dirty="0" smtClean="0"/>
              <a:t>Autobiographies</a:t>
            </a:r>
            <a:r>
              <a:rPr lang="en-US" b="0" baseline="0" dirty="0" smtClean="0"/>
              <a:t> is the correct term to assign to this work.</a:t>
            </a:r>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669008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cases, a single term has been chosen in LCGFT to represent a number of different</a:t>
            </a:r>
            <a:r>
              <a:rPr lang="en-US" baseline="0" dirty="0" smtClean="0"/>
              <a:t> terms in LCSH.  </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4808565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differences in meaning of the terms</a:t>
            </a:r>
            <a:r>
              <a:rPr lang="en-US" baseline="0" dirty="0" smtClean="0"/>
              <a:t> “Adages”, “Aphorisms”, “Maxims”, “Proverbs”, etc. are so small and hard to discern, and often overlap.  A single general term, “Sayings” was chosen for 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4210821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1622981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7919368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situation in which the LCGFT term assigned does not correspond</a:t>
            </a:r>
            <a:r>
              <a:rPr lang="en-US" baseline="0" dirty="0" smtClean="0"/>
              <a:t> to the form subdivision used in the subject headings.  Annual reports is the specific term appropriate to this work, it is assigned from LCGFT instead of Periodicals.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Note:</a:t>
            </a:r>
            <a:r>
              <a:rPr lang="en-US" baseline="0" dirty="0" smtClean="0"/>
              <a:t> just because something is issued annually does not make it an “Annual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The</a:t>
            </a:r>
            <a:r>
              <a:rPr lang="en-US" baseline="0" dirty="0" smtClean="0"/>
              <a:t> form subdivision $v Periodicals is used in a much broader sense than the actual definition of the term.  Although one might assign the LCGFT term Periodicals, probably the broader term Serial publications is more appropriate for this publication.</a:t>
            </a:r>
          </a:p>
          <a:p>
            <a:endParaRPr lang="en-US" baseline="0" dirty="0" smtClean="0"/>
          </a:p>
          <a:p>
            <a:r>
              <a:rPr lang="en-US" baseline="0" dirty="0" smtClean="0"/>
              <a:t>From the Subject Headings Manual H 1927: “</a:t>
            </a:r>
            <a:r>
              <a:rPr lang="en-US" dirty="0" smtClean="0"/>
              <a:t>In subject cataloging practice the term periodical is defined as a publication other than a newspaper that is actually or purportedly issued according to a regular schedule (monthly, quarterly, biennially, etc.) in successive parts, each of which bears a numerical or chronological designation, and that is intended to be continued indefinitely.  This definition is broader than the traditional definition, which states that a periodical is generally published more frequently than annually and normally contains separate articles.  The term serial is frequently used in a broader sense to refer to any title cataloged as a serial, including periodicals, newspapers, monographic series, etc.  The subdivision –Periodicals is used under headings assigned to serials that conform to the subject cataloging definition of periodicals.”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7656089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from these</a:t>
            </a:r>
            <a:r>
              <a:rPr lang="en-US" baseline="0" dirty="0" smtClean="0"/>
              <a:t> terms in LCGFT, Annual reports is not considered a type of periodical.</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69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838574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Partly for</a:t>
            </a:r>
            <a:r>
              <a:rPr lang="en-US" baseline="0" dirty="0" smtClean="0"/>
              <a:t> RDA, and partly as part of the effort to implement LCGFT and LCDGT, new MARC 21 fields and subfields were created for some of the genre/form and related aspects that we’ve been looking at.  In addition, existing fields will continue to be used.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510826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situation in which the LCGFT term assigned does not correspond</a:t>
            </a:r>
            <a:r>
              <a:rPr lang="en-US" baseline="0" dirty="0" smtClean="0"/>
              <a:t> to the form subdivision used in the subject headings.  This annual publication is a yearbook, which is found in LCGFT as a particular type of serial publication. </a:t>
            </a:r>
            <a:r>
              <a:rPr lang="en-US" i="1" baseline="0" dirty="0" smtClean="0"/>
              <a:t>The ALA glossary of library and information science</a:t>
            </a:r>
            <a:r>
              <a:rPr lang="en-US" baseline="0" dirty="0" smtClean="0"/>
              <a:t> (1983) defines yearbook as: An annual compendium of facts and statistics of the preceding year, frequently limited to a special subject.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Note:</a:t>
            </a:r>
            <a:r>
              <a:rPr lang="en-US" baseline="0" dirty="0" smtClean="0"/>
              <a:t> just because something is issued annually does not make it an “Annual report” or a “Yearbook”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The</a:t>
            </a:r>
            <a:r>
              <a:rPr lang="en-US" baseline="0" dirty="0" smtClean="0"/>
              <a:t> form subdivision $v Periodicals is used in a much broader sense than the actual definition of the term.  Although one might assign the LCGFT term Periodicals, probably the broader term Serial publications is more appropriate for this publication.</a:t>
            </a:r>
          </a:p>
          <a:p>
            <a:endParaRPr lang="en-US" baseline="0" dirty="0" smtClean="0"/>
          </a:p>
          <a:p>
            <a:r>
              <a:rPr lang="en-US" baseline="0" dirty="0" smtClean="0"/>
              <a:t>From the Subject Headings Manual H 1927: “</a:t>
            </a:r>
            <a:r>
              <a:rPr lang="en-US" dirty="0" smtClean="0"/>
              <a:t>In subject cataloging practice the term periodical is defined as a publication other than a newspaper that is actually or purportedly issued according to a regular schedule (monthly, quarterly, biennially, etc.) in successive parts, each of which bears a numerical or chronological designation, and that is intended to be continued indefinitely.  This definition is broader than the traditional definition, which states that a periodical is generally published more frequently than annually and normally contains separate articles.  The term serial is frequently used in a broader sense to refer to any title cataloged as a serial, including periodicals, newspapers, monographic series, etc.  The subdivision –Periodicals is used under headings assigned to serials that conform to the subject cataloging definition of periodicals.”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84734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7359710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form subdivision $v Periodicals is used in a much broader sense than the actual definition of the term.  Although one might assign the LCGFT term Periodicals, probably the broader term Serial publications is more appropriate for this biennial publication.</a:t>
            </a:r>
          </a:p>
          <a:p>
            <a:endParaRPr lang="en-US" baseline="0" dirty="0" smtClean="0"/>
          </a:p>
          <a:p>
            <a:r>
              <a:rPr lang="en-US" baseline="0" dirty="0" smtClean="0"/>
              <a:t>From the Subject Headings Manual H 1927: “</a:t>
            </a:r>
            <a:r>
              <a:rPr lang="en-US" dirty="0" smtClean="0"/>
              <a:t>In subject cataloging practice the term periodical is defined as a publication other than a newspaper that is actually or purportedly issued according to a regular schedule (monthly, quarterly, biennially, etc.) in successive parts, each of which bears a numerical or chronological designation, and that is intended to be continued indefinitely.  This definition is broader than the traditional definition, which states that a periodical is generally published more frequently than annually and normally contains separate articles.  The term serial is frequently used in a broader sense to refer to any title cataloged as a serial, including periodicals, newspapers, monographic series, etc.  The subdivision –Periodicals is used under headings assigned to serials that conform to the subject cataloging definition of periodicals.”</a:t>
            </a: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502559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where the LCGFT term does not correspond exactly to the LCSH form subdivision.  Catalogers must search the LCGFT genre/form authority</a:t>
            </a:r>
            <a:r>
              <a:rPr lang="en-US" baseline="0" dirty="0" smtClean="0"/>
              <a:t> records and use the headings found there.   Don’t just copy LCSH form subdivisions into the 655 field.</a:t>
            </a:r>
          </a:p>
          <a:p>
            <a:endParaRPr lang="en-US" baseline="0" dirty="0" smtClean="0"/>
          </a:p>
          <a:p>
            <a:r>
              <a:rPr lang="en-US" i="1" baseline="0" dirty="0" smtClean="0"/>
              <a:t>Note:</a:t>
            </a:r>
            <a:r>
              <a:rPr lang="en-US" baseline="0" dirty="0" smtClean="0"/>
              <a:t> Although this is published annually, it is not an “Annual report.”</a:t>
            </a:r>
          </a:p>
          <a:p>
            <a:endParaRPr lang="en-US" baseline="0" dirty="0" smtClean="0"/>
          </a:p>
          <a:p>
            <a:r>
              <a:rPr lang="en-US" i="1" baseline="0" dirty="0" smtClean="0"/>
              <a:t>Note:</a:t>
            </a:r>
            <a:r>
              <a:rPr lang="en-US" baseline="0" dirty="0" smtClean="0"/>
              <a:t> $v Handbooks, manuals, etc. is one of the form subdivisions that the Subject Headings Manual (H 1927) says not to add $v Periodicals to:</a:t>
            </a:r>
          </a:p>
          <a:p>
            <a:endParaRPr lang="en-US" baseline="0" dirty="0" smtClean="0"/>
          </a:p>
          <a:p>
            <a:r>
              <a:rPr lang="en-US" b="0" i="0" u="none" strike="noStrike" dirty="0" smtClean="0">
                <a:effectLst/>
              </a:rPr>
              <a:t>Do not use –</a:t>
            </a:r>
            <a:r>
              <a:rPr lang="en-US" b="1" i="0" u="none" strike="noStrike" dirty="0" smtClean="0">
                <a:effectLst/>
              </a:rPr>
              <a:t>Periodicals</a:t>
            </a:r>
            <a:r>
              <a:rPr lang="en-US" b="0" i="0" u="none" strike="noStrike" dirty="0" smtClean="0">
                <a:effectLst/>
              </a:rPr>
              <a:t> as a further subdivision under the following form subdivisions: </a:t>
            </a:r>
            <a:endParaRPr lang="en-US" dirty="0" smtClean="0"/>
          </a:p>
          <a:p>
            <a:r>
              <a:rPr lang="en-US" b="0" i="0" u="none" strike="noStrike" dirty="0" smtClean="0">
                <a:effectLst/>
              </a:rPr>
              <a:t>–Amateurs' manuals </a:t>
            </a:r>
            <a:br>
              <a:rPr lang="en-US" b="0" i="0" u="none" strike="noStrike" dirty="0" smtClean="0">
                <a:effectLst/>
              </a:rPr>
            </a:br>
            <a:r>
              <a:rPr lang="en-US" b="0" i="0" u="none" strike="noStrike" dirty="0" smtClean="0">
                <a:effectLst/>
              </a:rPr>
              <a:t>–Atlases </a:t>
            </a:r>
            <a:br>
              <a:rPr lang="en-US" b="0" i="0" u="none" strike="noStrike" dirty="0" smtClean="0">
                <a:effectLst/>
              </a:rPr>
            </a:br>
            <a:r>
              <a:rPr lang="en-US" b="0" i="0" u="none" strike="noStrike" dirty="0" smtClean="0">
                <a:effectLst/>
              </a:rPr>
              <a:t>–Calendars </a:t>
            </a:r>
            <a:br>
              <a:rPr lang="en-US" b="0" i="0" u="none" strike="noStrike" dirty="0" smtClean="0">
                <a:effectLst/>
              </a:rPr>
            </a:br>
            <a:r>
              <a:rPr lang="en-US" b="0" i="0" u="none" strike="noStrike" dirty="0" smtClean="0">
                <a:effectLst/>
              </a:rPr>
              <a:t>–Cases </a:t>
            </a:r>
            <a:br>
              <a:rPr lang="en-US" b="0" i="0" u="none" strike="noStrike" dirty="0" smtClean="0">
                <a:effectLst/>
              </a:rPr>
            </a:br>
            <a:r>
              <a:rPr lang="en-US" b="0" i="0" u="none" strike="noStrike" dirty="0" smtClean="0">
                <a:effectLst/>
              </a:rPr>
              <a:t>–Congresses </a:t>
            </a:r>
            <a:br>
              <a:rPr lang="en-US" b="0" i="0" u="none" strike="noStrike" dirty="0" smtClean="0">
                <a:effectLst/>
              </a:rPr>
            </a:br>
            <a:r>
              <a:rPr lang="en-US" b="0" i="0" u="none" strike="noStrike" dirty="0" smtClean="0">
                <a:effectLst/>
              </a:rPr>
              <a:t>–Databases </a:t>
            </a:r>
            <a:br>
              <a:rPr lang="en-US" b="0" i="0" u="none" strike="noStrike" dirty="0" smtClean="0">
                <a:effectLst/>
              </a:rPr>
            </a:br>
            <a:r>
              <a:rPr lang="en-US" b="0" i="0" u="none" strike="noStrike" dirty="0" smtClean="0">
                <a:effectLst/>
              </a:rPr>
              <a:t>–Dictionaries </a:t>
            </a:r>
            <a:br>
              <a:rPr lang="en-US" b="0" i="0" u="none" strike="noStrike" dirty="0" smtClean="0">
                <a:effectLst/>
              </a:rPr>
            </a:br>
            <a:r>
              <a:rPr lang="en-US" b="0" i="0" u="none" strike="noStrike" dirty="0" smtClean="0">
                <a:effectLst/>
              </a:rPr>
              <a:t>–Digests </a:t>
            </a:r>
            <a:br>
              <a:rPr lang="en-US" b="0" i="0" u="none" strike="noStrike" dirty="0" smtClean="0">
                <a:effectLst/>
              </a:rPr>
            </a:br>
            <a:r>
              <a:rPr lang="en-US" b="0" i="0" u="none" strike="noStrike" dirty="0" smtClean="0">
                <a:effectLst/>
              </a:rPr>
              <a:t>–Directories </a:t>
            </a:r>
            <a:br>
              <a:rPr lang="en-US" b="0" i="0" u="none" strike="noStrike" dirty="0" smtClean="0">
                <a:effectLst/>
              </a:rPr>
            </a:br>
            <a:r>
              <a:rPr lang="en-US" b="0" i="0" u="none" strike="noStrike" dirty="0" smtClean="0">
                <a:effectLst/>
              </a:rPr>
              <a:t>–Encyclopedias </a:t>
            </a:r>
            <a:br>
              <a:rPr lang="en-US" b="0" i="0" u="none" strike="noStrike" dirty="0" smtClean="0">
                <a:effectLst/>
              </a:rPr>
            </a:br>
            <a:r>
              <a:rPr lang="en-US" b="0" i="0" u="none" strike="noStrike" dirty="0" smtClean="0">
                <a:effectLst/>
              </a:rPr>
              <a:t>–Gazetteers </a:t>
            </a:r>
            <a:br>
              <a:rPr lang="en-US" b="0" i="0" u="none" strike="noStrike" dirty="0" smtClean="0">
                <a:effectLst/>
              </a:rPr>
            </a:br>
            <a:r>
              <a:rPr lang="en-US" b="0" i="0" u="none" strike="noStrike" dirty="0" smtClean="0">
                <a:effectLst/>
              </a:rPr>
              <a:t>–Guidebooks </a:t>
            </a:r>
            <a:endParaRPr lang="en-US" dirty="0" smtClean="0">
              <a:effectLst/>
            </a:endParaRPr>
          </a:p>
          <a:p>
            <a:r>
              <a:rPr lang="en-US" b="0" i="0" u="none" strike="noStrike" dirty="0" smtClean="0">
                <a:effectLst/>
              </a:rPr>
              <a:t>–Handbooks, manuals, etc. </a:t>
            </a:r>
            <a:br>
              <a:rPr lang="en-US" b="0" i="0" u="none" strike="noStrike" dirty="0" smtClean="0">
                <a:effectLst/>
              </a:rPr>
            </a:br>
            <a:r>
              <a:rPr lang="en-US" b="0" i="0" u="none" strike="noStrike" dirty="0" smtClean="0">
                <a:effectLst/>
              </a:rPr>
              <a:t>–Juvenile films </a:t>
            </a:r>
            <a:br>
              <a:rPr lang="en-US" b="0" i="0" u="none" strike="noStrike" dirty="0" smtClean="0">
                <a:effectLst/>
              </a:rPr>
            </a:br>
            <a:r>
              <a:rPr lang="en-US" b="0" i="0" u="none" strike="noStrike" dirty="0" smtClean="0">
                <a:effectLst/>
              </a:rPr>
              <a:t>–Juvenile literature </a:t>
            </a:r>
            <a:br>
              <a:rPr lang="en-US" b="0" i="0" u="none" strike="noStrike" dirty="0" smtClean="0">
                <a:effectLst/>
              </a:rPr>
            </a:br>
            <a:r>
              <a:rPr lang="en-US" b="0" i="0" u="none" strike="noStrike" dirty="0" smtClean="0">
                <a:effectLst/>
              </a:rPr>
              <a:t>–Juvenile sound recordings </a:t>
            </a:r>
            <a:br>
              <a:rPr lang="en-US" b="0" i="0" u="none" strike="noStrike" dirty="0" smtClean="0">
                <a:effectLst/>
              </a:rPr>
            </a:br>
            <a:r>
              <a:rPr lang="en-US" b="0" i="0" u="none" strike="noStrike" dirty="0" smtClean="0">
                <a:effectLst/>
              </a:rPr>
              <a:t>–Laboratory manuals </a:t>
            </a:r>
            <a:br>
              <a:rPr lang="en-US" b="0" i="0" u="none" strike="noStrike" dirty="0" smtClean="0">
                <a:effectLst/>
              </a:rPr>
            </a:br>
            <a:r>
              <a:rPr lang="en-US" b="0" i="0" u="none" strike="noStrike" dirty="0" smtClean="0">
                <a:effectLst/>
              </a:rPr>
              <a:t>–Maps </a:t>
            </a:r>
            <a:br>
              <a:rPr lang="en-US" b="0" i="0" u="none" strike="noStrike" dirty="0" smtClean="0">
                <a:effectLst/>
              </a:rPr>
            </a:br>
            <a:r>
              <a:rPr lang="en-US" b="0" i="0" u="none" strike="noStrike" dirty="0" smtClean="0">
                <a:effectLst/>
              </a:rPr>
              <a:t>–Newspapers </a:t>
            </a:r>
            <a:br>
              <a:rPr lang="en-US" b="0" i="0" u="none" strike="noStrike" dirty="0" smtClean="0">
                <a:effectLst/>
              </a:rPr>
            </a:br>
            <a:r>
              <a:rPr lang="en-US" b="0" i="0" u="none" strike="noStrike" dirty="0" smtClean="0">
                <a:effectLst/>
              </a:rPr>
              <a:t>–Observer's manuals </a:t>
            </a:r>
            <a:br>
              <a:rPr lang="en-US" b="0" i="0" u="none" strike="noStrike" dirty="0" smtClean="0">
                <a:effectLst/>
              </a:rPr>
            </a:br>
            <a:r>
              <a:rPr lang="en-US" b="0" i="0" u="none" strike="noStrike" dirty="0" smtClean="0">
                <a:effectLst/>
              </a:rPr>
              <a:t>–Outlines, syllabi, etc. </a:t>
            </a:r>
            <a:br>
              <a:rPr lang="en-US" b="0" i="0" u="none" strike="noStrike" dirty="0" smtClean="0">
                <a:effectLst/>
              </a:rPr>
            </a:br>
            <a:r>
              <a:rPr lang="en-US" b="0" i="0" u="none" strike="noStrike" dirty="0" smtClean="0">
                <a:effectLst/>
              </a:rPr>
              <a:t>–Photo maps </a:t>
            </a:r>
            <a:br>
              <a:rPr lang="en-US" b="0" i="0" u="none" strike="noStrike" dirty="0" smtClean="0">
                <a:effectLst/>
              </a:rPr>
            </a:br>
            <a:r>
              <a:rPr lang="en-US" b="0" i="0" u="none" strike="noStrike" dirty="0" smtClean="0">
                <a:effectLst/>
              </a:rPr>
              <a:t>–Registers </a:t>
            </a:r>
            <a:br>
              <a:rPr lang="en-US" b="0" i="0" u="none" strike="noStrike" dirty="0" smtClean="0">
                <a:effectLst/>
              </a:rPr>
            </a:br>
            <a:r>
              <a:rPr lang="en-US" b="0" i="0" u="none" strike="noStrike" dirty="0" smtClean="0">
                <a:effectLst/>
              </a:rPr>
              <a:t>–Telephone directories </a:t>
            </a:r>
            <a:endParaRPr lang="en-US" dirty="0" smtClean="0">
              <a:effectLst/>
            </a:endParaRPr>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1096463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560387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I have not shown</a:t>
            </a:r>
            <a:r>
              <a:rPr lang="en-US" baseline="0" dirty="0" smtClean="0"/>
              <a:t> all of the subjects that were assigned to this work, just the first two.</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0911986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423896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7595538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where the form subdivision is more general than</a:t>
            </a:r>
            <a:r>
              <a:rPr lang="en-US" baseline="0" dirty="0" smtClean="0"/>
              <a:t> the LCGFT term that would be assigned.</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3416551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79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65394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448091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890144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5272713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199977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667158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Guidebooks. $2 </a:t>
            </a:r>
            <a:r>
              <a:rPr lang="en-US" dirty="0" err="1" smtClean="0"/>
              <a:t>lcgft</a:t>
            </a:r>
            <a:endParaRPr lang="en-US" dirty="0" smtClean="0"/>
          </a:p>
          <a:p>
            <a:endParaRPr lang="en-US" dirty="0" smtClean="0"/>
          </a:p>
          <a:p>
            <a:r>
              <a:rPr lang="en-US" dirty="0" smtClean="0"/>
              <a:t>Subjects assigned:</a:t>
            </a:r>
          </a:p>
          <a:p>
            <a:endParaRPr lang="en-US" dirty="0" smtClean="0"/>
          </a:p>
          <a:p>
            <a:r>
              <a:rPr lang="en-US" dirty="0" smtClean="0"/>
              <a:t>650 _0 Popular music $z California $z San Francisco $x History and criticism.</a:t>
            </a:r>
          </a:p>
          <a:p>
            <a:r>
              <a:rPr lang="en-US" dirty="0" smtClean="0"/>
              <a:t>650 _0 Musical landmarks $z California $z San Francisco $v Guidebooks.</a:t>
            </a:r>
          </a:p>
          <a:p>
            <a:r>
              <a:rPr lang="en-US" dirty="0" smtClean="0"/>
              <a:t>651 _0 San Francisco (Calif</a:t>
            </a:r>
            <a:r>
              <a:rPr lang="en-US" smtClean="0"/>
              <a:t>.) $v </a:t>
            </a:r>
            <a:r>
              <a:rPr lang="en-US" dirty="0" smtClean="0"/>
              <a:t>Guidebooks.</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0742194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a:t>
            </a:r>
          </a:p>
          <a:p>
            <a:endParaRPr lang="en-US" baseline="0" dirty="0" smtClean="0"/>
          </a:p>
          <a:p>
            <a:r>
              <a:rPr lang="en-US" baseline="0" dirty="0" smtClean="0"/>
              <a:t>655 _7 Personal correspondence.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812822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Exhibition catalogs. $2 </a:t>
            </a:r>
            <a:r>
              <a:rPr lang="en-US" baseline="0" dirty="0" err="1" smtClean="0"/>
              <a:t>lcgft</a:t>
            </a:r>
            <a:endParaRPr lang="en-US" baseline="0" dirty="0" smtClean="0"/>
          </a:p>
          <a:p>
            <a:endParaRPr lang="en-US" baseline="0" dirty="0" smtClean="0"/>
          </a:p>
          <a:p>
            <a:r>
              <a:rPr lang="en-US" baseline="0" dirty="0" smtClean="0"/>
              <a:t>Perhaps also:</a:t>
            </a:r>
          </a:p>
          <a:p>
            <a:endParaRPr lang="en-US" baseline="0" dirty="0" smtClean="0"/>
          </a:p>
          <a:p>
            <a:r>
              <a:rPr lang="en-US" baseline="0" dirty="0" smtClean="0"/>
              <a:t>655 _7  Illustrated works. $2 </a:t>
            </a:r>
            <a:r>
              <a:rPr lang="en-US" baseline="0" dirty="0" err="1" smtClean="0"/>
              <a:t>lcgft</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1010904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Multilingual dictionaries.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397203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Obituaries.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132625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Local histories. $2 </a:t>
            </a:r>
            <a:r>
              <a:rPr lang="en-US" dirty="0" err="1" smtClean="0"/>
              <a:t>lcgft</a:t>
            </a:r>
            <a:endParaRPr lang="en-US" dirty="0" smtClean="0"/>
          </a:p>
          <a:p>
            <a:r>
              <a:rPr lang="en-US" dirty="0" smtClean="0"/>
              <a:t>655</a:t>
            </a:r>
            <a:r>
              <a:rPr lang="en-US" baseline="0" dirty="0" smtClean="0"/>
              <a:t> _7  Biographies. $2 </a:t>
            </a:r>
            <a:r>
              <a:rPr lang="en-US" baseline="0" dirty="0" err="1" smtClean="0"/>
              <a:t>lcgft</a:t>
            </a:r>
            <a:endParaRPr lang="en-US" baseline="0" dirty="0" smtClean="0"/>
          </a:p>
          <a:p>
            <a:r>
              <a:rPr lang="en-US" baseline="0" dirty="0" smtClean="0"/>
              <a:t>655 _7  Portraits. $2 </a:t>
            </a:r>
            <a:r>
              <a:rPr lang="en-US" baseline="0" dirty="0" err="1" smtClean="0"/>
              <a:t>lcgft</a:t>
            </a:r>
            <a:endParaRPr lang="en-US" baseline="0" dirty="0" smtClean="0"/>
          </a:p>
          <a:p>
            <a:r>
              <a:rPr lang="en-US" baseline="0" dirty="0" smtClean="0"/>
              <a:t>655 _7  Illustrated works.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89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863325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2696015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Conference papers and proceedings.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90</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1846452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a:t>
            </a:r>
            <a:r>
              <a:rPr lang="en-US" baseline="0" dirty="0" smtClean="0"/>
              <a:t>  Family histories.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91</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40086818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Reference works. $2 </a:t>
            </a:r>
            <a:r>
              <a:rPr lang="en-US" dirty="0" err="1" smtClean="0"/>
              <a:t>lcgft</a:t>
            </a:r>
            <a:endParaRPr lang="en-US" dirty="0" smtClean="0"/>
          </a:p>
          <a:p>
            <a:r>
              <a:rPr lang="en-US" dirty="0" smtClean="0"/>
              <a:t>655 _7 </a:t>
            </a:r>
            <a:r>
              <a:rPr lang="en-US" baseline="0" dirty="0" smtClean="0"/>
              <a:t> Illustrated works. $2 </a:t>
            </a:r>
            <a:r>
              <a:rPr lang="en-US" baseline="0" dirty="0" err="1" smtClean="0"/>
              <a:t>lcgft</a:t>
            </a:r>
            <a:endParaRPr lang="en-US" baseline="0" dirty="0" smtClean="0"/>
          </a:p>
          <a:p>
            <a:endParaRPr lang="en-US" baseline="0" dirty="0" smtClean="0"/>
          </a:p>
          <a:p>
            <a:r>
              <a:rPr lang="en-US" baseline="0" dirty="0" smtClean="0"/>
              <a:t>or perhaps</a:t>
            </a:r>
          </a:p>
          <a:p>
            <a:endParaRPr lang="en-US" baseline="0" dirty="0" smtClean="0"/>
          </a:p>
          <a:p>
            <a:r>
              <a:rPr lang="en-US" baseline="0" dirty="0" smtClean="0"/>
              <a:t>655 _7  Trivia and miscellanea. $2 </a:t>
            </a:r>
            <a:r>
              <a:rPr lang="en-US" baseline="0" dirty="0" err="1" smtClean="0"/>
              <a:t>lcgft</a:t>
            </a:r>
            <a:endParaRPr lang="en-US" baseline="0" dirty="0" smtClean="0"/>
          </a:p>
          <a:p>
            <a:r>
              <a:rPr lang="en-US" baseline="0" dirty="0" smtClean="0"/>
              <a:t>655 _7  Illustrated works.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92</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244838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Academic theses.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93</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3939772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a:t>
            </a:r>
            <a:r>
              <a:rPr lang="en-US" baseline="0" dirty="0" smtClean="0"/>
              <a:t> _7  Self-help publications.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94</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5239376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Picture books. $2 </a:t>
            </a:r>
            <a:r>
              <a:rPr lang="en-US" dirty="0" err="1" smtClean="0"/>
              <a:t>lcgft</a:t>
            </a:r>
            <a:endParaRPr lang="en-US" dirty="0" smtClean="0"/>
          </a:p>
          <a:p>
            <a:r>
              <a:rPr lang="en-US" dirty="0" smtClean="0"/>
              <a:t>655 _7</a:t>
            </a:r>
            <a:r>
              <a:rPr lang="en-US" baseline="0" dirty="0" smtClean="0"/>
              <a:t>  Fiction. $2 </a:t>
            </a:r>
            <a:r>
              <a:rPr lang="en-US" baseline="0" dirty="0" err="1" smtClean="0"/>
              <a:t>lcgft</a:t>
            </a:r>
            <a:endParaRPr lang="en-US" baseline="0" dirty="0" smtClean="0"/>
          </a:p>
          <a:p>
            <a:endParaRPr lang="en-US" baseline="0" dirty="0" smtClean="0"/>
          </a:p>
          <a:p>
            <a:r>
              <a:rPr lang="en-US" baseline="0" dirty="0" smtClean="0"/>
              <a:t>For children’s picture books, neither </a:t>
            </a:r>
            <a:r>
              <a:rPr lang="en-US" b="1" baseline="0" dirty="0" smtClean="0"/>
              <a:t>Novels</a:t>
            </a:r>
            <a:r>
              <a:rPr lang="en-US" b="0" baseline="0" dirty="0" smtClean="0"/>
              <a:t> nor </a:t>
            </a:r>
            <a:r>
              <a:rPr lang="en-US" b="1" baseline="0" dirty="0" smtClean="0"/>
              <a:t>Short stories</a:t>
            </a:r>
            <a:r>
              <a:rPr lang="en-US" b="0" baseline="0" dirty="0" smtClean="0"/>
              <a:t> seems appropriate, so probably the best choice is </a:t>
            </a:r>
            <a:r>
              <a:rPr lang="en-US" b="1" baseline="0" dirty="0" smtClean="0"/>
              <a:t>Fiction</a:t>
            </a:r>
            <a:r>
              <a:rPr lang="en-US" b="0" baseline="0" dirty="0" smtClean="0"/>
              <a: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95</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10969681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True adventure stories. $2 </a:t>
            </a:r>
            <a:r>
              <a:rPr lang="en-US" dirty="0" err="1" smtClean="0"/>
              <a:t>lcgft</a:t>
            </a:r>
            <a:endParaRPr lang="en-US" dirty="0" smtClean="0"/>
          </a:p>
          <a:p>
            <a:endParaRPr lang="en-US" dirty="0" smtClean="0"/>
          </a:p>
          <a:p>
            <a:r>
              <a:rPr lang="en-US" dirty="0" smtClean="0"/>
              <a:t>Perhaps also:</a:t>
            </a:r>
          </a:p>
          <a:p>
            <a:endParaRPr lang="en-US" dirty="0" smtClean="0"/>
          </a:p>
          <a:p>
            <a:r>
              <a:rPr lang="en-US" dirty="0" smtClean="0"/>
              <a:t>655 _7  Personal narratives.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96</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20554800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Zines. $2 </a:t>
            </a:r>
            <a:r>
              <a:rPr lang="en-US" dirty="0" err="1" smtClean="0"/>
              <a:t>lcgft</a:t>
            </a:r>
            <a:endParaRPr lang="en-US" dirty="0" smtClean="0"/>
          </a:p>
          <a:p>
            <a:r>
              <a:rPr lang="en-US" dirty="0" smtClean="0"/>
              <a:t>655 _7  Illustrated works. $2 </a:t>
            </a:r>
            <a:r>
              <a:rPr lang="en-US" dirty="0" err="1" smtClean="0"/>
              <a:t>lcgft</a:t>
            </a:r>
            <a:endParaRPr lang="en-US" dirty="0" smtClean="0"/>
          </a:p>
          <a:p>
            <a:endParaRPr lang="en-US" dirty="0" smtClean="0"/>
          </a:p>
          <a:p>
            <a:r>
              <a:rPr lang="en-US" dirty="0" smtClean="0"/>
              <a:t>or</a:t>
            </a:r>
          </a:p>
          <a:p>
            <a:endParaRPr lang="en-US" dirty="0" smtClean="0"/>
          </a:p>
          <a:p>
            <a:r>
              <a:rPr lang="en-US" dirty="0" smtClean="0"/>
              <a:t>655 _7  Zines. $2 </a:t>
            </a:r>
            <a:r>
              <a:rPr lang="en-US" dirty="0" err="1" smtClean="0"/>
              <a:t>lcgft</a:t>
            </a:r>
            <a:endParaRPr lang="en-US" dirty="0" smtClean="0"/>
          </a:p>
          <a:p>
            <a:r>
              <a:rPr lang="en-US" dirty="0" smtClean="0"/>
              <a:t>655 _7</a:t>
            </a:r>
            <a:r>
              <a:rPr lang="en-US" baseline="0" dirty="0" smtClean="0"/>
              <a:t>  Comics (Graphic works) $2 </a:t>
            </a:r>
            <a:r>
              <a:rPr lang="en-US" baseline="0" dirty="0" err="1" smtClean="0"/>
              <a:t>lcgft</a:t>
            </a:r>
            <a:endParaRPr lang="en-US" dirty="0" smtClean="0"/>
          </a:p>
          <a:p>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97</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355522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Recipes. $2 </a:t>
            </a:r>
            <a:r>
              <a:rPr lang="en-US" dirty="0" err="1" smtClean="0"/>
              <a:t>lcgft</a:t>
            </a:r>
            <a:endParaRPr lang="en-US" dirty="0" smtClean="0"/>
          </a:p>
          <a:p>
            <a:r>
              <a:rPr lang="en-US" dirty="0" smtClean="0"/>
              <a:t>655 _7  Blogs.</a:t>
            </a:r>
            <a:r>
              <a:rPr lang="en-US" baseline="0" dirty="0" smtClean="0"/>
              <a:t> $2 </a:t>
            </a:r>
            <a:r>
              <a:rPr lang="en-US" baseline="0"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98</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8959061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Periodicals. $2 </a:t>
            </a:r>
            <a:r>
              <a:rPr lang="en-US" dirty="0" err="1" smtClean="0"/>
              <a:t>lcgft</a:t>
            </a:r>
            <a:endParaRPr lang="en-US" dirty="0"/>
          </a:p>
        </p:txBody>
      </p:sp>
      <p:sp>
        <p:nvSpPr>
          <p:cNvPr id="8" name="Footer Placeholder 7"/>
          <p:cNvSpPr>
            <a:spLocks noGrp="1"/>
          </p:cNvSpPr>
          <p:nvPr>
            <p:ph type="ftr" sz="quarter" idx="10"/>
          </p:nvPr>
        </p:nvSpPr>
        <p:spPr/>
        <p:txBody>
          <a:bodyPr/>
          <a:lstStyle/>
          <a:p>
            <a:r>
              <a:rPr lang="en-US" smtClean="0"/>
              <a:t>Adam L. Schiff, University of Washington Libraries</a:t>
            </a:r>
            <a:endParaRPr lang="en-US"/>
          </a:p>
        </p:txBody>
      </p:sp>
      <p:sp>
        <p:nvSpPr>
          <p:cNvPr id="9" name="Slide Number Placeholder 8"/>
          <p:cNvSpPr>
            <a:spLocks noGrp="1"/>
          </p:cNvSpPr>
          <p:nvPr>
            <p:ph type="sldNum" sz="quarter" idx="11"/>
          </p:nvPr>
        </p:nvSpPr>
        <p:spPr/>
        <p:txBody>
          <a:bodyPr/>
          <a:lstStyle/>
          <a:p>
            <a:fld id="{93AE828F-B8DA-461A-AE1B-69954E5886E2}" type="slidenum">
              <a:rPr lang="en-US" smtClean="0"/>
              <a:t>99</a:t>
            </a:fld>
            <a:endParaRPr lang="en-US"/>
          </a:p>
        </p:txBody>
      </p:sp>
      <p:sp>
        <p:nvSpPr>
          <p:cNvPr id="10" name="Header Placeholder 9"/>
          <p:cNvSpPr>
            <a:spLocks noGrp="1"/>
          </p:cNvSpPr>
          <p:nvPr>
            <p:ph type="hdr" sz="quarter" idx="12"/>
          </p:nvPr>
        </p:nvSpPr>
        <p:spPr/>
        <p:txBody>
          <a:bodyPr/>
          <a:lstStyle/>
          <a:p>
            <a:r>
              <a:rPr lang="en-US" smtClean="0"/>
              <a:t>Using LC Faceted Vocabularies                        OLA-WLA Preconference Workshop</a:t>
            </a:r>
            <a:endParaRPr lang="en-US" dirty="0"/>
          </a:p>
        </p:txBody>
      </p:sp>
      <p:sp>
        <p:nvSpPr>
          <p:cNvPr id="4" name="Date Placeholder 3"/>
          <p:cNvSpPr>
            <a:spLocks noGrp="1"/>
          </p:cNvSpPr>
          <p:nvPr>
            <p:ph type="dt" idx="13"/>
          </p:nvPr>
        </p:nvSpPr>
        <p:spPr/>
        <p:txBody>
          <a:bodyPr/>
          <a:lstStyle/>
          <a:p>
            <a:r>
              <a:rPr lang="en-US" smtClean="0"/>
              <a:t>April 17, 2019</a:t>
            </a:r>
            <a:endParaRPr lang="en-US" dirty="0"/>
          </a:p>
        </p:txBody>
      </p:sp>
    </p:spTree>
    <p:extLst>
      <p:ext uri="{BB962C8B-B14F-4D97-AF65-F5344CB8AC3E}">
        <p14:creationId xmlns:p14="http://schemas.microsoft.com/office/powerpoint/2010/main" val="3035017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B3F527-E65C-44EE-BF66-4A4B91A1AA14}" type="datetime1">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78909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F9830E-4207-4706-8D3F-B2B5B1DB022B}" type="datetime1">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135393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4566D-B404-46F0-ADBC-A97E69719308}" type="datetime1">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126616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09A94A-C06F-4709-84BD-BEA02FB3CBA2}" type="datetime1">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402693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2A8AA1-2E85-47D3-A1E0-C770A61E7492}" type="datetime1">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00704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058267-FF7B-4E2C-9259-39FC307CB2E5}" type="datetime1">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60621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E652AA-EC12-4690-B0A0-698F24F8CDDF}" type="datetime1">
              <a:rPr lang="en-US" smtClean="0"/>
              <a:t>4/22/2019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955951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9E2922-3051-4516-9274-F4139FA7A69D}" type="datetime1">
              <a:rPr lang="en-US" smtClean="0"/>
              <a:t>4/22/2019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94793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25E3C-A7CD-4EC9-8BC9-9EDA07A86585}" type="datetime1">
              <a:rPr lang="en-US" smtClean="0"/>
              <a:t>4/22/2019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387649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DE436B-DE7B-40DD-93FE-7A5E34A79C92}" type="datetime1">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395741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6B1D2C-56AD-4D5E-AEAE-6A024F3C8FE0}" type="datetime1">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428354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757D4-F2C7-4691-A607-2EC28A03EFAD}" type="datetime1">
              <a:rPr lang="en-US" smtClean="0"/>
              <a:t>4/22/2019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A331D-2EB0-4CEE-8662-2FAB66802E28}" type="slidenum">
              <a:rPr lang="en-US" smtClean="0"/>
              <a:t>‹#›</a:t>
            </a:fld>
            <a:endParaRPr lang="en-US"/>
          </a:p>
        </p:txBody>
      </p:sp>
    </p:spTree>
    <p:extLst>
      <p:ext uri="{BB962C8B-B14F-4D97-AF65-F5344CB8AC3E}">
        <p14:creationId xmlns:p14="http://schemas.microsoft.com/office/powerpoint/2010/main" val="37421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loc.gov/aba/publications/FreeLCGFT/freelcgft.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0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g"/><Relationship Id="rId7" Type="http://schemas.openxmlformats.org/officeDocument/2006/relationships/image" Target="../media/image84.jp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1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loc.gov/aba/publications/FreeLCGFT/GENRE.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authorities.loc.gov/" TargetMode="External"/><Relationship Id="rId4" Type="http://schemas.openxmlformats.org/officeDocument/2006/relationships/hyperlink" Target="http://id.loc.gov/authorities/genreForms.html"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3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jpg"/><Relationship Id="rId4" Type="http://schemas.openxmlformats.org/officeDocument/2006/relationships/image" Target="../media/image115.jpg"/></Relationships>
</file>

<file path=ppt/slides/_rels/slide1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9.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image" Target="../media/image123.jpg"/><Relationship Id="rId7" Type="http://schemas.openxmlformats.org/officeDocument/2006/relationships/image" Target="../media/image127.jpg"/><Relationship Id="rId2" Type="http://schemas.openxmlformats.org/officeDocument/2006/relationships/notesSlide" Target="../notesSlides/notesSlide140.xml"/><Relationship Id="rId1" Type="http://schemas.openxmlformats.org/officeDocument/2006/relationships/slideLayout" Target="../slideLayouts/slideLayout7.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png"/></Relationships>
</file>

<file path=ppt/slides/_rels/slide141.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image" Target="../media/image129.jpg"/><Relationship Id="rId7" Type="http://schemas.openxmlformats.org/officeDocument/2006/relationships/image" Target="../media/image133.jp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130.jpg"/><Relationship Id="rId9" Type="http://schemas.openxmlformats.org/officeDocument/2006/relationships/image" Target="../media/image135.jp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www.olacinc.org/sites/capc_files/LCGFTbestpractices.pdf" TargetMode="External"/><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www.olacinc.org/sites/capc_files/LCGFTbestpractices.pdf"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cdn.ymaws.com/www.musiclibraryassoc.org/resource/resmgr/BCC_Resources/BPsForUsingLCGFT_Music.pdf"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s://www.loc.gov/aba/publications/FreeLCDGT/freelcdgt.html" TargetMode="External"/><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hyperlink" Target="http://www.loc.gov/standards/sourcelist/subject.html" TargetMode="External"/><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hyperlink" Target="https://www.loc.gov/aba/publications/FreeLCDGT/DEMOGRAPHIC.pdf" TargetMode="External"/><Relationship Id="rId7" Type="http://schemas.openxmlformats.org/officeDocument/2006/relationships/hyperlink" Target="http://classificationweb.net/LCDGT/" TargetMode="External"/><Relationship Id="rId2" Type="http://schemas.openxmlformats.org/officeDocument/2006/relationships/notesSlide" Target="../notesSlides/notesSlide190.xml"/><Relationship Id="rId1" Type="http://schemas.openxmlformats.org/officeDocument/2006/relationships/slideLayout" Target="../slideLayouts/slideLayout2.xml"/><Relationship Id="rId6" Type="http://schemas.openxmlformats.org/officeDocument/2006/relationships/hyperlink" Target="http://www.loc.gov/rss" TargetMode="External"/><Relationship Id="rId5" Type="http://schemas.openxmlformats.org/officeDocument/2006/relationships/hyperlink" Target="http://www.loc.gov/aba/cataloging/subject/weeklylists" TargetMode="External"/><Relationship Id="rId4" Type="http://schemas.openxmlformats.org/officeDocument/2006/relationships/hyperlink" Target="http://www.netanelganin.com/projects/lcdgt/lcdgt.html"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4.xml"/><Relationship Id="rId1" Type="http://schemas.openxmlformats.org/officeDocument/2006/relationships/slideLayout" Target="../slideLayouts/slideLayout7.xml"/><Relationship Id="rId4" Type="http://schemas.openxmlformats.org/officeDocument/2006/relationships/hyperlink" Target="https://www.loc.gov/aba/publications/FreeLCDGT/freelcdgt.html"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05.xml"/><Relationship Id="rId1" Type="http://schemas.openxmlformats.org/officeDocument/2006/relationships/slideLayout" Target="../slideLayouts/slideLayout7.xml"/><Relationship Id="rId4" Type="http://schemas.openxmlformats.org/officeDocument/2006/relationships/hyperlink" Target="http://www.netanelganin.com/projects/lcdgt/lcdgt.html"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6.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20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8.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12.xml"/><Relationship Id="rId1" Type="http://schemas.openxmlformats.org/officeDocument/2006/relationships/slideLayout" Target="../slideLayouts/slideLayout7.xml"/><Relationship Id="rId5" Type="http://schemas.openxmlformats.org/officeDocument/2006/relationships/image" Target="../media/image178.png"/><Relationship Id="rId4" Type="http://schemas.openxmlformats.org/officeDocument/2006/relationships/image" Target="../media/image177.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225.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28.xml"/><Relationship Id="rId1" Type="http://schemas.openxmlformats.org/officeDocument/2006/relationships/slideLayout" Target="../slideLayouts/slideLayout2.xml"/><Relationship Id="rId4" Type="http://schemas.openxmlformats.org/officeDocument/2006/relationships/image" Target="../media/image186.jpg"/></Relationships>
</file>

<file path=ppt/slides/_rels/slide229.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hyperlink" Target="http://id.loc.gov/vocabulary/relators/trl" TargetMode="External"/><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52.xml"/><Relationship Id="rId1" Type="http://schemas.openxmlformats.org/officeDocument/2006/relationships/slideLayout" Target="../slideLayouts/slideLayout7.xml"/><Relationship Id="rId4" Type="http://schemas.openxmlformats.org/officeDocument/2006/relationships/image" Target="../media/image198.png"/></Relationships>
</file>

<file path=ppt/slides/_rels/slide25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56.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25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57.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jpg"/><Relationship Id="rId4" Type="http://schemas.openxmlformats.org/officeDocument/2006/relationships/image" Target="../media/image115.jpg"/></Relationships>
</file>

<file path=ppt/slides/_rels/slide258.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258.xml"/><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259.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25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loc.gov/aba/publications/FreeLCGFT/freelcgft.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60.xml"/><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261.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263.xml"/><Relationship Id="rId1" Type="http://schemas.openxmlformats.org/officeDocument/2006/relationships/slideLayout" Target="../slideLayouts/slideLayout7.xml"/><Relationship Id="rId5" Type="http://schemas.openxmlformats.org/officeDocument/2006/relationships/image" Target="../media/image214.png"/><Relationship Id="rId4" Type="http://schemas.openxmlformats.org/officeDocument/2006/relationships/image" Target="../media/image213.png"/></Relationships>
</file>

<file path=ppt/slides/_rels/slide26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65.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67.xml"/><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26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68.xml"/><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hyperlink" Target="https://cdn.ymaws.com/www.musiclibraryassoc.org/resource/resmgr/BCC_Resources/BPsForUsingLCMPT.pdf" TargetMode="External"/><Relationship Id="rId2" Type="http://schemas.openxmlformats.org/officeDocument/2006/relationships/notesSlide" Target="../notesSlides/notesSlide272.xml"/><Relationship Id="rId1" Type="http://schemas.openxmlformats.org/officeDocument/2006/relationships/slideLayout" Target="../slideLayouts/slideLayout2.xml"/><Relationship Id="rId5" Type="http://schemas.openxmlformats.org/officeDocument/2006/relationships/hyperlink" Target="https://www.loc.gov/aba/publications/FreeLCMPT/freelcmpt.html" TargetMode="External"/><Relationship Id="rId4" Type="http://schemas.openxmlformats.org/officeDocument/2006/relationships/hyperlink" Target="https://www.musiclibraryassoc.org/mpage/cmc_mlabestpractices" TargetMode="Externa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hyperlink" Target="https://www.loc.gov/standards/datetime/edtf.html" TargetMode="External"/><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hyperlink" Target="https://www.loc.gov/standards/sourcelist/temporal.html" TargetMode="External"/><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hyperlink" Target="https://www.loc.gov/standards/sourcelist/subject.html" TargetMode="External"/></Relationships>
</file>

<file path=ppt/slides/_rels/slide283.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84.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285.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285.xml"/><Relationship Id="rId1" Type="http://schemas.openxmlformats.org/officeDocument/2006/relationships/slideLayout" Target="../slideLayouts/slideLayout2.xml"/><Relationship Id="rId4" Type="http://schemas.openxmlformats.org/officeDocument/2006/relationships/image" Target="../media/image228.jpg"/></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9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6476" y="144966"/>
            <a:ext cx="9042315" cy="3222702"/>
          </a:xfrm>
        </p:spPr>
        <p:txBody>
          <a:bodyPr>
            <a:normAutofit/>
          </a:bodyPr>
          <a:lstStyle/>
          <a:p>
            <a:r>
              <a:rPr lang="en-US" sz="5300" b="1" dirty="0" smtClean="0"/>
              <a:t>Using Library of Congress Faceted Vocabularies</a:t>
            </a:r>
            <a:r>
              <a:rPr lang="en-US" b="1" dirty="0"/>
              <a:t/>
            </a:r>
            <a:br>
              <a:rPr lang="en-US" b="1" dirty="0"/>
            </a:br>
            <a:endParaRPr lang="en-US" dirty="0"/>
          </a:p>
        </p:txBody>
      </p:sp>
      <p:sp>
        <p:nvSpPr>
          <p:cNvPr id="3" name="Subtitle 2"/>
          <p:cNvSpPr>
            <a:spLocks noGrp="1"/>
          </p:cNvSpPr>
          <p:nvPr>
            <p:ph type="subTitle" idx="1"/>
          </p:nvPr>
        </p:nvSpPr>
        <p:spPr>
          <a:xfrm>
            <a:off x="1434791" y="2988527"/>
            <a:ext cx="9144000" cy="3479180"/>
          </a:xfrm>
        </p:spPr>
        <p:txBody>
          <a:bodyPr>
            <a:normAutofit lnSpcReduction="10000"/>
          </a:bodyPr>
          <a:lstStyle/>
          <a:p>
            <a:r>
              <a:rPr lang="en-US" sz="3200" dirty="0" smtClean="0"/>
              <a:t>Adam L. Schiff</a:t>
            </a:r>
          </a:p>
          <a:p>
            <a:r>
              <a:rPr lang="en-US" sz="3200" dirty="0" smtClean="0"/>
              <a:t>Principal Cataloger, University of Washington Libraries</a:t>
            </a:r>
          </a:p>
          <a:p>
            <a:r>
              <a:rPr lang="en-US" sz="3200" dirty="0" smtClean="0"/>
              <a:t>aschiff@uw.edu</a:t>
            </a:r>
          </a:p>
          <a:p>
            <a:endParaRPr lang="en-US" sz="2600" dirty="0" smtClean="0"/>
          </a:p>
          <a:p>
            <a:r>
              <a:rPr lang="en-US" sz="2600" dirty="0" smtClean="0"/>
              <a:t>OLA-WLA Preconference Workshop</a:t>
            </a:r>
          </a:p>
          <a:p>
            <a:r>
              <a:rPr lang="en-US" sz="2600" dirty="0" smtClean="0"/>
              <a:t>Vancouver, Washington</a:t>
            </a:r>
          </a:p>
          <a:p>
            <a:r>
              <a:rPr lang="en-US" sz="2600" dirty="0" smtClean="0"/>
              <a:t>April 17, 2019</a:t>
            </a:r>
            <a:endParaRPr lang="en-US" sz="2600" dirty="0"/>
          </a:p>
        </p:txBody>
      </p:sp>
    </p:spTree>
    <p:extLst>
      <p:ext uri="{BB962C8B-B14F-4D97-AF65-F5344CB8AC3E}">
        <p14:creationId xmlns:p14="http://schemas.microsoft.com/office/powerpoint/2010/main" val="3420305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432" y="833476"/>
            <a:ext cx="3399263" cy="614589"/>
          </a:xfrm>
        </p:spPr>
        <p:txBody>
          <a:bodyPr>
            <a:normAutofit fontScale="90000"/>
          </a:bodyPr>
          <a:lstStyle/>
          <a:p>
            <a:r>
              <a:rPr lang="en-US" dirty="0" smtClean="0">
                <a:latin typeface="+mn-lt"/>
                <a:cs typeface="Arial" panose="020B0604020202020204" pitchFamily="34" charset="0"/>
              </a:rPr>
              <a:t>LCGFT Documentation</a:t>
            </a:r>
            <a:endParaRPr lang="en-US" dirty="0">
              <a:latin typeface="+mn-lt"/>
              <a:cs typeface="Arial" panose="020B0604020202020204" pitchFamily="34" charset="0"/>
            </a:endParaRPr>
          </a:p>
        </p:txBody>
      </p:sp>
      <p:sp>
        <p:nvSpPr>
          <p:cNvPr id="3" name="Content Placeholder 2"/>
          <p:cNvSpPr>
            <a:spLocks noGrp="1"/>
          </p:cNvSpPr>
          <p:nvPr>
            <p:ph idx="1"/>
          </p:nvPr>
        </p:nvSpPr>
        <p:spPr>
          <a:xfrm>
            <a:off x="995432" y="2153535"/>
            <a:ext cx="3990647" cy="3582489"/>
          </a:xfrm>
        </p:spPr>
        <p:txBody>
          <a:bodyPr>
            <a:normAutofit/>
          </a:bodyPr>
          <a:lstStyle/>
          <a:p>
            <a:pPr marL="0" indent="0">
              <a:buNone/>
            </a:pPr>
            <a:r>
              <a:rPr lang="en-US" dirty="0" smtClean="0"/>
              <a:t>Draft LCGFT </a:t>
            </a:r>
            <a:r>
              <a:rPr lang="en-US" dirty="0"/>
              <a:t>Manual </a:t>
            </a:r>
            <a:r>
              <a:rPr lang="en-US" dirty="0" smtClean="0"/>
              <a:t>at </a:t>
            </a:r>
            <a:r>
              <a:rPr lang="en-US" dirty="0" smtClean="0">
                <a:hlinkClick r:id="rId3"/>
              </a:rPr>
              <a:t>http://www.loc.gov/aba/publications/FreeLCGFT/freelcgft.html</a:t>
            </a:r>
            <a:endParaRPr lang="en-US" dirty="0" smtClean="0"/>
          </a:p>
          <a:p>
            <a:pPr marL="0" indent="0">
              <a:buNone/>
            </a:pPr>
            <a:endParaRPr lang="en-US" dirty="0" smtClean="0"/>
          </a:p>
        </p:txBody>
      </p:sp>
      <p:pic>
        <p:nvPicPr>
          <p:cNvPr id="8" name="Picture 7"/>
          <p:cNvPicPr>
            <a:picLocks noChangeAspect="1"/>
          </p:cNvPicPr>
          <p:nvPr/>
        </p:nvPicPr>
        <p:blipFill>
          <a:blip r:embed="rId4"/>
          <a:stretch>
            <a:fillRect/>
          </a:stretch>
        </p:blipFill>
        <p:spPr>
          <a:xfrm>
            <a:off x="5425729" y="0"/>
            <a:ext cx="5354980" cy="68580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10</a:t>
            </a:fld>
            <a:endParaRPr lang="en-US"/>
          </a:p>
        </p:txBody>
      </p:sp>
    </p:spTree>
    <p:extLst>
      <p:ext uri="{BB962C8B-B14F-4D97-AF65-F5344CB8AC3E}">
        <p14:creationId xmlns:p14="http://schemas.microsoft.com/office/powerpoint/2010/main" val="4202319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1091" y="120650"/>
            <a:ext cx="5067300" cy="6610350"/>
          </a:xfrm>
          <a:prstGeom prst="rect">
            <a:avLst/>
          </a:prstGeom>
        </p:spPr>
      </p:pic>
      <p:pic>
        <p:nvPicPr>
          <p:cNvPr id="4" name="Picture 3"/>
          <p:cNvPicPr>
            <a:picLocks noChangeAspect="1"/>
          </p:cNvPicPr>
          <p:nvPr/>
        </p:nvPicPr>
        <p:blipFill>
          <a:blip r:embed="rId4"/>
          <a:stretch>
            <a:fillRect/>
          </a:stretch>
        </p:blipFill>
        <p:spPr>
          <a:xfrm>
            <a:off x="6254788" y="120650"/>
            <a:ext cx="5191125" cy="660082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100</a:t>
            </a:fld>
            <a:endParaRPr lang="en-US"/>
          </a:p>
        </p:txBody>
      </p:sp>
    </p:spTree>
    <p:extLst>
      <p:ext uri="{BB962C8B-B14F-4D97-AF65-F5344CB8AC3E}">
        <p14:creationId xmlns:p14="http://schemas.microsoft.com/office/powerpoint/2010/main" val="268135654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58" y="227609"/>
            <a:ext cx="3043123" cy="4707331"/>
          </a:xfrm>
          <a:prstGeom prst="rect">
            <a:avLst/>
          </a:prstGeom>
        </p:spPr>
      </p:pic>
      <p:pic>
        <p:nvPicPr>
          <p:cNvPr id="8" name="Picture 7"/>
          <p:cNvPicPr>
            <a:picLocks noChangeAspect="1"/>
          </p:cNvPicPr>
          <p:nvPr/>
        </p:nvPicPr>
        <p:blipFill>
          <a:blip r:embed="rId4"/>
          <a:stretch>
            <a:fillRect/>
          </a:stretch>
        </p:blipFill>
        <p:spPr>
          <a:xfrm>
            <a:off x="3119495" y="0"/>
            <a:ext cx="3479578" cy="54006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997" y="305054"/>
            <a:ext cx="3568700" cy="57150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7621" y="0"/>
            <a:ext cx="3034379" cy="46863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2834" y="1958975"/>
            <a:ext cx="3086100" cy="4762500"/>
          </a:xfrm>
          <a:prstGeom prst="rect">
            <a:avLst/>
          </a:prstGeom>
        </p:spPr>
      </p:pic>
      <p:sp>
        <p:nvSpPr>
          <p:cNvPr id="16" name="TextBox 15"/>
          <p:cNvSpPr txBox="1"/>
          <p:nvPr/>
        </p:nvSpPr>
        <p:spPr>
          <a:xfrm>
            <a:off x="356588" y="5286709"/>
            <a:ext cx="1449658" cy="923330"/>
          </a:xfrm>
          <a:prstGeom prst="rect">
            <a:avLst/>
          </a:prstGeom>
          <a:noFill/>
          <a:ln w="25400">
            <a:solidFill>
              <a:schemeClr val="tx1"/>
            </a:solidFill>
          </a:ln>
        </p:spPr>
        <p:txBody>
          <a:bodyPr wrap="square" rtlCol="0">
            <a:spAutoFit/>
          </a:bodyPr>
          <a:lstStyle/>
          <a:p>
            <a:r>
              <a:rPr lang="en-US" b="1" i="1" dirty="0" smtClean="0"/>
              <a:t>All cataloged on a single record</a:t>
            </a:r>
            <a:endParaRPr lang="en-US" b="1" i="1" dirty="0"/>
          </a:p>
        </p:txBody>
      </p:sp>
      <p:pic>
        <p:nvPicPr>
          <p:cNvPr id="20" name="Picture 19"/>
          <p:cNvPicPr>
            <a:picLocks noChangeAspect="1"/>
          </p:cNvPicPr>
          <p:nvPr/>
        </p:nvPicPr>
        <p:blipFill>
          <a:blip r:embed="rId8"/>
          <a:stretch>
            <a:fillRect/>
          </a:stretch>
        </p:blipFill>
        <p:spPr>
          <a:xfrm>
            <a:off x="5126274" y="2581275"/>
            <a:ext cx="2705100" cy="4276725"/>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101</a:t>
            </a:fld>
            <a:endParaRPr lang="en-US"/>
          </a:p>
        </p:txBody>
      </p:sp>
    </p:spTree>
    <p:extLst>
      <p:ext uri="{BB962C8B-B14F-4D97-AF65-F5344CB8AC3E}">
        <p14:creationId xmlns:p14="http://schemas.microsoft.com/office/powerpoint/2010/main" val="27935619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7649" y="687937"/>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1092821" y="3357340"/>
            <a:ext cx="9868828" cy="1655762"/>
          </a:xfrm>
        </p:spPr>
        <p:txBody>
          <a:bodyPr>
            <a:normAutofit/>
          </a:bodyPr>
          <a:lstStyle/>
          <a:p>
            <a:r>
              <a:rPr lang="en-US" sz="4800" dirty="0" smtClean="0"/>
              <a:t>Literature Terms</a:t>
            </a:r>
            <a:endParaRPr lang="en-US" sz="4800" dirty="0"/>
          </a:p>
        </p:txBody>
      </p:sp>
    </p:spTree>
    <p:extLst>
      <p:ext uri="{BB962C8B-B14F-4D97-AF65-F5344CB8AC3E}">
        <p14:creationId xmlns:p14="http://schemas.microsoft.com/office/powerpoint/2010/main" val="7122796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02" y="86451"/>
            <a:ext cx="10515600" cy="1325563"/>
          </a:xfrm>
        </p:spPr>
        <p:txBody>
          <a:bodyPr/>
          <a:lstStyle/>
          <a:p>
            <a:r>
              <a:rPr lang="en-US" dirty="0" smtClean="0"/>
              <a:t>LCGFT Literature Terms</a:t>
            </a:r>
            <a:endParaRPr lang="en-US" dirty="0"/>
          </a:p>
        </p:txBody>
      </p:sp>
      <p:sp>
        <p:nvSpPr>
          <p:cNvPr id="3" name="Content Placeholder 2"/>
          <p:cNvSpPr>
            <a:spLocks noGrp="1"/>
          </p:cNvSpPr>
          <p:nvPr>
            <p:ph idx="1"/>
          </p:nvPr>
        </p:nvSpPr>
        <p:spPr>
          <a:xfrm>
            <a:off x="637902" y="1314995"/>
            <a:ext cx="11249297" cy="5543005"/>
          </a:xfrm>
        </p:spPr>
        <p:txBody>
          <a:bodyPr>
            <a:normAutofit/>
          </a:bodyPr>
          <a:lstStyle/>
          <a:p>
            <a:endParaRPr lang="en-US" dirty="0" smtClean="0"/>
          </a:p>
          <a:p>
            <a:r>
              <a:rPr lang="en-US" dirty="0" smtClean="0"/>
              <a:t>Top term: </a:t>
            </a:r>
            <a:r>
              <a:rPr lang="en-US" b="1" dirty="0" smtClean="0">
                <a:solidFill>
                  <a:schemeClr val="accent1">
                    <a:lumMod val="75000"/>
                  </a:schemeClr>
                </a:solidFill>
              </a:rPr>
              <a:t>Literature</a:t>
            </a:r>
          </a:p>
          <a:p>
            <a:pPr marL="457200" lvl="1" indent="0">
              <a:buNone/>
            </a:pPr>
            <a:endParaRPr lang="en-US" dirty="0" smtClean="0"/>
          </a:p>
          <a:p>
            <a:r>
              <a:rPr lang="en-US" dirty="0" smtClean="0"/>
              <a:t>Five high-level terms under </a:t>
            </a:r>
            <a:r>
              <a:rPr lang="en-US" b="1" dirty="0" smtClean="0">
                <a:solidFill>
                  <a:schemeClr val="accent1">
                    <a:lumMod val="75000"/>
                  </a:schemeClr>
                </a:solidFill>
              </a:rPr>
              <a:t>Literature</a:t>
            </a:r>
            <a:r>
              <a:rPr lang="en-US" dirty="0" smtClean="0">
                <a:solidFill>
                  <a:schemeClr val="accent1">
                    <a:lumMod val="75000"/>
                  </a:schemeClr>
                </a:solidFill>
              </a:rPr>
              <a:t>:</a:t>
            </a:r>
            <a:r>
              <a:rPr lang="en-US" b="1" dirty="0" smtClean="0">
                <a:solidFill>
                  <a:schemeClr val="accent1">
                    <a:lumMod val="75000"/>
                  </a:schemeClr>
                </a:solidFill>
              </a:rPr>
              <a:t> </a:t>
            </a:r>
          </a:p>
          <a:p>
            <a:pPr lvl="1"/>
            <a:r>
              <a:rPr lang="en-US" sz="2800" b="1" dirty="0" smtClean="0">
                <a:solidFill>
                  <a:schemeClr val="accent1">
                    <a:lumMod val="75000"/>
                  </a:schemeClr>
                </a:solidFill>
              </a:rPr>
              <a:t>Comics (Graphic works)</a:t>
            </a:r>
            <a:endParaRPr lang="en-US" sz="2800" dirty="0" smtClean="0">
              <a:solidFill>
                <a:schemeClr val="accent1">
                  <a:lumMod val="75000"/>
                </a:schemeClr>
              </a:solidFill>
            </a:endParaRPr>
          </a:p>
          <a:p>
            <a:pPr lvl="1"/>
            <a:r>
              <a:rPr lang="en-US" sz="2800" b="1" dirty="0" smtClean="0">
                <a:solidFill>
                  <a:schemeClr val="accent1">
                    <a:lumMod val="75000"/>
                  </a:schemeClr>
                </a:solidFill>
              </a:rPr>
              <a:t>Drama</a:t>
            </a:r>
            <a:endParaRPr lang="en-US" sz="2800" dirty="0">
              <a:solidFill>
                <a:schemeClr val="accent1">
                  <a:lumMod val="75000"/>
                </a:schemeClr>
              </a:solidFill>
            </a:endParaRPr>
          </a:p>
          <a:p>
            <a:pPr lvl="1"/>
            <a:r>
              <a:rPr lang="en-US" sz="2800" b="1" dirty="0" smtClean="0">
                <a:solidFill>
                  <a:schemeClr val="accent1">
                    <a:lumMod val="75000"/>
                  </a:schemeClr>
                </a:solidFill>
              </a:rPr>
              <a:t>Fiction</a:t>
            </a:r>
            <a:endParaRPr lang="en-US" sz="2800" dirty="0">
              <a:solidFill>
                <a:schemeClr val="accent1">
                  <a:lumMod val="75000"/>
                </a:schemeClr>
              </a:solidFill>
            </a:endParaRPr>
          </a:p>
          <a:p>
            <a:pPr lvl="1"/>
            <a:r>
              <a:rPr lang="en-US" sz="2800" b="1" dirty="0" smtClean="0">
                <a:solidFill>
                  <a:schemeClr val="accent1">
                    <a:lumMod val="75000"/>
                  </a:schemeClr>
                </a:solidFill>
              </a:rPr>
              <a:t>Folk literature</a:t>
            </a:r>
            <a:endParaRPr lang="en-US" sz="2800" dirty="0">
              <a:solidFill>
                <a:schemeClr val="accent1">
                  <a:lumMod val="75000"/>
                </a:schemeClr>
              </a:solidFill>
            </a:endParaRPr>
          </a:p>
          <a:p>
            <a:pPr lvl="1"/>
            <a:r>
              <a:rPr lang="en-US" sz="2800" b="1" dirty="0" smtClean="0">
                <a:solidFill>
                  <a:schemeClr val="accent1">
                    <a:lumMod val="75000"/>
                  </a:schemeClr>
                </a:solidFill>
              </a:rPr>
              <a:t>Poetry </a:t>
            </a:r>
          </a:p>
          <a:p>
            <a:pPr marL="0" indent="0">
              <a:buNone/>
            </a:pPr>
            <a:endParaRPr lang="en-US" b="1" dirty="0" smtClean="0">
              <a:solidFill>
                <a:schemeClr val="accent1">
                  <a:lumMod val="75000"/>
                </a:schemeClr>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103</a:t>
            </a:fld>
            <a:endParaRPr lang="en-US"/>
          </a:p>
        </p:txBody>
      </p:sp>
    </p:spTree>
    <p:extLst>
      <p:ext uri="{BB962C8B-B14F-4D97-AF65-F5344CB8AC3E}">
        <p14:creationId xmlns:p14="http://schemas.microsoft.com/office/powerpoint/2010/main" val="115669766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0515600" cy="904875"/>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380999" y="1038225"/>
            <a:ext cx="11677651" cy="5705475"/>
          </a:xfrm>
        </p:spPr>
        <p:txBody>
          <a:bodyPr>
            <a:normAutofit fontScale="92500" lnSpcReduction="10000"/>
          </a:bodyPr>
          <a:lstStyle/>
          <a:p>
            <a:pPr>
              <a:spcAft>
                <a:spcPts val="1800"/>
              </a:spcAft>
            </a:pPr>
            <a:r>
              <a:rPr lang="en-US" sz="2600" dirty="0" smtClean="0"/>
              <a:t>Many have corresponding headings in LCSH, but the LCGFT headings may not be identical.  For example:</a:t>
            </a:r>
          </a:p>
          <a:p>
            <a:pPr marL="0" indent="0">
              <a:lnSpc>
                <a:spcPct val="120000"/>
              </a:lnSpc>
              <a:spcBef>
                <a:spcPts val="0"/>
              </a:spcBef>
              <a:buNone/>
            </a:pPr>
            <a:r>
              <a:rPr lang="en-US" sz="2100" dirty="0" smtClean="0"/>
              <a:t>LCSH: Adventure stories	</a:t>
            </a:r>
            <a:r>
              <a:rPr lang="en-US" sz="2100" dirty="0"/>
              <a:t>	</a:t>
            </a:r>
            <a:r>
              <a:rPr lang="en-US" sz="2100" dirty="0" smtClean="0"/>
              <a:t>LCSH: Motion picture plays		LCSH: Horror comic books, strips, etc.</a:t>
            </a:r>
          </a:p>
          <a:p>
            <a:pPr marL="0" indent="0">
              <a:lnSpc>
                <a:spcPct val="120000"/>
              </a:lnSpc>
              <a:spcBef>
                <a:spcPts val="0"/>
              </a:spcBef>
              <a:buNone/>
            </a:pPr>
            <a:r>
              <a:rPr lang="en-US" sz="2100" dirty="0" smtClean="0"/>
              <a:t>LCGFT: Action and adventure </a:t>
            </a:r>
            <a:r>
              <a:rPr lang="en-US" sz="2100" dirty="0"/>
              <a:t>fiction </a:t>
            </a:r>
            <a:r>
              <a:rPr lang="en-US" sz="2100" dirty="0" smtClean="0"/>
              <a:t>	LCGFT: </a:t>
            </a:r>
            <a:r>
              <a:rPr lang="en-US" sz="2100" dirty="0"/>
              <a:t>Screenplays </a:t>
            </a:r>
            <a:r>
              <a:rPr lang="en-US" sz="2100" dirty="0" smtClean="0"/>
              <a:t>		LCGFT: Horror comics</a:t>
            </a:r>
          </a:p>
          <a:p>
            <a:pPr marL="0" indent="0">
              <a:lnSpc>
                <a:spcPct val="120000"/>
              </a:lnSpc>
              <a:spcBef>
                <a:spcPts val="0"/>
              </a:spcBef>
              <a:buNone/>
            </a:pPr>
            <a:endParaRPr lang="en-US" sz="2100" dirty="0"/>
          </a:p>
          <a:p>
            <a:pPr marL="0" indent="0">
              <a:lnSpc>
                <a:spcPct val="120000"/>
              </a:lnSpc>
              <a:spcBef>
                <a:spcPts val="0"/>
              </a:spcBef>
              <a:buNone/>
            </a:pPr>
            <a:r>
              <a:rPr lang="en-US" sz="2100" dirty="0" smtClean="0"/>
              <a:t>LCSH</a:t>
            </a:r>
            <a:r>
              <a:rPr lang="en-US" sz="2100" dirty="0"/>
              <a:t>: </a:t>
            </a:r>
            <a:r>
              <a:rPr lang="en-US" sz="2100" dirty="0" smtClean="0"/>
              <a:t>Comic books, strips, etc.	LCSH</a:t>
            </a:r>
            <a:r>
              <a:rPr lang="en-US" sz="2100" dirty="0"/>
              <a:t>: Nonfiction novel </a:t>
            </a:r>
            <a:r>
              <a:rPr lang="en-US" sz="2100" dirty="0" smtClean="0"/>
              <a:t>		LCSH: Gothic fiction (Literary genre)</a:t>
            </a:r>
            <a:endParaRPr lang="en-US" sz="2100" dirty="0"/>
          </a:p>
          <a:p>
            <a:pPr marL="0" indent="0">
              <a:lnSpc>
                <a:spcPct val="120000"/>
              </a:lnSpc>
              <a:spcBef>
                <a:spcPts val="0"/>
              </a:spcBef>
              <a:buNone/>
            </a:pPr>
            <a:r>
              <a:rPr lang="en-US" sz="2100" dirty="0" smtClean="0"/>
              <a:t>LCGFT: </a:t>
            </a:r>
            <a:r>
              <a:rPr lang="en-US" sz="2100" dirty="0"/>
              <a:t>Comics (Graphic works)  	</a:t>
            </a:r>
            <a:r>
              <a:rPr lang="en-US" sz="2100" dirty="0" smtClean="0"/>
              <a:t>LCGFT</a:t>
            </a:r>
            <a:r>
              <a:rPr lang="en-US" sz="2100" dirty="0"/>
              <a:t>: Nonfiction </a:t>
            </a:r>
            <a:r>
              <a:rPr lang="en-US" sz="2100" dirty="0" smtClean="0"/>
              <a:t>novels		LCGFT: Gothic fiction</a:t>
            </a:r>
            <a:endParaRPr lang="en-US" sz="2100" dirty="0"/>
          </a:p>
          <a:p>
            <a:pPr marL="0" indent="0">
              <a:lnSpc>
                <a:spcPct val="120000"/>
              </a:lnSpc>
              <a:spcBef>
                <a:spcPts val="0"/>
              </a:spcBef>
              <a:buNone/>
            </a:pPr>
            <a:endParaRPr lang="en-US" sz="2100" dirty="0" smtClean="0"/>
          </a:p>
          <a:p>
            <a:pPr marL="0" indent="0">
              <a:lnSpc>
                <a:spcPct val="120000"/>
              </a:lnSpc>
              <a:spcBef>
                <a:spcPts val="0"/>
              </a:spcBef>
              <a:buNone/>
            </a:pPr>
            <a:r>
              <a:rPr lang="en-US" sz="2100" dirty="0" smtClean="0"/>
              <a:t>LCSH</a:t>
            </a:r>
            <a:r>
              <a:rPr lang="en-US" sz="2100" dirty="0"/>
              <a:t>: </a:t>
            </a:r>
            <a:r>
              <a:rPr lang="en-US" sz="2100" dirty="0" smtClean="0"/>
              <a:t>Horror tales 		LCSH: Moralities			LCSH: Spy stories</a:t>
            </a:r>
          </a:p>
          <a:p>
            <a:pPr marL="0" indent="0">
              <a:lnSpc>
                <a:spcPct val="120000"/>
              </a:lnSpc>
              <a:spcBef>
                <a:spcPts val="0"/>
              </a:spcBef>
              <a:buNone/>
            </a:pPr>
            <a:r>
              <a:rPr lang="en-US" sz="2100" dirty="0" smtClean="0"/>
              <a:t>LCGFT: Horror fiction		LCGFT: Morality plays</a:t>
            </a:r>
            <a:r>
              <a:rPr lang="en-US" sz="2100" dirty="0"/>
              <a:t> </a:t>
            </a:r>
            <a:r>
              <a:rPr lang="en-US" sz="2100" dirty="0" smtClean="0"/>
              <a:t>		LCGFT: Spy fiction</a:t>
            </a:r>
            <a:endParaRPr lang="en-US" sz="2100" dirty="0"/>
          </a:p>
          <a:p>
            <a:pPr marL="0" indent="0">
              <a:lnSpc>
                <a:spcPct val="120000"/>
              </a:lnSpc>
              <a:spcBef>
                <a:spcPts val="0"/>
              </a:spcBef>
              <a:buNone/>
            </a:pPr>
            <a:endParaRPr lang="en-US" sz="2100" dirty="0" smtClean="0"/>
          </a:p>
          <a:p>
            <a:pPr marL="0" indent="0">
              <a:lnSpc>
                <a:spcPct val="120000"/>
              </a:lnSpc>
              <a:spcBef>
                <a:spcPts val="0"/>
              </a:spcBef>
              <a:buNone/>
            </a:pPr>
            <a:r>
              <a:rPr lang="en-US" sz="2100" dirty="0" smtClean="0"/>
              <a:t>LCSH: </a:t>
            </a:r>
            <a:r>
              <a:rPr lang="en-US" sz="2100" dirty="0"/>
              <a:t>Plot-your-own stories </a:t>
            </a:r>
            <a:r>
              <a:rPr lang="en-US" sz="2100" dirty="0" smtClean="0"/>
              <a:t>	LCSH: Comedy			LCSH</a:t>
            </a:r>
            <a:r>
              <a:rPr lang="en-US" sz="2100" dirty="0"/>
              <a:t>: Tragedy</a:t>
            </a:r>
          </a:p>
          <a:p>
            <a:pPr marL="0" indent="0">
              <a:lnSpc>
                <a:spcPct val="120000"/>
              </a:lnSpc>
              <a:spcBef>
                <a:spcPts val="0"/>
              </a:spcBef>
              <a:buNone/>
            </a:pPr>
            <a:r>
              <a:rPr lang="en-US" sz="2100" dirty="0" smtClean="0"/>
              <a:t>LCGFT: </a:t>
            </a:r>
            <a:r>
              <a:rPr lang="en-US" sz="2100" dirty="0"/>
              <a:t>Choose-your-own stories </a:t>
            </a:r>
            <a:r>
              <a:rPr lang="en-US" sz="2100" dirty="0" smtClean="0"/>
              <a:t>	LCGFT: </a:t>
            </a:r>
            <a:r>
              <a:rPr lang="en-US" sz="2100" dirty="0"/>
              <a:t>Comedy </a:t>
            </a:r>
            <a:r>
              <a:rPr lang="en-US" sz="2100" dirty="0" smtClean="0"/>
              <a:t>plays		LCGFT: Tragedies (Drama)</a:t>
            </a:r>
          </a:p>
          <a:p>
            <a:pPr marL="0" indent="0">
              <a:lnSpc>
                <a:spcPct val="120000"/>
              </a:lnSpc>
              <a:spcBef>
                <a:spcPts val="0"/>
              </a:spcBef>
              <a:buNone/>
            </a:pPr>
            <a:endParaRPr lang="en-US" sz="2100" dirty="0"/>
          </a:p>
          <a:p>
            <a:pPr marL="0" indent="0">
              <a:lnSpc>
                <a:spcPct val="120000"/>
              </a:lnSpc>
              <a:spcBef>
                <a:spcPts val="0"/>
              </a:spcBef>
              <a:buNone/>
            </a:pPr>
            <a:r>
              <a:rPr lang="en-US" sz="2100" dirty="0" smtClean="0"/>
              <a:t>LCSH</a:t>
            </a:r>
            <a:r>
              <a:rPr lang="en-US" sz="2100" dirty="0"/>
              <a:t>: Mysteries and miracle-plays </a:t>
            </a:r>
            <a:r>
              <a:rPr lang="en-US" sz="2100" dirty="0" smtClean="0"/>
              <a:t>	LCSH</a:t>
            </a:r>
            <a:r>
              <a:rPr lang="en-US" sz="2100" dirty="0"/>
              <a:t>: Magic realism (</a:t>
            </a:r>
            <a:r>
              <a:rPr lang="en-US" sz="2100" dirty="0" smtClean="0"/>
              <a:t>Literature)	LCSH: Suspense fiction</a:t>
            </a:r>
          </a:p>
          <a:p>
            <a:pPr marL="0" indent="0">
              <a:lnSpc>
                <a:spcPct val="120000"/>
              </a:lnSpc>
              <a:spcBef>
                <a:spcPts val="0"/>
              </a:spcBef>
              <a:buNone/>
            </a:pPr>
            <a:r>
              <a:rPr lang="en-US" sz="2100" dirty="0" smtClean="0"/>
              <a:t>LCGFT: </a:t>
            </a:r>
            <a:r>
              <a:rPr lang="en-US" sz="2100" dirty="0"/>
              <a:t>Mystery and miracle plays </a:t>
            </a:r>
            <a:r>
              <a:rPr lang="en-US" sz="2100" dirty="0" smtClean="0"/>
              <a:t>	LCGFT: Magic realist fiction		LCGFT: Suspense fiction </a:t>
            </a:r>
            <a:r>
              <a:rPr lang="en-US" sz="2100" b="1" i="1" dirty="0" smtClean="0"/>
              <a:t>and</a:t>
            </a:r>
            <a:r>
              <a:rPr lang="en-US" sz="2100" dirty="0" smtClean="0"/>
              <a:t> Thrillers 									             (Fiction)</a:t>
            </a:r>
            <a:endParaRPr lang="en-US" sz="2100" dirty="0"/>
          </a:p>
        </p:txBody>
      </p:sp>
      <p:sp>
        <p:nvSpPr>
          <p:cNvPr id="5" name="Slide Number Placeholder 4"/>
          <p:cNvSpPr>
            <a:spLocks noGrp="1"/>
          </p:cNvSpPr>
          <p:nvPr>
            <p:ph type="sldNum" sz="quarter" idx="12"/>
          </p:nvPr>
        </p:nvSpPr>
        <p:spPr/>
        <p:txBody>
          <a:bodyPr/>
          <a:lstStyle/>
          <a:p>
            <a:fld id="{A00A331D-2EB0-4CEE-8662-2FAB66802E28}" type="slidenum">
              <a:rPr lang="en-US" smtClean="0"/>
              <a:t>104</a:t>
            </a:fld>
            <a:endParaRPr lang="en-US"/>
          </a:p>
        </p:txBody>
      </p:sp>
    </p:spTree>
    <p:extLst>
      <p:ext uri="{BB962C8B-B14F-4D97-AF65-F5344CB8AC3E}">
        <p14:creationId xmlns:p14="http://schemas.microsoft.com/office/powerpoint/2010/main" val="329139584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208234"/>
            <a:ext cx="10515600" cy="925551"/>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391886" y="1396573"/>
            <a:ext cx="11800114" cy="5077445"/>
          </a:xfrm>
        </p:spPr>
        <p:txBody>
          <a:bodyPr>
            <a:normAutofit/>
          </a:bodyPr>
          <a:lstStyle/>
          <a:p>
            <a:pPr>
              <a:lnSpc>
                <a:spcPct val="120000"/>
              </a:lnSpc>
              <a:spcAft>
                <a:spcPts val="1200"/>
              </a:spcAft>
            </a:pPr>
            <a:r>
              <a:rPr lang="en-US" dirty="0" smtClean="0"/>
              <a:t>Explicit aspects like </a:t>
            </a:r>
            <a:r>
              <a:rPr lang="en-US" dirty="0" smtClean="0">
                <a:solidFill>
                  <a:schemeClr val="accent5">
                    <a:lumMod val="75000"/>
                  </a:schemeClr>
                </a:solidFill>
              </a:rPr>
              <a:t>audience</a:t>
            </a:r>
            <a:r>
              <a:rPr lang="en-US" dirty="0" smtClean="0"/>
              <a:t>, </a:t>
            </a:r>
            <a:r>
              <a:rPr lang="en-US" dirty="0" smtClean="0">
                <a:solidFill>
                  <a:srgbClr val="FF0000"/>
                </a:solidFill>
              </a:rPr>
              <a:t>creator characteristics</a:t>
            </a:r>
            <a:r>
              <a:rPr lang="en-US" dirty="0" smtClean="0"/>
              <a:t>, </a:t>
            </a:r>
            <a:r>
              <a:rPr lang="en-US" dirty="0" smtClean="0">
                <a:solidFill>
                  <a:srgbClr val="7030A0"/>
                </a:solidFill>
              </a:rPr>
              <a:t>place of origin</a:t>
            </a:r>
            <a:r>
              <a:rPr lang="en-US" dirty="0" smtClean="0"/>
              <a:t>, </a:t>
            </a:r>
            <a:r>
              <a:rPr lang="en-US" dirty="0" smtClean="0">
                <a:solidFill>
                  <a:schemeClr val="accent2">
                    <a:lumMod val="50000"/>
                  </a:schemeClr>
                </a:solidFill>
              </a:rPr>
              <a:t>language</a:t>
            </a:r>
            <a:r>
              <a:rPr lang="en-US" dirty="0" smtClean="0"/>
              <a:t>, and </a:t>
            </a:r>
            <a:r>
              <a:rPr lang="en-US" dirty="0" smtClean="0">
                <a:solidFill>
                  <a:schemeClr val="accent6"/>
                </a:solidFill>
              </a:rPr>
              <a:t>time period of creation </a:t>
            </a:r>
            <a:r>
              <a:rPr lang="en-US" dirty="0" smtClean="0"/>
              <a:t>that are often included in LCSH were out of scope</a:t>
            </a:r>
            <a:r>
              <a:rPr lang="en-US" dirty="0"/>
              <a:t> </a:t>
            </a:r>
            <a:r>
              <a:rPr lang="en-US" dirty="0" smtClean="0"/>
              <a:t>for LCGFT if they are explicit in the term, so you will not find terms like these from LCSH: </a:t>
            </a:r>
          </a:p>
          <a:p>
            <a:pPr marL="0" indent="0">
              <a:lnSpc>
                <a:spcPct val="100000"/>
              </a:lnSpc>
              <a:spcAft>
                <a:spcPts val="1200"/>
              </a:spcAft>
              <a:buNone/>
            </a:pPr>
            <a:r>
              <a:rPr lang="en-US" b="1" dirty="0"/>
              <a:t>  </a:t>
            </a:r>
            <a:r>
              <a:rPr lang="en-US" b="1" dirty="0" smtClean="0"/>
              <a:t> </a:t>
            </a:r>
            <a:r>
              <a:rPr lang="en-US" b="1" dirty="0" smtClean="0">
                <a:solidFill>
                  <a:srgbClr val="FF0000"/>
                </a:solidFill>
              </a:rPr>
              <a:t>Buddhist</a:t>
            </a:r>
            <a:r>
              <a:rPr lang="en-US" b="1" dirty="0" smtClean="0"/>
              <a:t> stories		</a:t>
            </a:r>
            <a:r>
              <a:rPr lang="en-US" b="1" dirty="0" smtClean="0">
                <a:solidFill>
                  <a:schemeClr val="accent6"/>
                </a:solidFill>
              </a:rPr>
              <a:t>Byzantine</a:t>
            </a:r>
            <a:r>
              <a:rPr lang="en-US" b="1" dirty="0" smtClean="0"/>
              <a:t> literature	 </a:t>
            </a:r>
            <a:r>
              <a:rPr lang="en-US" b="1" dirty="0">
                <a:solidFill>
                  <a:schemeClr val="accent1">
                    <a:lumMod val="75000"/>
                  </a:schemeClr>
                </a:solidFill>
              </a:rPr>
              <a:t>Children’s</a:t>
            </a:r>
            <a:r>
              <a:rPr lang="en-US" b="1" dirty="0"/>
              <a:t> </a:t>
            </a:r>
            <a:r>
              <a:rPr lang="en-US" b="1" dirty="0" smtClean="0"/>
              <a:t>poetry</a:t>
            </a:r>
          </a:p>
          <a:p>
            <a:pPr marL="0" indent="0">
              <a:lnSpc>
                <a:spcPct val="100000"/>
              </a:lnSpc>
              <a:spcAft>
                <a:spcPts val="1200"/>
              </a:spcAft>
              <a:buNone/>
            </a:pPr>
            <a:r>
              <a:rPr lang="en-US" b="1" dirty="0">
                <a:solidFill>
                  <a:srgbClr val="FF0000"/>
                </a:solidFill>
              </a:rPr>
              <a:t> </a:t>
            </a:r>
            <a:r>
              <a:rPr lang="en-US" b="1" dirty="0" smtClean="0">
                <a:solidFill>
                  <a:srgbClr val="FF0000"/>
                </a:solidFill>
              </a:rPr>
              <a:t>  </a:t>
            </a:r>
            <a:r>
              <a:rPr lang="en-US" b="1" dirty="0" smtClean="0">
                <a:solidFill>
                  <a:schemeClr val="accent2">
                    <a:lumMod val="50000"/>
                  </a:schemeClr>
                </a:solidFill>
              </a:rPr>
              <a:t>Chinese</a:t>
            </a:r>
            <a:r>
              <a:rPr lang="en-US" b="1" dirty="0" smtClean="0"/>
              <a:t> drama	 	</a:t>
            </a:r>
            <a:r>
              <a:rPr lang="en-US" b="1" dirty="0" smtClean="0">
                <a:solidFill>
                  <a:srgbClr val="FF0000"/>
                </a:solidFill>
              </a:rPr>
              <a:t>Christian</a:t>
            </a:r>
            <a:r>
              <a:rPr lang="en-US" b="1" dirty="0" smtClean="0"/>
              <a:t> fiction		 </a:t>
            </a:r>
            <a:r>
              <a:rPr lang="en-US" b="1" dirty="0" smtClean="0">
                <a:solidFill>
                  <a:srgbClr val="FF0000"/>
                </a:solidFill>
              </a:rPr>
              <a:t>College</a:t>
            </a:r>
            <a:r>
              <a:rPr lang="en-US" b="1" dirty="0" smtClean="0"/>
              <a:t> </a:t>
            </a:r>
            <a:r>
              <a:rPr lang="en-US" b="1" dirty="0"/>
              <a:t>prose</a:t>
            </a:r>
            <a:endParaRPr lang="en-US" b="1" dirty="0" smtClean="0"/>
          </a:p>
          <a:p>
            <a:pPr marL="0" indent="0">
              <a:lnSpc>
                <a:spcPct val="100000"/>
              </a:lnSpc>
              <a:spcAft>
                <a:spcPts val="1200"/>
              </a:spcAft>
              <a:buNone/>
            </a:pPr>
            <a:r>
              <a:rPr lang="en-US" b="1" dirty="0" smtClean="0">
                <a:solidFill>
                  <a:srgbClr val="FF0000"/>
                </a:solidFill>
              </a:rPr>
              <a:t>   Gay </a:t>
            </a:r>
            <a:r>
              <a:rPr lang="en-US" b="1" dirty="0">
                <a:solidFill>
                  <a:srgbClr val="FF0000"/>
                </a:solidFill>
              </a:rPr>
              <a:t>men’s </a:t>
            </a:r>
            <a:r>
              <a:rPr lang="en-US" b="1" dirty="0" smtClean="0"/>
              <a:t>writings</a:t>
            </a:r>
            <a:r>
              <a:rPr lang="en-US" dirty="0"/>
              <a:t>	</a:t>
            </a:r>
            <a:r>
              <a:rPr lang="en-US" b="1" dirty="0" smtClean="0"/>
              <a:t>Literature</a:t>
            </a:r>
            <a:r>
              <a:rPr lang="en-US" b="1" dirty="0"/>
              <a:t>, </a:t>
            </a:r>
            <a:r>
              <a:rPr lang="en-US" b="1" dirty="0">
                <a:solidFill>
                  <a:schemeClr val="accent6"/>
                </a:solidFill>
              </a:rPr>
              <a:t>Medieval	 </a:t>
            </a:r>
            <a:r>
              <a:rPr lang="en-US" b="1" dirty="0" smtClean="0">
                <a:solidFill>
                  <a:srgbClr val="7030A0"/>
                </a:solidFill>
              </a:rPr>
              <a:t>Mexican </a:t>
            </a:r>
            <a:r>
              <a:rPr lang="en-US" b="1" dirty="0"/>
              <a:t>periodicals</a:t>
            </a:r>
            <a:r>
              <a:rPr lang="en-US" b="1" dirty="0">
                <a:solidFill>
                  <a:schemeClr val="accent6"/>
                </a:solidFill>
              </a:rPr>
              <a:t> </a:t>
            </a:r>
            <a:r>
              <a:rPr lang="en-US" dirty="0"/>
              <a:t>	</a:t>
            </a:r>
            <a:endParaRPr lang="en-US" b="1"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105</a:t>
            </a:fld>
            <a:endParaRPr lang="en-US"/>
          </a:p>
        </p:txBody>
      </p:sp>
    </p:spTree>
    <p:extLst>
      <p:ext uri="{BB962C8B-B14F-4D97-AF65-F5344CB8AC3E}">
        <p14:creationId xmlns:p14="http://schemas.microsoft.com/office/powerpoint/2010/main" val="93132564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308441"/>
            <a:ext cx="10515600" cy="925551"/>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391886" y="1669044"/>
            <a:ext cx="11800114" cy="4564488"/>
          </a:xfrm>
        </p:spPr>
        <p:txBody>
          <a:bodyPr>
            <a:normAutofit/>
          </a:bodyPr>
          <a:lstStyle/>
          <a:p>
            <a:r>
              <a:rPr lang="en-US" dirty="0" smtClean="0"/>
              <a:t>However, when those aspects are not explicit, terms may be in LCGFT, </a:t>
            </a:r>
            <a:r>
              <a:rPr lang="en-US" dirty="0"/>
              <a:t>e.g. </a:t>
            </a:r>
          </a:p>
          <a:p>
            <a:pPr marL="0" indent="0">
              <a:buNone/>
            </a:pPr>
            <a:r>
              <a:rPr lang="en-US" b="1" dirty="0" smtClean="0">
                <a:solidFill>
                  <a:srgbClr val="0070C0"/>
                </a:solidFill>
              </a:rPr>
              <a:t>   </a:t>
            </a:r>
            <a:r>
              <a:rPr lang="en-US" b="1" dirty="0" err="1" smtClean="0"/>
              <a:t>Azharot</a:t>
            </a:r>
            <a:r>
              <a:rPr lang="en-US" dirty="0" smtClean="0"/>
              <a:t>     	</a:t>
            </a:r>
            <a:r>
              <a:rPr lang="en-US" sz="2400" i="1" dirty="0" smtClean="0"/>
              <a:t>Jewish liturgical poems on 613 commandments in the Torah</a:t>
            </a:r>
          </a:p>
          <a:p>
            <a:pPr marL="0" indent="0">
              <a:buNone/>
            </a:pPr>
            <a:r>
              <a:rPr lang="en-US" b="1" dirty="0" smtClean="0">
                <a:solidFill>
                  <a:schemeClr val="accent1">
                    <a:lumMod val="75000"/>
                  </a:schemeClr>
                </a:solidFill>
              </a:rPr>
              <a:t>   </a:t>
            </a:r>
            <a:r>
              <a:rPr lang="en-US" b="1" dirty="0" smtClean="0"/>
              <a:t>Bible plays</a:t>
            </a:r>
            <a:r>
              <a:rPr lang="en-US" dirty="0" smtClean="0"/>
              <a:t>   </a:t>
            </a:r>
            <a:r>
              <a:rPr lang="en-US" dirty="0"/>
              <a:t> </a:t>
            </a:r>
            <a:r>
              <a:rPr lang="en-US" dirty="0" smtClean="0"/>
              <a:t>  </a:t>
            </a:r>
            <a:r>
              <a:rPr lang="en-US" sz="2400" i="1" dirty="0" smtClean="0"/>
              <a:t>specific religion is not explicit</a:t>
            </a:r>
          </a:p>
          <a:p>
            <a:pPr marL="0" indent="0">
              <a:buNone/>
            </a:pPr>
            <a:r>
              <a:rPr lang="en-US" b="1" dirty="0" smtClean="0">
                <a:solidFill>
                  <a:schemeClr val="accent1">
                    <a:lumMod val="75000"/>
                  </a:schemeClr>
                </a:solidFill>
              </a:rPr>
              <a:t>   </a:t>
            </a:r>
            <a:r>
              <a:rPr lang="en-US" b="1" dirty="0" smtClean="0"/>
              <a:t>Chansons </a:t>
            </a:r>
            <a:r>
              <a:rPr lang="en-US" b="1" dirty="0"/>
              <a:t>de </a:t>
            </a:r>
            <a:r>
              <a:rPr lang="en-US" b="1" dirty="0" err="1" smtClean="0"/>
              <a:t>geste</a:t>
            </a:r>
            <a:r>
              <a:rPr lang="en-US" dirty="0" smtClean="0"/>
              <a:t>   </a:t>
            </a:r>
            <a:r>
              <a:rPr lang="en-US" dirty="0"/>
              <a:t> </a:t>
            </a:r>
            <a:r>
              <a:rPr lang="en-US" dirty="0" smtClean="0"/>
              <a:t>  </a:t>
            </a:r>
            <a:r>
              <a:rPr lang="en-US" sz="2400" i="1" dirty="0" smtClean="0"/>
              <a:t>a medieval French genre</a:t>
            </a:r>
          </a:p>
          <a:p>
            <a:pPr marL="0" indent="0">
              <a:buNone/>
            </a:pPr>
            <a:r>
              <a:rPr lang="en-US" b="1" dirty="0" smtClean="0">
                <a:solidFill>
                  <a:schemeClr val="accent1">
                    <a:lumMod val="75000"/>
                  </a:schemeClr>
                </a:solidFill>
              </a:rPr>
              <a:t>   </a:t>
            </a:r>
            <a:r>
              <a:rPr lang="en-US" b="1" dirty="0" smtClean="0"/>
              <a:t>Comedies </a:t>
            </a:r>
            <a:r>
              <a:rPr lang="en-US" b="1" dirty="0"/>
              <a:t>of </a:t>
            </a:r>
            <a:r>
              <a:rPr lang="en-US" b="1" dirty="0" err="1" smtClean="0"/>
              <a:t>humours</a:t>
            </a:r>
            <a:r>
              <a:rPr lang="en-US" dirty="0" smtClean="0"/>
              <a:t>      </a:t>
            </a:r>
            <a:r>
              <a:rPr lang="en-US" sz="2400" i="1" dirty="0" smtClean="0"/>
              <a:t>an English 16th-17th century drama genre </a:t>
            </a:r>
          </a:p>
          <a:p>
            <a:pPr marL="0" indent="0">
              <a:buNone/>
            </a:pPr>
            <a:r>
              <a:rPr lang="en-US" b="1" dirty="0" smtClean="0">
                <a:solidFill>
                  <a:srgbClr val="0070C0"/>
                </a:solidFill>
              </a:rPr>
              <a:t>   </a:t>
            </a:r>
            <a:r>
              <a:rPr lang="en-US" b="1" dirty="0" smtClean="0"/>
              <a:t>Fabliaux</a:t>
            </a:r>
            <a:r>
              <a:rPr lang="en-US" dirty="0" smtClean="0"/>
              <a:t>   	  </a:t>
            </a:r>
            <a:r>
              <a:rPr lang="en-US" sz="2400" i="1" dirty="0" smtClean="0"/>
              <a:t>bawdy medieval tales</a:t>
            </a:r>
          </a:p>
          <a:p>
            <a:pPr marL="0" indent="0">
              <a:buNone/>
            </a:pPr>
            <a:r>
              <a:rPr lang="en-US" b="1" dirty="0" smtClean="0">
                <a:solidFill>
                  <a:srgbClr val="0070C0"/>
                </a:solidFill>
              </a:rPr>
              <a:t>   </a:t>
            </a:r>
            <a:r>
              <a:rPr lang="en-US" b="1" dirty="0" err="1" smtClean="0"/>
              <a:t>Hyangga</a:t>
            </a:r>
            <a:r>
              <a:rPr lang="en-US" dirty="0" smtClean="0"/>
              <a:t>      </a:t>
            </a:r>
            <a:r>
              <a:rPr lang="en-US" sz="2400" i="1" dirty="0" smtClean="0"/>
              <a:t>Korean poetry from Unified Silla (668-935) </a:t>
            </a:r>
            <a:r>
              <a:rPr lang="en-US" sz="2400" i="1" dirty="0"/>
              <a:t>and </a:t>
            </a:r>
            <a:r>
              <a:rPr lang="en-US" sz="2400" i="1" dirty="0" err="1"/>
              <a:t>Koryo</a:t>
            </a:r>
            <a:r>
              <a:rPr lang="en-US" sz="2400" i="1" dirty="0" smtClean="0"/>
              <a:t>̆ dynasties (935-1392)</a:t>
            </a:r>
          </a:p>
          <a:p>
            <a:pPr marL="0" indent="0">
              <a:buNone/>
            </a:pPr>
            <a:r>
              <a:rPr lang="en-US" b="1" dirty="0" smtClean="0">
                <a:solidFill>
                  <a:schemeClr val="accent1">
                    <a:lumMod val="75000"/>
                  </a:schemeClr>
                </a:solidFill>
              </a:rPr>
              <a:t>   </a:t>
            </a:r>
            <a:r>
              <a:rPr lang="en-US" b="1" dirty="0" err="1" smtClean="0"/>
              <a:t>Jataka</a:t>
            </a:r>
            <a:r>
              <a:rPr lang="en-US" b="1" dirty="0" smtClean="0"/>
              <a:t> stories</a:t>
            </a:r>
            <a:r>
              <a:rPr lang="en-US" dirty="0">
                <a:solidFill>
                  <a:schemeClr val="accent1">
                    <a:lumMod val="75000"/>
                  </a:schemeClr>
                </a:solidFill>
              </a:rPr>
              <a:t> </a:t>
            </a:r>
            <a:r>
              <a:rPr lang="en-US" dirty="0" smtClean="0">
                <a:solidFill>
                  <a:schemeClr val="accent1">
                    <a:lumMod val="75000"/>
                  </a:schemeClr>
                </a:solidFill>
              </a:rPr>
              <a:t>     </a:t>
            </a:r>
            <a:r>
              <a:rPr lang="en-US" sz="2400" i="1" dirty="0" smtClean="0"/>
              <a:t>Buddhist tales about the previous births of the Buddha</a:t>
            </a:r>
          </a:p>
        </p:txBody>
      </p:sp>
      <p:sp>
        <p:nvSpPr>
          <p:cNvPr id="5" name="Slide Number Placeholder 4"/>
          <p:cNvSpPr>
            <a:spLocks noGrp="1"/>
          </p:cNvSpPr>
          <p:nvPr>
            <p:ph type="sldNum" sz="quarter" idx="12"/>
          </p:nvPr>
        </p:nvSpPr>
        <p:spPr/>
        <p:txBody>
          <a:bodyPr/>
          <a:lstStyle/>
          <a:p>
            <a:fld id="{A00A331D-2EB0-4CEE-8662-2FAB66802E28}" type="slidenum">
              <a:rPr lang="en-US" smtClean="0"/>
              <a:t>106</a:t>
            </a:fld>
            <a:endParaRPr lang="en-US"/>
          </a:p>
        </p:txBody>
      </p:sp>
    </p:spTree>
    <p:extLst>
      <p:ext uri="{BB962C8B-B14F-4D97-AF65-F5344CB8AC3E}">
        <p14:creationId xmlns:p14="http://schemas.microsoft.com/office/powerpoint/2010/main" val="28742269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0"/>
            <a:ext cx="10515600" cy="1325563"/>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590551" y="1582041"/>
            <a:ext cx="11240893" cy="3770041"/>
          </a:xfrm>
        </p:spPr>
        <p:txBody>
          <a:bodyPr>
            <a:normAutofit/>
          </a:bodyPr>
          <a:lstStyle/>
          <a:p>
            <a:pPr>
              <a:spcAft>
                <a:spcPts val="1200"/>
              </a:spcAft>
            </a:pPr>
            <a:r>
              <a:rPr lang="en-US" dirty="0" smtClean="0"/>
              <a:t>Exclusions from LCGFT</a:t>
            </a:r>
          </a:p>
          <a:p>
            <a:pPr lvl="1">
              <a:spcAft>
                <a:spcPts val="600"/>
              </a:spcAft>
            </a:pPr>
            <a:r>
              <a:rPr lang="en-US" sz="2600" dirty="0"/>
              <a:t>Terms that require a value judgment on the part of catalogers and users are ineligible, e.g., </a:t>
            </a:r>
            <a:r>
              <a:rPr lang="en-US" sz="2600" b="1" dirty="0" smtClean="0"/>
              <a:t>Feminist </a:t>
            </a:r>
            <a:r>
              <a:rPr lang="en-US" sz="2600" b="1" dirty="0"/>
              <a:t>fiction</a:t>
            </a:r>
            <a:r>
              <a:rPr lang="en-US" sz="2600" dirty="0"/>
              <a:t>; </a:t>
            </a:r>
            <a:r>
              <a:rPr lang="en-US" sz="2600" b="1" dirty="0"/>
              <a:t>Patriotic poetry</a:t>
            </a:r>
          </a:p>
          <a:p>
            <a:pPr lvl="1">
              <a:spcAft>
                <a:spcPts val="600"/>
              </a:spcAft>
            </a:pPr>
            <a:r>
              <a:rPr lang="en-US" sz="2600" dirty="0"/>
              <a:t>Terms for literary movements, e.g., </a:t>
            </a:r>
            <a:r>
              <a:rPr lang="en-US" sz="2600" b="1" dirty="0"/>
              <a:t>Dadaist poetry</a:t>
            </a:r>
            <a:r>
              <a:rPr lang="en-US" sz="2600" dirty="0"/>
              <a:t>; </a:t>
            </a:r>
            <a:r>
              <a:rPr lang="en-US" sz="2600" b="1" dirty="0"/>
              <a:t>Expressionist </a:t>
            </a:r>
            <a:r>
              <a:rPr lang="en-US" sz="2600" b="1" dirty="0" smtClean="0"/>
              <a:t>drama</a:t>
            </a:r>
            <a:r>
              <a:rPr lang="en-US" sz="2600" dirty="0" smtClean="0"/>
              <a:t>;</a:t>
            </a:r>
            <a:r>
              <a:rPr lang="en-US" sz="2600" b="1" dirty="0" smtClean="0"/>
              <a:t> Beat literature</a:t>
            </a:r>
            <a:endParaRPr lang="en-US" dirty="0" smtClean="0"/>
          </a:p>
          <a:p>
            <a:r>
              <a:rPr lang="en-US" dirty="0"/>
              <a:t>However, style and technique </a:t>
            </a:r>
            <a:r>
              <a:rPr lang="en-US" i="1" dirty="0"/>
              <a:t>are</a:t>
            </a:r>
            <a:r>
              <a:rPr lang="en-US" dirty="0"/>
              <a:t> eligible, e.g., </a:t>
            </a:r>
            <a:r>
              <a:rPr lang="en-US" b="1" dirty="0"/>
              <a:t>Frame stories</a:t>
            </a:r>
            <a:r>
              <a:rPr lang="en-US" dirty="0"/>
              <a:t>; </a:t>
            </a:r>
            <a:r>
              <a:rPr lang="en-US" b="1" dirty="0"/>
              <a:t>Magic realist </a:t>
            </a:r>
            <a:r>
              <a:rPr lang="en-US" b="1" dirty="0" smtClean="0"/>
              <a:t>fiction</a:t>
            </a:r>
            <a:r>
              <a:rPr lang="en-US" dirty="0" smtClean="0"/>
              <a:t>; </a:t>
            </a:r>
            <a:r>
              <a:rPr lang="en-US" b="1" dirty="0" err="1" smtClean="0"/>
              <a:t>Metadramas</a:t>
            </a:r>
            <a:r>
              <a:rPr lang="en-US" dirty="0"/>
              <a:t>; </a:t>
            </a:r>
            <a:r>
              <a:rPr lang="en-US" b="1" dirty="0"/>
              <a:t>Parodies (Literature)</a:t>
            </a:r>
            <a:r>
              <a:rPr lang="en-US" dirty="0"/>
              <a:t>; </a:t>
            </a:r>
            <a:r>
              <a:rPr lang="en-US" b="1" dirty="0"/>
              <a:t>Noir comics</a:t>
            </a:r>
            <a:r>
              <a:rPr lang="en-US" dirty="0"/>
              <a:t>; </a:t>
            </a:r>
            <a:r>
              <a:rPr lang="en-US" b="1" dirty="0"/>
              <a:t>Satirical literature</a:t>
            </a:r>
            <a:r>
              <a:rPr lang="en-US" dirty="0"/>
              <a:t>; </a:t>
            </a:r>
            <a:r>
              <a:rPr lang="en-US" b="1" dirty="0"/>
              <a:t>Stream of consciousness fiction</a:t>
            </a:r>
          </a:p>
          <a:p>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107</a:t>
            </a:fld>
            <a:endParaRPr lang="en-US"/>
          </a:p>
        </p:txBody>
      </p:sp>
    </p:spTree>
    <p:extLst>
      <p:ext uri="{BB962C8B-B14F-4D97-AF65-F5344CB8AC3E}">
        <p14:creationId xmlns:p14="http://schemas.microsoft.com/office/powerpoint/2010/main" val="184427517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1"/>
            <a:ext cx="10515600" cy="1025912"/>
          </a:xfrm>
        </p:spPr>
        <p:txBody>
          <a:bodyPr/>
          <a:lstStyle/>
          <a:p>
            <a:r>
              <a:rPr lang="en-US" dirty="0" smtClean="0"/>
              <a:t>LCGFT </a:t>
            </a:r>
            <a:r>
              <a:rPr lang="en-US" dirty="0"/>
              <a:t>Literature Terms</a:t>
            </a:r>
          </a:p>
        </p:txBody>
      </p:sp>
      <p:sp>
        <p:nvSpPr>
          <p:cNvPr id="3" name="Content Placeholder 2"/>
          <p:cNvSpPr>
            <a:spLocks noGrp="1"/>
          </p:cNvSpPr>
          <p:nvPr>
            <p:ph idx="1"/>
          </p:nvPr>
        </p:nvSpPr>
        <p:spPr>
          <a:xfrm>
            <a:off x="590550" y="1025913"/>
            <a:ext cx="11420475" cy="5695562"/>
          </a:xfrm>
        </p:spPr>
        <p:txBody>
          <a:bodyPr>
            <a:normAutofit/>
          </a:bodyPr>
          <a:lstStyle/>
          <a:p>
            <a:r>
              <a:rPr lang="en-US" dirty="0" smtClean="0"/>
              <a:t>LCGFT Manual </a:t>
            </a:r>
            <a:r>
              <a:rPr lang="en-US" dirty="0"/>
              <a:t>J </a:t>
            </a:r>
            <a:r>
              <a:rPr lang="en-US" dirty="0" smtClean="0"/>
              <a:t>235   Special provisions for literature:</a:t>
            </a:r>
          </a:p>
          <a:p>
            <a:r>
              <a:rPr lang="en-US" i="1" dirty="0" smtClean="0"/>
              <a:t>Fiction:</a:t>
            </a:r>
            <a:r>
              <a:rPr lang="en-US" dirty="0" smtClean="0"/>
              <a:t> In addition to other genre/form terms, assign a term for length when it is readily apparent</a:t>
            </a:r>
          </a:p>
          <a:p>
            <a:pPr marL="457200" lvl="1" indent="0">
              <a:buNone/>
            </a:pPr>
            <a:r>
              <a:rPr lang="en-US" b="1" dirty="0" smtClean="0"/>
              <a:t>		</a:t>
            </a:r>
            <a:r>
              <a:rPr lang="en-US" sz="2800" b="1" dirty="0" smtClean="0"/>
              <a:t>Novels</a:t>
            </a:r>
            <a:r>
              <a:rPr lang="en-US" sz="2800" dirty="0" smtClean="0"/>
              <a:t>     </a:t>
            </a:r>
            <a:r>
              <a:rPr lang="en-US" sz="2800" b="1" dirty="0" smtClean="0"/>
              <a:t>Novellas</a:t>
            </a:r>
            <a:r>
              <a:rPr lang="en-US" sz="2800" dirty="0" smtClean="0"/>
              <a:t>     </a:t>
            </a:r>
            <a:r>
              <a:rPr lang="en-US" sz="2800" b="1" dirty="0" smtClean="0"/>
              <a:t>Short stories</a:t>
            </a:r>
            <a:r>
              <a:rPr lang="en-US" sz="2800" dirty="0" smtClean="0"/>
              <a:t>     </a:t>
            </a:r>
            <a:r>
              <a:rPr lang="en-US" sz="2800" b="1" dirty="0" smtClean="0"/>
              <a:t>Flash fiction</a:t>
            </a:r>
            <a:endParaRPr lang="en-US" sz="2800" dirty="0" smtClean="0"/>
          </a:p>
          <a:p>
            <a:r>
              <a:rPr lang="en-US" i="1" dirty="0"/>
              <a:t>Poetry:</a:t>
            </a:r>
            <a:r>
              <a:rPr lang="en-US" dirty="0"/>
              <a:t> </a:t>
            </a:r>
            <a:r>
              <a:rPr lang="en-US" dirty="0" smtClean="0"/>
              <a:t>For both </a:t>
            </a:r>
            <a:r>
              <a:rPr lang="en-US" dirty="0"/>
              <a:t>individual poems and collections of poetry, rely chiefly on the title, introduction</a:t>
            </a:r>
            <a:r>
              <a:rPr lang="en-US" dirty="0" smtClean="0"/>
              <a:t>, cover </a:t>
            </a:r>
            <a:r>
              <a:rPr lang="en-US" dirty="0"/>
              <a:t>information, etc., to determine whether the poetry is of a specific genre or form. If after </a:t>
            </a:r>
            <a:r>
              <a:rPr lang="en-US" dirty="0" smtClean="0"/>
              <a:t>a superficial </a:t>
            </a:r>
            <a:r>
              <a:rPr lang="en-US" dirty="0"/>
              <a:t>review a specific genre or form cannot be determined, assign the term </a:t>
            </a:r>
            <a:r>
              <a:rPr lang="en-US" b="1" dirty="0" smtClean="0"/>
              <a:t>Poetry</a:t>
            </a:r>
          </a:p>
          <a:p>
            <a:r>
              <a:rPr lang="en-US" i="1" dirty="0" smtClean="0"/>
              <a:t>Poetry:</a:t>
            </a:r>
            <a:r>
              <a:rPr lang="en-US" b="1" dirty="0"/>
              <a:t> </a:t>
            </a:r>
            <a:r>
              <a:rPr lang="en-US" dirty="0"/>
              <a:t>If the genre or form of a poem or collection of poetry is known to the cataloger due to </a:t>
            </a:r>
            <a:r>
              <a:rPr lang="en-US" dirty="0" smtClean="0"/>
              <a:t>the cataloger’s academic or cultural </a:t>
            </a:r>
            <a:r>
              <a:rPr lang="en-US" dirty="0"/>
              <a:t>background</a:t>
            </a:r>
            <a:r>
              <a:rPr lang="en-US" dirty="0" smtClean="0"/>
              <a:t>, etc</a:t>
            </a:r>
            <a:r>
              <a:rPr lang="en-US" dirty="0"/>
              <a:t>., one or more genre/form terms may be </a:t>
            </a:r>
            <a:r>
              <a:rPr lang="en-US" dirty="0" smtClean="0"/>
              <a:t>assigned to </a:t>
            </a:r>
            <a:r>
              <a:rPr lang="en-US" dirty="0"/>
              <a:t>represent the genre or </a:t>
            </a:r>
            <a:r>
              <a:rPr lang="en-US" dirty="0" smtClean="0"/>
              <a:t>form (e.g., you know that Homer’s Odyssey is </a:t>
            </a:r>
            <a:r>
              <a:rPr lang="en-US" b="1" dirty="0" smtClean="0"/>
              <a:t>Epic poetry</a:t>
            </a:r>
            <a:r>
              <a:rPr lang="en-US" dirty="0" smtClean="0"/>
              <a:t> even if the resource you’re cataloging doesn’t say it is)</a:t>
            </a:r>
          </a:p>
        </p:txBody>
      </p:sp>
      <p:sp>
        <p:nvSpPr>
          <p:cNvPr id="5" name="Slide Number Placeholder 4"/>
          <p:cNvSpPr>
            <a:spLocks noGrp="1"/>
          </p:cNvSpPr>
          <p:nvPr>
            <p:ph type="sldNum" sz="quarter" idx="12"/>
          </p:nvPr>
        </p:nvSpPr>
        <p:spPr/>
        <p:txBody>
          <a:bodyPr/>
          <a:lstStyle/>
          <a:p>
            <a:fld id="{A00A331D-2EB0-4CEE-8662-2FAB66802E28}" type="slidenum">
              <a:rPr lang="en-US" smtClean="0"/>
              <a:t>108</a:t>
            </a:fld>
            <a:endParaRPr lang="en-US"/>
          </a:p>
        </p:txBody>
      </p:sp>
    </p:spTree>
    <p:extLst>
      <p:ext uri="{BB962C8B-B14F-4D97-AF65-F5344CB8AC3E}">
        <p14:creationId xmlns:p14="http://schemas.microsoft.com/office/powerpoint/2010/main" val="17116166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361" y="144967"/>
            <a:ext cx="10515600" cy="1025912"/>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481361" y="1367845"/>
            <a:ext cx="7134922" cy="5353630"/>
          </a:xfrm>
        </p:spPr>
        <p:txBody>
          <a:bodyPr>
            <a:normAutofit lnSpcReduction="10000"/>
          </a:bodyPr>
          <a:lstStyle/>
          <a:p>
            <a:pPr marL="0" indent="0">
              <a:buNone/>
            </a:pPr>
            <a:r>
              <a:rPr lang="en-US" dirty="0" smtClean="0"/>
              <a:t>245 00  Out </a:t>
            </a:r>
            <a:r>
              <a:rPr lang="en-US" dirty="0"/>
              <a:t>of the blue : </a:t>
            </a:r>
            <a:r>
              <a:rPr lang="en-US" dirty="0" smtClean="0"/>
              <a:t>$b </a:t>
            </a:r>
            <a:r>
              <a:rPr lang="en-US" dirty="0"/>
              <a:t>new </a:t>
            </a:r>
            <a:r>
              <a:rPr lang="en-US" dirty="0" smtClean="0"/>
              <a:t>short fiction</a:t>
            </a:r>
          </a:p>
          <a:p>
            <a:pPr marL="0" indent="0">
              <a:buNone/>
            </a:pPr>
            <a:r>
              <a:rPr lang="en-US" dirty="0"/>
              <a:t>	</a:t>
            </a:r>
            <a:r>
              <a:rPr lang="en-US" dirty="0" smtClean="0"/>
              <a:t>   </a:t>
            </a:r>
            <a:r>
              <a:rPr lang="en-US" dirty="0"/>
              <a:t>from Iceland / </a:t>
            </a:r>
            <a:r>
              <a:rPr lang="en-US" dirty="0" smtClean="0"/>
              <a:t>$c Helen </a:t>
            </a:r>
            <a:r>
              <a:rPr lang="en-US" dirty="0" err="1" smtClean="0"/>
              <a:t>Mitsios</a:t>
            </a:r>
            <a:r>
              <a:rPr lang="en-US" dirty="0"/>
              <a:t>, </a:t>
            </a:r>
            <a:r>
              <a:rPr lang="en-US" dirty="0" smtClean="0"/>
              <a:t>editor</a:t>
            </a:r>
          </a:p>
          <a:p>
            <a:pPr marL="0" indent="0">
              <a:buNone/>
            </a:pPr>
            <a:r>
              <a:rPr lang="en-US" dirty="0"/>
              <a:t>	</a:t>
            </a:r>
            <a:r>
              <a:rPr lang="en-US" dirty="0" smtClean="0"/>
              <a:t>   </a:t>
            </a:r>
            <a:r>
              <a:rPr lang="en-US" dirty="0"/>
              <a:t>; foreword </a:t>
            </a:r>
            <a:r>
              <a:rPr lang="en-US" dirty="0" smtClean="0"/>
              <a:t>by </a:t>
            </a:r>
            <a:r>
              <a:rPr lang="en-US" dirty="0" err="1" smtClean="0"/>
              <a:t>Sigurjón</a:t>
            </a:r>
            <a:r>
              <a:rPr lang="en-US" dirty="0" smtClean="0"/>
              <a:t> </a:t>
            </a:r>
            <a:r>
              <a:rPr lang="en-US" dirty="0" err="1"/>
              <a:t>Birgir</a:t>
            </a:r>
            <a:r>
              <a:rPr lang="en-US" dirty="0"/>
              <a:t> </a:t>
            </a:r>
            <a:r>
              <a:rPr lang="en-US" dirty="0" err="1"/>
              <a:t>Sigurðsson</a:t>
            </a:r>
            <a:r>
              <a:rPr lang="en-US" dirty="0"/>
              <a:t>. </a:t>
            </a:r>
            <a:endParaRPr lang="en-US" dirty="0" smtClean="0"/>
          </a:p>
          <a:p>
            <a:pPr marL="0" indent="0">
              <a:buNone/>
            </a:pPr>
            <a:r>
              <a:rPr lang="en-US" dirty="0"/>
              <a:t>264 _1 </a:t>
            </a:r>
            <a:r>
              <a:rPr lang="en-US" dirty="0" smtClean="0"/>
              <a:t> Minneapolis </a:t>
            </a:r>
            <a:r>
              <a:rPr lang="en-US" dirty="0"/>
              <a:t>: </a:t>
            </a:r>
            <a:r>
              <a:rPr lang="en-US" dirty="0" smtClean="0"/>
              <a:t>$b </a:t>
            </a:r>
            <a:r>
              <a:rPr lang="en-US" dirty="0"/>
              <a:t>University </a:t>
            </a:r>
            <a:r>
              <a:rPr lang="en-US" dirty="0" smtClean="0"/>
              <a:t>of</a:t>
            </a:r>
          </a:p>
          <a:p>
            <a:pPr marL="0" indent="0">
              <a:buNone/>
            </a:pPr>
            <a:r>
              <a:rPr lang="en-US" dirty="0"/>
              <a:t>	</a:t>
            </a:r>
            <a:r>
              <a:rPr lang="en-US" dirty="0" smtClean="0"/>
              <a:t>   Minnesota </a:t>
            </a:r>
            <a:r>
              <a:rPr lang="en-US" dirty="0"/>
              <a:t>Press, </a:t>
            </a:r>
            <a:r>
              <a:rPr lang="en-US" dirty="0" smtClean="0"/>
              <a:t>$c </a:t>
            </a:r>
            <a:r>
              <a:rPr lang="en-US" dirty="0"/>
              <a:t>2017.</a:t>
            </a:r>
          </a:p>
          <a:p>
            <a:pPr marL="0" indent="0">
              <a:buNone/>
            </a:pPr>
            <a:r>
              <a:rPr lang="en-US" dirty="0"/>
              <a:t>650 </a:t>
            </a:r>
            <a:r>
              <a:rPr lang="en-US" dirty="0" smtClean="0"/>
              <a:t>_0 </a:t>
            </a:r>
            <a:r>
              <a:rPr lang="en-US" dirty="0"/>
              <a:t> </a:t>
            </a:r>
            <a:r>
              <a:rPr lang="en-US" dirty="0" smtClean="0"/>
              <a:t>Short </a:t>
            </a:r>
            <a:r>
              <a:rPr lang="en-US" dirty="0"/>
              <a:t>stories, Icelandic </a:t>
            </a:r>
            <a:r>
              <a:rPr lang="en-US" dirty="0" smtClean="0"/>
              <a:t>$v Translations</a:t>
            </a:r>
          </a:p>
          <a:p>
            <a:pPr marL="0" indent="0">
              <a:buNone/>
            </a:pPr>
            <a:r>
              <a:rPr lang="en-US" dirty="0"/>
              <a:t>	</a:t>
            </a:r>
            <a:r>
              <a:rPr lang="en-US" dirty="0" smtClean="0"/>
              <a:t>   </a:t>
            </a:r>
            <a:r>
              <a:rPr lang="en-US" dirty="0"/>
              <a:t>into English.</a:t>
            </a:r>
          </a:p>
          <a:p>
            <a:pPr marL="0" indent="0">
              <a:buNone/>
            </a:pPr>
            <a:r>
              <a:rPr lang="en-US" dirty="0"/>
              <a:t>650 </a:t>
            </a:r>
            <a:r>
              <a:rPr lang="en-US" dirty="0" smtClean="0"/>
              <a:t>_0  Icelandic </a:t>
            </a:r>
            <a:r>
              <a:rPr lang="en-US" dirty="0"/>
              <a:t>fiction </a:t>
            </a:r>
            <a:r>
              <a:rPr lang="en-US" dirty="0" smtClean="0"/>
              <a:t>$y </a:t>
            </a:r>
            <a:r>
              <a:rPr lang="en-US" dirty="0"/>
              <a:t>21st century </a:t>
            </a:r>
            <a:r>
              <a:rPr lang="en-US" dirty="0" smtClean="0"/>
              <a:t>$v</a:t>
            </a:r>
          </a:p>
          <a:p>
            <a:pPr marL="0" indent="0">
              <a:buNone/>
            </a:pPr>
            <a:r>
              <a:rPr lang="en-US" dirty="0"/>
              <a:t>	</a:t>
            </a:r>
            <a:r>
              <a:rPr lang="en-US" dirty="0" smtClean="0"/>
              <a:t>  </a:t>
            </a:r>
            <a:r>
              <a:rPr lang="en-US" dirty="0"/>
              <a:t>Translations into English</a:t>
            </a:r>
            <a:r>
              <a:rPr lang="en-US" dirty="0" smtClean="0"/>
              <a:t>.</a:t>
            </a:r>
          </a:p>
          <a:p>
            <a:pPr marL="0" indent="0">
              <a:buNone/>
            </a:pPr>
            <a:r>
              <a:rPr lang="en-US" dirty="0" smtClean="0"/>
              <a:t>651 _0  Iceland $v Fiction.</a:t>
            </a:r>
            <a:endParaRPr lang="en-US" dirty="0"/>
          </a:p>
          <a:p>
            <a:pPr marL="0" indent="0">
              <a:buNone/>
            </a:pPr>
            <a:r>
              <a:rPr lang="en-US" dirty="0" smtClean="0">
                <a:solidFill>
                  <a:srgbClr val="FF0000"/>
                </a:solidFill>
              </a:rPr>
              <a:t>655 _7  Short stories. $2 </a:t>
            </a:r>
            <a:r>
              <a:rPr lang="en-US" dirty="0" err="1" smtClean="0">
                <a:solidFill>
                  <a:srgbClr val="FF0000"/>
                </a:solidFill>
              </a:rPr>
              <a:t>lcgft</a:t>
            </a:r>
            <a:endParaRPr lang="en-US" dirty="0" smtClean="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3999" y="1506189"/>
            <a:ext cx="2979801" cy="451485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109</a:t>
            </a:fld>
            <a:endParaRPr lang="en-US"/>
          </a:p>
        </p:txBody>
      </p:sp>
    </p:spTree>
    <p:extLst>
      <p:ext uri="{BB962C8B-B14F-4D97-AF65-F5344CB8AC3E}">
        <p14:creationId xmlns:p14="http://schemas.microsoft.com/office/powerpoint/2010/main" val="3091470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26" y="197857"/>
            <a:ext cx="10515600" cy="614589"/>
          </a:xfrm>
        </p:spPr>
        <p:txBody>
          <a:bodyPr>
            <a:normAutofit fontScale="90000"/>
          </a:bodyPr>
          <a:lstStyle/>
          <a:p>
            <a:r>
              <a:rPr lang="en-US" dirty="0" smtClean="0">
                <a:latin typeface="+mn-lt"/>
                <a:cs typeface="Arial" panose="020B0604020202020204" pitchFamily="34" charset="0"/>
              </a:rPr>
              <a:t>LC Genre/Form Terms</a:t>
            </a:r>
            <a:endParaRPr lang="en-US" dirty="0">
              <a:latin typeface="+mn-lt"/>
              <a:cs typeface="Arial" panose="020B0604020202020204" pitchFamily="34" charset="0"/>
            </a:endParaRPr>
          </a:p>
        </p:txBody>
      </p:sp>
      <p:sp>
        <p:nvSpPr>
          <p:cNvPr id="3" name="Content Placeholder 2"/>
          <p:cNvSpPr>
            <a:spLocks noGrp="1"/>
          </p:cNvSpPr>
          <p:nvPr>
            <p:ph idx="1"/>
          </p:nvPr>
        </p:nvSpPr>
        <p:spPr>
          <a:xfrm>
            <a:off x="626326" y="959005"/>
            <a:ext cx="11461595" cy="5762470"/>
          </a:xfrm>
        </p:spPr>
        <p:txBody>
          <a:bodyPr>
            <a:normAutofit lnSpcReduction="10000"/>
          </a:bodyPr>
          <a:lstStyle/>
          <a:p>
            <a:r>
              <a:rPr lang="en-US" dirty="0" smtClean="0"/>
              <a:t>Currently includes terms for: </a:t>
            </a:r>
          </a:p>
          <a:p>
            <a:pPr marL="0" indent="0">
              <a:buNone/>
            </a:pPr>
            <a:r>
              <a:rPr lang="en-US" dirty="0"/>
              <a:t>	</a:t>
            </a:r>
            <a:r>
              <a:rPr lang="en-US" dirty="0" smtClean="0"/>
              <a:t>Artistic/visual works  </a:t>
            </a:r>
          </a:p>
          <a:p>
            <a:pPr marL="0" indent="0">
              <a:buNone/>
            </a:pPr>
            <a:r>
              <a:rPr lang="en-US" dirty="0"/>
              <a:t>	</a:t>
            </a:r>
            <a:r>
              <a:rPr lang="en-US" dirty="0" smtClean="0"/>
              <a:t>Cartographic materials  </a:t>
            </a:r>
          </a:p>
          <a:p>
            <a:pPr marL="0" indent="0">
              <a:buNone/>
            </a:pPr>
            <a:r>
              <a:rPr lang="en-US" dirty="0"/>
              <a:t>	</a:t>
            </a:r>
            <a:r>
              <a:rPr lang="en-US" dirty="0" smtClean="0"/>
              <a:t>“General</a:t>
            </a:r>
            <a:r>
              <a:rPr lang="en-US" dirty="0"/>
              <a:t>” materials </a:t>
            </a:r>
            <a:r>
              <a:rPr lang="en-US" dirty="0" smtClean="0"/>
              <a:t>(</a:t>
            </a:r>
            <a:r>
              <a:rPr lang="en-US" dirty="0"/>
              <a:t>e.g., dictionaries, </a:t>
            </a:r>
            <a:r>
              <a:rPr lang="en-US" dirty="0" smtClean="0"/>
              <a:t>games, guidebooks, newspapers)  </a:t>
            </a:r>
          </a:p>
          <a:p>
            <a:pPr marL="0" indent="0">
              <a:buNone/>
            </a:pPr>
            <a:r>
              <a:rPr lang="en-US" dirty="0"/>
              <a:t>	</a:t>
            </a:r>
            <a:r>
              <a:rPr lang="en-US" dirty="0" smtClean="0"/>
              <a:t>Law materials</a:t>
            </a:r>
          </a:p>
          <a:p>
            <a:pPr marL="0" indent="0">
              <a:buNone/>
            </a:pPr>
            <a:r>
              <a:rPr lang="en-US" dirty="0"/>
              <a:t>	</a:t>
            </a:r>
            <a:r>
              <a:rPr lang="en-US" dirty="0" smtClean="0"/>
              <a:t>Literature  </a:t>
            </a:r>
          </a:p>
          <a:p>
            <a:pPr marL="0" indent="0">
              <a:buNone/>
            </a:pPr>
            <a:r>
              <a:rPr lang="en-US" dirty="0"/>
              <a:t>	</a:t>
            </a:r>
            <a:r>
              <a:rPr lang="en-US" dirty="0" smtClean="0"/>
              <a:t>Moving images </a:t>
            </a:r>
            <a:r>
              <a:rPr lang="en-US" dirty="0"/>
              <a:t>(</a:t>
            </a:r>
            <a:r>
              <a:rPr lang="en-US" dirty="0" smtClean="0"/>
              <a:t>films, video, </a:t>
            </a:r>
            <a:r>
              <a:rPr lang="en-US" dirty="0"/>
              <a:t>and </a:t>
            </a:r>
            <a:r>
              <a:rPr lang="en-US" dirty="0" smtClean="0"/>
              <a:t>television </a:t>
            </a:r>
            <a:r>
              <a:rPr lang="en-US" dirty="0"/>
              <a:t>programs</a:t>
            </a:r>
            <a:r>
              <a:rPr lang="en-US" dirty="0" smtClean="0"/>
              <a:t>) </a:t>
            </a:r>
          </a:p>
          <a:p>
            <a:pPr marL="0" indent="0">
              <a:buNone/>
            </a:pPr>
            <a:r>
              <a:rPr lang="en-US" dirty="0"/>
              <a:t>	</a:t>
            </a:r>
            <a:r>
              <a:rPr lang="en-US" dirty="0" smtClean="0"/>
              <a:t>Music (scores and sound recordings) </a:t>
            </a:r>
          </a:p>
          <a:p>
            <a:pPr marL="0" indent="0">
              <a:buNone/>
            </a:pPr>
            <a:r>
              <a:rPr lang="en-US" dirty="0"/>
              <a:t>	</a:t>
            </a:r>
            <a:r>
              <a:rPr lang="en-US" dirty="0" smtClean="0"/>
              <a:t>Radio </a:t>
            </a:r>
            <a:r>
              <a:rPr lang="en-US" dirty="0"/>
              <a:t>programs and </a:t>
            </a:r>
            <a:r>
              <a:rPr lang="en-US" dirty="0" smtClean="0"/>
              <a:t>other non-musical sound recordings</a:t>
            </a:r>
          </a:p>
          <a:p>
            <a:pPr marL="0" indent="0">
              <a:buNone/>
            </a:pPr>
            <a:r>
              <a:rPr lang="en-US" dirty="0"/>
              <a:t>	</a:t>
            </a:r>
            <a:r>
              <a:rPr lang="en-US" dirty="0" smtClean="0"/>
              <a:t>Religious materials</a:t>
            </a:r>
            <a:endParaRPr lang="en-US" dirty="0"/>
          </a:p>
          <a:p>
            <a:r>
              <a:rPr lang="en-US" dirty="0" smtClean="0"/>
              <a:t>SACO proposals for </a:t>
            </a:r>
            <a:r>
              <a:rPr lang="en-US" dirty="0"/>
              <a:t>additional terms and </a:t>
            </a:r>
            <a:r>
              <a:rPr lang="en-US" dirty="0" smtClean="0"/>
              <a:t>revisions to existing terms may be made for all of the areas listed above except artistic/visual</a:t>
            </a:r>
            <a:endParaRPr lang="en-US" dirty="0">
              <a:solidFill>
                <a:srgbClr val="7030A0"/>
              </a:solidFill>
            </a:endParaRPr>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11</a:t>
            </a:fld>
            <a:endParaRPr lang="en-US"/>
          </a:p>
        </p:txBody>
      </p:sp>
    </p:spTree>
    <p:extLst>
      <p:ext uri="{BB962C8B-B14F-4D97-AF65-F5344CB8AC3E}">
        <p14:creationId xmlns:p14="http://schemas.microsoft.com/office/powerpoint/2010/main" val="32936321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88" y="342824"/>
            <a:ext cx="10515600" cy="638485"/>
          </a:xfrm>
        </p:spPr>
        <p:txBody>
          <a:bodyPr>
            <a:normAutofit fontScale="90000"/>
          </a:bodyPr>
          <a:lstStyle/>
          <a:p>
            <a:r>
              <a:rPr lang="en-US" dirty="0" smtClean="0"/>
              <a:t>Literature Examples - Fiction</a:t>
            </a:r>
            <a:endParaRPr lang="en-US" dirty="0"/>
          </a:p>
        </p:txBody>
      </p:sp>
      <p:sp>
        <p:nvSpPr>
          <p:cNvPr id="3" name="Content Placeholder 2"/>
          <p:cNvSpPr>
            <a:spLocks noGrp="1"/>
          </p:cNvSpPr>
          <p:nvPr>
            <p:ph idx="1"/>
          </p:nvPr>
        </p:nvSpPr>
        <p:spPr>
          <a:xfrm>
            <a:off x="4282068" y="1344080"/>
            <a:ext cx="7909932" cy="5098614"/>
          </a:xfrm>
        </p:spPr>
        <p:txBody>
          <a:bodyPr>
            <a:normAutofit/>
          </a:bodyPr>
          <a:lstStyle/>
          <a:p>
            <a:pPr marL="0" indent="0">
              <a:buNone/>
            </a:pPr>
            <a:r>
              <a:rPr lang="en-US" dirty="0" smtClean="0"/>
              <a:t>245 04  The </a:t>
            </a:r>
            <a:r>
              <a:rPr lang="en-US" dirty="0"/>
              <a:t>future is female! : </a:t>
            </a:r>
            <a:r>
              <a:rPr lang="en-US" dirty="0" smtClean="0"/>
              <a:t>$b </a:t>
            </a:r>
            <a:r>
              <a:rPr lang="en-US" dirty="0"/>
              <a:t>25 classic </a:t>
            </a:r>
            <a:r>
              <a:rPr lang="en-US" dirty="0" smtClean="0"/>
              <a:t>science</a:t>
            </a:r>
          </a:p>
          <a:p>
            <a:pPr marL="0" indent="0">
              <a:buNone/>
            </a:pPr>
            <a:r>
              <a:rPr lang="en-US" dirty="0"/>
              <a:t>	</a:t>
            </a:r>
            <a:r>
              <a:rPr lang="en-US" dirty="0" smtClean="0"/>
              <a:t>   fiction </a:t>
            </a:r>
            <a:r>
              <a:rPr lang="en-US" dirty="0"/>
              <a:t>stories </a:t>
            </a:r>
            <a:r>
              <a:rPr lang="en-US" dirty="0" smtClean="0"/>
              <a:t>by women</a:t>
            </a:r>
            <a:r>
              <a:rPr lang="en-US" dirty="0"/>
              <a:t>, from </a:t>
            </a:r>
            <a:r>
              <a:rPr lang="en-US" dirty="0" smtClean="0"/>
              <a:t>pulp pioneers</a:t>
            </a:r>
          </a:p>
          <a:p>
            <a:pPr marL="0" indent="0">
              <a:buNone/>
            </a:pPr>
            <a:r>
              <a:rPr lang="en-US" dirty="0"/>
              <a:t>	</a:t>
            </a:r>
            <a:r>
              <a:rPr lang="en-US" dirty="0" smtClean="0"/>
              <a:t>   </a:t>
            </a:r>
            <a:r>
              <a:rPr lang="en-US" dirty="0"/>
              <a:t>to Ursula K. Le </a:t>
            </a:r>
            <a:r>
              <a:rPr lang="en-US" dirty="0" err="1"/>
              <a:t>Guin</a:t>
            </a:r>
            <a:r>
              <a:rPr lang="en-US" dirty="0"/>
              <a:t> / </a:t>
            </a:r>
            <a:r>
              <a:rPr lang="en-US" dirty="0" smtClean="0"/>
              <a:t>$c Lisa </a:t>
            </a:r>
            <a:r>
              <a:rPr lang="en-US" dirty="0" err="1" smtClean="0"/>
              <a:t>Yaszek</a:t>
            </a:r>
            <a:r>
              <a:rPr lang="en-US" dirty="0" smtClean="0"/>
              <a:t>, editor</a:t>
            </a:r>
            <a:r>
              <a:rPr lang="en-US" dirty="0"/>
              <a:t>. </a:t>
            </a:r>
            <a:endParaRPr lang="en-US" dirty="0" smtClean="0"/>
          </a:p>
          <a:p>
            <a:pPr marL="0" indent="0">
              <a:buNone/>
            </a:pPr>
            <a:r>
              <a:rPr lang="en-US" dirty="0" smtClean="0"/>
              <a:t>264 _</a:t>
            </a:r>
            <a:r>
              <a:rPr lang="en-US" dirty="0"/>
              <a:t>1 </a:t>
            </a:r>
            <a:r>
              <a:rPr lang="en-US" dirty="0" smtClean="0"/>
              <a:t> New </a:t>
            </a:r>
            <a:r>
              <a:rPr lang="en-US" dirty="0"/>
              <a:t>York, NY : </a:t>
            </a:r>
            <a:r>
              <a:rPr lang="en-US" dirty="0" smtClean="0"/>
              <a:t>$b </a:t>
            </a:r>
            <a:r>
              <a:rPr lang="en-US" dirty="0"/>
              <a:t>Library of America, </a:t>
            </a:r>
            <a:r>
              <a:rPr lang="en-US" dirty="0" smtClean="0"/>
              <a:t>$c</a:t>
            </a:r>
          </a:p>
          <a:p>
            <a:pPr marL="0" indent="0">
              <a:buNone/>
            </a:pPr>
            <a:r>
              <a:rPr lang="en-US" dirty="0"/>
              <a:t>	</a:t>
            </a:r>
            <a:r>
              <a:rPr lang="en-US" dirty="0" smtClean="0"/>
              <a:t>   [</a:t>
            </a:r>
            <a:r>
              <a:rPr lang="en-US" dirty="0"/>
              <a:t>2018] </a:t>
            </a:r>
            <a:endParaRPr lang="en-US" dirty="0" smtClean="0"/>
          </a:p>
          <a:p>
            <a:pPr marL="0" indent="0">
              <a:buNone/>
            </a:pPr>
            <a:r>
              <a:rPr lang="en-US" dirty="0"/>
              <a:t>650 </a:t>
            </a:r>
            <a:r>
              <a:rPr lang="en-US" dirty="0" smtClean="0"/>
              <a:t>_0  Science </a:t>
            </a:r>
            <a:r>
              <a:rPr lang="en-US" dirty="0"/>
              <a:t>fiction, American.</a:t>
            </a:r>
          </a:p>
          <a:p>
            <a:pPr marL="0" indent="0">
              <a:buNone/>
            </a:pPr>
            <a:r>
              <a:rPr lang="en-US" dirty="0"/>
              <a:t>650 </a:t>
            </a:r>
            <a:r>
              <a:rPr lang="en-US" dirty="0" smtClean="0"/>
              <a:t>_0  Short </a:t>
            </a:r>
            <a:r>
              <a:rPr lang="en-US" dirty="0"/>
              <a:t>stories, American.</a:t>
            </a:r>
          </a:p>
          <a:p>
            <a:pPr marL="0" indent="0">
              <a:buNone/>
            </a:pPr>
            <a:r>
              <a:rPr lang="en-US" dirty="0"/>
              <a:t>650 </a:t>
            </a:r>
            <a:r>
              <a:rPr lang="en-US" dirty="0" smtClean="0"/>
              <a:t>_0  American </a:t>
            </a:r>
            <a:r>
              <a:rPr lang="en-US" dirty="0"/>
              <a:t>fiction </a:t>
            </a:r>
            <a:r>
              <a:rPr lang="en-US" dirty="0" err="1"/>
              <a:t>ǂx</a:t>
            </a:r>
            <a:r>
              <a:rPr lang="en-US" dirty="0"/>
              <a:t> Women authors. </a:t>
            </a:r>
            <a:endParaRPr lang="en-US" dirty="0" smtClean="0"/>
          </a:p>
          <a:p>
            <a:pPr marL="0" indent="0">
              <a:buNone/>
            </a:pPr>
            <a:r>
              <a:rPr lang="en-US" dirty="0" smtClean="0">
                <a:solidFill>
                  <a:srgbClr val="FF0000"/>
                </a:solidFill>
              </a:rPr>
              <a:t>655 _7  Short stories.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Science fiction. $2 </a:t>
            </a:r>
            <a:r>
              <a:rPr lang="en-US" dirty="0" err="1" smtClean="0">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88" y="1512137"/>
            <a:ext cx="3076575" cy="476250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110</a:t>
            </a:fld>
            <a:endParaRPr lang="en-US"/>
          </a:p>
        </p:txBody>
      </p:sp>
    </p:spTree>
    <p:extLst>
      <p:ext uri="{BB962C8B-B14F-4D97-AF65-F5344CB8AC3E}">
        <p14:creationId xmlns:p14="http://schemas.microsoft.com/office/powerpoint/2010/main" val="6274148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758" y="1603375"/>
            <a:ext cx="3152775" cy="4752975"/>
          </a:xfrm>
          <a:prstGeom prst="rect">
            <a:avLst/>
          </a:prstGeom>
        </p:spPr>
      </p:pic>
      <p:sp>
        <p:nvSpPr>
          <p:cNvPr id="4" name="TextBox 3"/>
          <p:cNvSpPr txBox="1"/>
          <p:nvPr/>
        </p:nvSpPr>
        <p:spPr>
          <a:xfrm>
            <a:off x="5121778" y="1482605"/>
            <a:ext cx="6679580" cy="4893647"/>
          </a:xfrm>
          <a:prstGeom prst="rect">
            <a:avLst/>
          </a:prstGeom>
          <a:noFill/>
        </p:spPr>
        <p:txBody>
          <a:bodyPr wrap="square" rtlCol="0">
            <a:spAutoFit/>
          </a:bodyPr>
          <a:lstStyle/>
          <a:p>
            <a:r>
              <a:rPr lang="en-US" sz="2600" dirty="0" smtClean="0"/>
              <a:t>100 1_  </a:t>
            </a:r>
            <a:r>
              <a:rPr lang="en-US" sz="2600" dirty="0" err="1"/>
              <a:t>Proulx</a:t>
            </a:r>
            <a:r>
              <a:rPr lang="en-US" sz="2600" dirty="0"/>
              <a:t>, Annie, </a:t>
            </a:r>
            <a:r>
              <a:rPr lang="en-US" sz="2600" dirty="0" smtClean="0"/>
              <a:t>$e </a:t>
            </a:r>
            <a:r>
              <a:rPr lang="en-US" sz="2600" dirty="0"/>
              <a:t>author.</a:t>
            </a:r>
          </a:p>
          <a:p>
            <a:r>
              <a:rPr lang="en-US" sz="2600" dirty="0" smtClean="0"/>
              <a:t>245 10  Brokeback </a:t>
            </a:r>
            <a:r>
              <a:rPr lang="en-US" sz="2600" dirty="0"/>
              <a:t>Mountain / </a:t>
            </a:r>
            <a:r>
              <a:rPr lang="en-US" sz="2600" dirty="0" smtClean="0"/>
              <a:t>$c </a:t>
            </a:r>
            <a:r>
              <a:rPr lang="en-US" sz="2600" dirty="0"/>
              <a:t>Annie </a:t>
            </a:r>
            <a:r>
              <a:rPr lang="en-US" sz="2600" dirty="0" err="1"/>
              <a:t>Proulx</a:t>
            </a:r>
            <a:r>
              <a:rPr lang="en-US" sz="2600" dirty="0"/>
              <a:t>.</a:t>
            </a:r>
          </a:p>
          <a:p>
            <a:r>
              <a:rPr lang="en-US" sz="2600" dirty="0"/>
              <a:t>260 </a:t>
            </a:r>
            <a:r>
              <a:rPr lang="en-US" sz="2600" dirty="0" smtClean="0"/>
              <a:t>__  New </a:t>
            </a:r>
            <a:r>
              <a:rPr lang="en-US" sz="2600" dirty="0"/>
              <a:t>York : </a:t>
            </a:r>
            <a:r>
              <a:rPr lang="en-US" sz="2600" dirty="0" smtClean="0"/>
              <a:t>$b </a:t>
            </a:r>
            <a:r>
              <a:rPr lang="en-US" sz="2600" dirty="0"/>
              <a:t>Scribner, </a:t>
            </a:r>
            <a:r>
              <a:rPr lang="en-US" sz="2600" dirty="0" smtClean="0"/>
              <a:t>$c </a:t>
            </a:r>
            <a:r>
              <a:rPr lang="en-US" sz="2600" dirty="0"/>
              <a:t>2005.</a:t>
            </a:r>
          </a:p>
          <a:p>
            <a:r>
              <a:rPr lang="en-US" sz="2600" dirty="0" smtClean="0"/>
              <a:t>300 __  55 </a:t>
            </a:r>
            <a:r>
              <a:rPr lang="en-US" sz="2600" dirty="0"/>
              <a:t>pages ; </a:t>
            </a:r>
            <a:r>
              <a:rPr lang="en-US" sz="2600" dirty="0" smtClean="0"/>
              <a:t>$c </a:t>
            </a:r>
            <a:r>
              <a:rPr lang="en-US" sz="2600" dirty="0"/>
              <a:t>19 </a:t>
            </a:r>
            <a:r>
              <a:rPr lang="en-US" sz="2600" dirty="0" smtClean="0"/>
              <a:t>cm</a:t>
            </a:r>
          </a:p>
          <a:p>
            <a:r>
              <a:rPr lang="en-US" sz="2600" dirty="0"/>
              <a:t>650 </a:t>
            </a:r>
            <a:r>
              <a:rPr lang="en-US" sz="2600" dirty="0" smtClean="0"/>
              <a:t>_0  Cowboys $v </a:t>
            </a:r>
            <a:r>
              <a:rPr lang="en-US" sz="2600" dirty="0"/>
              <a:t>Fiction.</a:t>
            </a:r>
          </a:p>
          <a:p>
            <a:r>
              <a:rPr lang="en-US" sz="2600" dirty="0"/>
              <a:t>650 </a:t>
            </a:r>
            <a:r>
              <a:rPr lang="en-US" sz="2600" dirty="0" smtClean="0"/>
              <a:t>_0  Ranch </a:t>
            </a:r>
            <a:r>
              <a:rPr lang="en-US" sz="2600" dirty="0"/>
              <a:t>life </a:t>
            </a:r>
            <a:r>
              <a:rPr lang="en-US" sz="2600" dirty="0" smtClean="0"/>
              <a:t>$v </a:t>
            </a:r>
            <a:r>
              <a:rPr lang="en-US" sz="2600" dirty="0"/>
              <a:t>Fiction.</a:t>
            </a:r>
          </a:p>
          <a:p>
            <a:r>
              <a:rPr lang="en-US" sz="2600" dirty="0"/>
              <a:t>650 </a:t>
            </a:r>
            <a:r>
              <a:rPr lang="en-US" sz="2600" dirty="0" smtClean="0"/>
              <a:t>_0  Gay </a:t>
            </a:r>
            <a:r>
              <a:rPr lang="en-US" sz="2600" dirty="0"/>
              <a:t>men </a:t>
            </a:r>
            <a:r>
              <a:rPr lang="en-US" sz="2600" dirty="0" smtClean="0"/>
              <a:t>$v </a:t>
            </a:r>
            <a:r>
              <a:rPr lang="en-US" sz="2600" dirty="0"/>
              <a:t>Fiction.</a:t>
            </a:r>
          </a:p>
          <a:p>
            <a:r>
              <a:rPr lang="en-US" sz="2600" dirty="0"/>
              <a:t>651 </a:t>
            </a:r>
            <a:r>
              <a:rPr lang="en-US" sz="2600" dirty="0" smtClean="0"/>
              <a:t>_0  Wyoming $v </a:t>
            </a:r>
            <a:r>
              <a:rPr lang="en-US" sz="2600" dirty="0"/>
              <a:t>Fiction</a:t>
            </a:r>
            <a:r>
              <a:rPr lang="en-US" sz="2600" dirty="0" smtClean="0"/>
              <a:t>.</a:t>
            </a:r>
          </a:p>
          <a:p>
            <a:r>
              <a:rPr lang="en-US" sz="2600" dirty="0">
                <a:solidFill>
                  <a:srgbClr val="FF0000"/>
                </a:solidFill>
              </a:rPr>
              <a:t>655 </a:t>
            </a:r>
            <a:r>
              <a:rPr lang="en-US" sz="2600" dirty="0" smtClean="0">
                <a:solidFill>
                  <a:srgbClr val="FF0000"/>
                </a:solidFill>
              </a:rPr>
              <a:t>_7  Romance </a:t>
            </a:r>
            <a:r>
              <a:rPr lang="en-US" sz="2600" dirty="0">
                <a:solidFill>
                  <a:srgbClr val="FF0000"/>
                </a:solidFill>
              </a:rPr>
              <a:t>fiction. </a:t>
            </a:r>
            <a:r>
              <a:rPr lang="en-US" sz="2600" dirty="0" smtClean="0">
                <a:solidFill>
                  <a:srgbClr val="FF0000"/>
                </a:solidFill>
              </a:rPr>
              <a:t>$2 </a:t>
            </a:r>
            <a:r>
              <a:rPr lang="en-US" sz="2600" dirty="0" err="1" smtClean="0">
                <a:solidFill>
                  <a:srgbClr val="FF0000"/>
                </a:solidFill>
              </a:rPr>
              <a:t>lcgft</a:t>
            </a:r>
            <a:endParaRPr lang="en-US" sz="2600" dirty="0" smtClean="0">
              <a:solidFill>
                <a:srgbClr val="FF0000"/>
              </a:solidFill>
            </a:endParaRPr>
          </a:p>
          <a:p>
            <a:r>
              <a:rPr lang="en-US" sz="2600" dirty="0" smtClean="0">
                <a:solidFill>
                  <a:srgbClr val="FF0000"/>
                </a:solidFill>
              </a:rPr>
              <a:t>655 _7  Gay fiction. $2 </a:t>
            </a:r>
            <a:r>
              <a:rPr lang="en-US" sz="2600" dirty="0" err="1" smtClean="0">
                <a:solidFill>
                  <a:srgbClr val="FF0000"/>
                </a:solidFill>
              </a:rPr>
              <a:t>lcgft</a:t>
            </a:r>
            <a:endParaRPr lang="en-US" sz="2600" dirty="0">
              <a:solidFill>
                <a:srgbClr val="FF0000"/>
              </a:solidFill>
            </a:endParaRPr>
          </a:p>
          <a:p>
            <a:r>
              <a:rPr lang="en-US" sz="2600" dirty="0">
                <a:solidFill>
                  <a:srgbClr val="FF0000"/>
                </a:solidFill>
              </a:rPr>
              <a:t>655 _</a:t>
            </a:r>
            <a:r>
              <a:rPr lang="en-US" sz="2600" dirty="0" smtClean="0">
                <a:solidFill>
                  <a:srgbClr val="FF0000"/>
                </a:solidFill>
              </a:rPr>
              <a:t>7  Western </a:t>
            </a:r>
            <a:r>
              <a:rPr lang="en-US" sz="2600" dirty="0">
                <a:solidFill>
                  <a:srgbClr val="FF0000"/>
                </a:solidFill>
              </a:rPr>
              <a:t>fiction.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r>
              <a:rPr lang="en-US" sz="2600" dirty="0">
                <a:solidFill>
                  <a:srgbClr val="FF0000"/>
                </a:solidFill>
              </a:rPr>
              <a:t>655 </a:t>
            </a:r>
            <a:r>
              <a:rPr lang="en-US" sz="2600" dirty="0" smtClean="0">
                <a:solidFill>
                  <a:srgbClr val="FF0000"/>
                </a:solidFill>
              </a:rPr>
              <a:t>_7  Short </a:t>
            </a:r>
            <a:r>
              <a:rPr lang="en-US" sz="2600" dirty="0">
                <a:solidFill>
                  <a:srgbClr val="FF0000"/>
                </a:solidFill>
              </a:rPr>
              <a:t>stories.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p:txBody>
      </p:sp>
      <p:sp>
        <p:nvSpPr>
          <p:cNvPr id="5"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Literature Examples - Fiction</a:t>
            </a:r>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111</a:t>
            </a:fld>
            <a:endParaRPr lang="en-US"/>
          </a:p>
        </p:txBody>
      </p:sp>
    </p:spTree>
    <p:extLst>
      <p:ext uri="{BB962C8B-B14F-4D97-AF65-F5344CB8AC3E}">
        <p14:creationId xmlns:p14="http://schemas.microsoft.com/office/powerpoint/2010/main" val="322319108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937"/>
            <a:ext cx="10515600" cy="1325563"/>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1447800" y="1325563"/>
            <a:ext cx="10515600" cy="5532437"/>
          </a:xfrm>
        </p:spPr>
        <p:txBody>
          <a:bodyPr>
            <a:normAutofit/>
          </a:bodyPr>
          <a:lstStyle/>
          <a:p>
            <a:pPr marL="0" indent="0">
              <a:buNone/>
            </a:pPr>
            <a:r>
              <a:rPr lang="en-US" dirty="0" smtClean="0"/>
              <a:t>100 1_  </a:t>
            </a:r>
            <a:r>
              <a:rPr lang="en-US" dirty="0" err="1"/>
              <a:t>Tartt</a:t>
            </a:r>
            <a:r>
              <a:rPr lang="en-US" dirty="0"/>
              <a:t>, </a:t>
            </a:r>
            <a:r>
              <a:rPr lang="en-US" dirty="0" smtClean="0"/>
              <a:t>Donna, $e author.</a:t>
            </a:r>
            <a:endParaRPr lang="en-US" dirty="0"/>
          </a:p>
          <a:p>
            <a:pPr marL="0" indent="0">
              <a:buNone/>
            </a:pPr>
            <a:r>
              <a:rPr lang="en-US" dirty="0" smtClean="0"/>
              <a:t>245 14  The </a:t>
            </a:r>
            <a:r>
              <a:rPr lang="en-US" dirty="0"/>
              <a:t>goldfinch / </a:t>
            </a:r>
            <a:r>
              <a:rPr lang="en-US" dirty="0" smtClean="0"/>
              <a:t>$c </a:t>
            </a:r>
            <a:r>
              <a:rPr lang="en-US" dirty="0"/>
              <a:t>Donna </a:t>
            </a:r>
            <a:r>
              <a:rPr lang="en-US" dirty="0" err="1"/>
              <a:t>Tartt</a:t>
            </a:r>
            <a:r>
              <a:rPr lang="en-US" dirty="0"/>
              <a:t>.</a:t>
            </a:r>
          </a:p>
          <a:p>
            <a:pPr marL="0" indent="0">
              <a:buNone/>
            </a:pPr>
            <a:r>
              <a:rPr lang="en-US" dirty="0" smtClean="0"/>
              <a:t>650 _0  Young </a:t>
            </a:r>
            <a:r>
              <a:rPr lang="en-US" dirty="0"/>
              <a:t>men </a:t>
            </a:r>
            <a:r>
              <a:rPr lang="en-US" dirty="0" smtClean="0"/>
              <a:t>$v </a:t>
            </a:r>
            <a:r>
              <a:rPr lang="en-US" dirty="0"/>
              <a:t>Fiction.</a:t>
            </a:r>
          </a:p>
          <a:p>
            <a:pPr marL="0" indent="0">
              <a:buNone/>
            </a:pPr>
            <a:r>
              <a:rPr lang="en-US" dirty="0"/>
              <a:t>650 </a:t>
            </a:r>
            <a:r>
              <a:rPr lang="en-US" dirty="0" smtClean="0"/>
              <a:t>_0  Loss </a:t>
            </a:r>
            <a:r>
              <a:rPr lang="en-US" dirty="0"/>
              <a:t>(Psychology) </a:t>
            </a:r>
            <a:r>
              <a:rPr lang="en-US" dirty="0" smtClean="0"/>
              <a:t>$v </a:t>
            </a:r>
            <a:r>
              <a:rPr lang="en-US" dirty="0"/>
              <a:t>Fiction.</a:t>
            </a:r>
          </a:p>
          <a:p>
            <a:pPr marL="0" indent="0">
              <a:buNone/>
            </a:pPr>
            <a:r>
              <a:rPr lang="en-US" dirty="0"/>
              <a:t>650 </a:t>
            </a:r>
            <a:r>
              <a:rPr lang="en-US" dirty="0" smtClean="0"/>
              <a:t>_0  Artists $v </a:t>
            </a:r>
            <a:r>
              <a:rPr lang="en-US" dirty="0"/>
              <a:t>Fiction.</a:t>
            </a:r>
          </a:p>
          <a:p>
            <a:pPr marL="0" indent="0">
              <a:buNone/>
            </a:pPr>
            <a:r>
              <a:rPr lang="en-US" dirty="0"/>
              <a:t>650 </a:t>
            </a:r>
            <a:r>
              <a:rPr lang="en-US" dirty="0" smtClean="0"/>
              <a:t>_0  Self-realization $v </a:t>
            </a:r>
            <a:r>
              <a:rPr lang="en-US" dirty="0"/>
              <a:t>Fiction.</a:t>
            </a:r>
          </a:p>
          <a:p>
            <a:pPr marL="0" indent="0">
              <a:buNone/>
            </a:pPr>
            <a:r>
              <a:rPr lang="en-US" dirty="0"/>
              <a:t>651 </a:t>
            </a:r>
            <a:r>
              <a:rPr lang="en-US" dirty="0" smtClean="0"/>
              <a:t>_0  New </a:t>
            </a:r>
            <a:r>
              <a:rPr lang="en-US" dirty="0"/>
              <a:t>York (N.Y.) </a:t>
            </a:r>
            <a:r>
              <a:rPr lang="en-US" dirty="0" smtClean="0"/>
              <a:t>$v </a:t>
            </a:r>
            <a:r>
              <a:rPr lang="en-US" dirty="0"/>
              <a:t>Fiction.</a:t>
            </a:r>
            <a:endParaRPr lang="en-US" dirty="0" smtClean="0"/>
          </a:p>
          <a:p>
            <a:pPr marL="0" indent="0">
              <a:buNone/>
            </a:pPr>
            <a:r>
              <a:rPr lang="en-US" dirty="0" smtClean="0">
                <a:solidFill>
                  <a:srgbClr val="FF0000"/>
                </a:solidFill>
              </a:rPr>
              <a:t>655 _7  Novels.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a:t>
            </a:r>
            <a:r>
              <a:rPr lang="en-US" dirty="0">
                <a:solidFill>
                  <a:srgbClr val="FF0000"/>
                </a:solidFill>
              </a:rPr>
              <a:t>7  </a:t>
            </a:r>
            <a:r>
              <a:rPr lang="en-US" dirty="0" err="1" smtClean="0">
                <a:solidFill>
                  <a:srgbClr val="FF0000"/>
                </a:solidFill>
              </a:rPr>
              <a:t>Bildungsromans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Fictional autobiographies.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8336923" y="1448218"/>
            <a:ext cx="2755392" cy="4218432"/>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112</a:t>
            </a:fld>
            <a:endParaRPr lang="en-US"/>
          </a:p>
        </p:txBody>
      </p:sp>
    </p:spTree>
    <p:extLst>
      <p:ext uri="{BB962C8B-B14F-4D97-AF65-F5344CB8AC3E}">
        <p14:creationId xmlns:p14="http://schemas.microsoft.com/office/powerpoint/2010/main" val="364079842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061" y="165180"/>
            <a:ext cx="10515600" cy="1325563"/>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3610097" y="1690515"/>
            <a:ext cx="8475025" cy="4466063"/>
          </a:xfrm>
        </p:spPr>
        <p:txBody>
          <a:bodyPr>
            <a:normAutofit/>
          </a:bodyPr>
          <a:lstStyle/>
          <a:p>
            <a:pPr marL="0" indent="0">
              <a:buNone/>
            </a:pPr>
            <a:r>
              <a:rPr lang="en-US" dirty="0" smtClean="0"/>
              <a:t>245 04  </a:t>
            </a:r>
            <a:r>
              <a:rPr lang="en-US" dirty="0"/>
              <a:t>The pearl jacket and other stories : </a:t>
            </a:r>
            <a:r>
              <a:rPr lang="en-US" dirty="0" smtClean="0"/>
              <a:t>$b </a:t>
            </a:r>
            <a:r>
              <a:rPr lang="en-US" dirty="0"/>
              <a:t>flash </a:t>
            </a:r>
            <a:r>
              <a:rPr lang="en-US" dirty="0" smtClean="0"/>
              <a:t>	   	   fiction </a:t>
            </a:r>
            <a:r>
              <a:rPr lang="en-US" dirty="0"/>
              <a:t>from </a:t>
            </a:r>
            <a:r>
              <a:rPr lang="en-US" dirty="0" smtClean="0"/>
              <a:t>contemporary </a:t>
            </a:r>
            <a:r>
              <a:rPr lang="en-US" dirty="0"/>
              <a:t>China / </a:t>
            </a:r>
            <a:r>
              <a:rPr lang="en-US" dirty="0" smtClean="0"/>
              <a:t>$c </a:t>
            </a:r>
            <a:r>
              <a:rPr lang="en-US" dirty="0"/>
              <a:t>edited </a:t>
            </a:r>
            <a:r>
              <a:rPr lang="en-US" dirty="0" smtClean="0"/>
              <a:t>	   	   and </a:t>
            </a:r>
            <a:r>
              <a:rPr lang="en-US" dirty="0"/>
              <a:t>translated by </a:t>
            </a:r>
            <a:r>
              <a:rPr lang="en-US" dirty="0" err="1"/>
              <a:t>Shouhua</a:t>
            </a:r>
            <a:r>
              <a:rPr lang="en-US" dirty="0"/>
              <a:t> Qi</a:t>
            </a:r>
            <a:r>
              <a:rPr lang="en-US" dirty="0" smtClean="0"/>
              <a:t>.</a:t>
            </a:r>
          </a:p>
          <a:p>
            <a:pPr marL="0" indent="0">
              <a:buNone/>
            </a:pPr>
            <a:r>
              <a:rPr lang="en-US" dirty="0" smtClean="0"/>
              <a:t>650 _0  </a:t>
            </a:r>
            <a:r>
              <a:rPr lang="en-US" dirty="0"/>
              <a:t>Flash fiction, Chinese </a:t>
            </a:r>
            <a:r>
              <a:rPr lang="en-US" dirty="0" smtClean="0"/>
              <a:t>$v </a:t>
            </a:r>
            <a:r>
              <a:rPr lang="en-US" dirty="0"/>
              <a:t>Translations into English</a:t>
            </a:r>
            <a:r>
              <a:rPr lang="en-US" dirty="0" smtClean="0"/>
              <a:t>.</a:t>
            </a:r>
            <a:endParaRPr lang="en-US" dirty="0"/>
          </a:p>
          <a:p>
            <a:pPr marL="0" indent="0">
              <a:buNone/>
            </a:pPr>
            <a:r>
              <a:rPr lang="en-US" dirty="0"/>
              <a:t>650 _0  Chinese fiction </a:t>
            </a:r>
            <a:r>
              <a:rPr lang="en-US" dirty="0" smtClean="0"/>
              <a:t>$y </a:t>
            </a:r>
            <a:r>
              <a:rPr lang="en-US" dirty="0"/>
              <a:t>21st century </a:t>
            </a:r>
            <a:r>
              <a:rPr lang="en-US" dirty="0" smtClean="0"/>
              <a:t>$v </a:t>
            </a:r>
            <a:r>
              <a:rPr lang="en-US" dirty="0"/>
              <a:t>Translations </a:t>
            </a:r>
            <a:r>
              <a:rPr lang="en-US" dirty="0" smtClean="0"/>
              <a:t>	 	   into </a:t>
            </a:r>
            <a:r>
              <a:rPr lang="en-US" dirty="0"/>
              <a:t>English. </a:t>
            </a:r>
            <a:endParaRPr lang="en-US" dirty="0" smtClean="0"/>
          </a:p>
          <a:p>
            <a:pPr marL="0" indent="0">
              <a:buNone/>
            </a:pPr>
            <a:r>
              <a:rPr lang="en-US" dirty="0"/>
              <a:t>650 _0  Chinese fiction </a:t>
            </a:r>
            <a:r>
              <a:rPr lang="en-US" dirty="0" smtClean="0"/>
              <a:t>$y </a:t>
            </a:r>
            <a:r>
              <a:rPr lang="en-US" dirty="0"/>
              <a:t>20th century </a:t>
            </a:r>
            <a:r>
              <a:rPr lang="en-US" dirty="0" smtClean="0"/>
              <a:t>$v </a:t>
            </a:r>
            <a:r>
              <a:rPr lang="en-US" dirty="0"/>
              <a:t>Translations </a:t>
            </a:r>
            <a:r>
              <a:rPr lang="en-US" dirty="0" smtClean="0"/>
              <a:t>	 	   into </a:t>
            </a:r>
            <a:r>
              <a:rPr lang="en-US" dirty="0"/>
              <a:t>English.</a:t>
            </a:r>
            <a:endParaRPr lang="en-US" dirty="0" smtClean="0"/>
          </a:p>
          <a:p>
            <a:pPr marL="0" indent="0">
              <a:buNone/>
            </a:pPr>
            <a:r>
              <a:rPr lang="en-US" dirty="0" smtClean="0">
                <a:solidFill>
                  <a:srgbClr val="FF0000"/>
                </a:solidFill>
              </a:rPr>
              <a:t>655 _7  Flash fiction. $2 </a:t>
            </a:r>
            <a:r>
              <a:rPr lang="en-US" dirty="0" err="1" smtClean="0">
                <a:solidFill>
                  <a:srgbClr val="FF0000"/>
                </a:solidFill>
              </a:rPr>
              <a:t>lcgft</a:t>
            </a:r>
            <a:endParaRPr lang="en-US" dirty="0">
              <a:solidFill>
                <a:srgbClr val="FF0000"/>
              </a:solidFill>
            </a:endParaRPr>
          </a:p>
        </p:txBody>
      </p:sp>
      <p:pic>
        <p:nvPicPr>
          <p:cNvPr id="8" name="Picture 2" descr="http://www.stonebridge.com/images/books/PearlJac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061" y="1690515"/>
            <a:ext cx="2952750" cy="344290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A00A331D-2EB0-4CEE-8662-2FAB66802E28}" type="slidenum">
              <a:rPr lang="en-US" smtClean="0"/>
              <a:t>113</a:t>
            </a:fld>
            <a:endParaRPr lang="en-US"/>
          </a:p>
        </p:txBody>
      </p:sp>
    </p:spTree>
    <p:extLst>
      <p:ext uri="{BB962C8B-B14F-4D97-AF65-F5344CB8AC3E}">
        <p14:creationId xmlns:p14="http://schemas.microsoft.com/office/powerpoint/2010/main" val="323641794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Literature Examples - Fiction</a:t>
            </a:r>
            <a:endParaRPr lang="en-US" dirty="0"/>
          </a:p>
        </p:txBody>
      </p:sp>
      <p:sp>
        <p:nvSpPr>
          <p:cNvPr id="3" name="Content Placeholder 2"/>
          <p:cNvSpPr>
            <a:spLocks noGrp="1"/>
          </p:cNvSpPr>
          <p:nvPr>
            <p:ph idx="1"/>
          </p:nvPr>
        </p:nvSpPr>
        <p:spPr>
          <a:xfrm>
            <a:off x="838200" y="1384300"/>
            <a:ext cx="10515600" cy="5154612"/>
          </a:xfrm>
        </p:spPr>
        <p:txBody>
          <a:bodyPr>
            <a:normAutofit/>
          </a:bodyPr>
          <a:lstStyle/>
          <a:p>
            <a:pPr marL="0" indent="0">
              <a:buNone/>
            </a:pPr>
            <a:r>
              <a:rPr lang="en-US" dirty="0" smtClean="0"/>
              <a:t>245 00  </a:t>
            </a:r>
            <a:r>
              <a:rPr lang="ko-KR" altLang="en-US" dirty="0"/>
              <a:t>한국 공포 문학 단편선</a:t>
            </a:r>
            <a:r>
              <a:rPr lang="en-US" altLang="ko-KR" dirty="0" smtClean="0"/>
              <a:t>.</a:t>
            </a:r>
          </a:p>
          <a:p>
            <a:pPr marL="0" indent="0">
              <a:buNone/>
            </a:pPr>
            <a:r>
              <a:rPr lang="en-US" dirty="0"/>
              <a:t>245 00  </a:t>
            </a:r>
            <a:r>
              <a:rPr lang="en-US" dirty="0" err="1"/>
              <a:t>Han'guk</a:t>
            </a:r>
            <a:r>
              <a:rPr lang="en-US" dirty="0"/>
              <a:t> </a:t>
            </a:r>
            <a:r>
              <a:rPr lang="en-US" dirty="0" err="1"/>
              <a:t>kongp'o</a:t>
            </a:r>
            <a:r>
              <a:rPr lang="en-US" dirty="0"/>
              <a:t> </a:t>
            </a:r>
            <a:r>
              <a:rPr lang="en-US" dirty="0" err="1"/>
              <a:t>munhak</a:t>
            </a:r>
            <a:r>
              <a:rPr lang="en-US" dirty="0"/>
              <a:t> </a:t>
            </a:r>
            <a:r>
              <a:rPr lang="en-US" dirty="0" err="1"/>
              <a:t>tanp'yŏnsŏn</a:t>
            </a:r>
            <a:r>
              <a:rPr lang="en-US" dirty="0"/>
              <a:t>.</a:t>
            </a:r>
          </a:p>
          <a:p>
            <a:pPr marL="0" indent="0">
              <a:buNone/>
            </a:pPr>
            <a:r>
              <a:rPr lang="en-US" dirty="0" smtClean="0"/>
              <a:t>310        Annual</a:t>
            </a:r>
            <a:endParaRPr lang="en-US" dirty="0"/>
          </a:p>
          <a:p>
            <a:pPr marL="0" indent="0">
              <a:buNone/>
            </a:pPr>
            <a:r>
              <a:rPr lang="en-US" dirty="0" smtClean="0"/>
              <a:t>362 1</a:t>
            </a:r>
            <a:r>
              <a:rPr lang="en-US" dirty="0"/>
              <a:t>_  Began in 2006</a:t>
            </a:r>
            <a:r>
              <a:rPr lang="en-US" dirty="0" smtClean="0"/>
              <a:t>.</a:t>
            </a:r>
          </a:p>
          <a:p>
            <a:pPr marL="0" indent="0">
              <a:buNone/>
            </a:pPr>
            <a:r>
              <a:rPr lang="en-US" dirty="0" smtClean="0"/>
              <a:t>650 _0  Horror tales, </a:t>
            </a:r>
            <a:r>
              <a:rPr lang="en-US" dirty="0"/>
              <a:t>Korean </a:t>
            </a:r>
            <a:r>
              <a:rPr lang="en-US" dirty="0" smtClean="0"/>
              <a:t>$v </a:t>
            </a:r>
            <a:r>
              <a:rPr lang="en-US" dirty="0"/>
              <a:t>Periodicals.</a:t>
            </a:r>
          </a:p>
          <a:p>
            <a:pPr marL="0" indent="0">
              <a:buNone/>
            </a:pPr>
            <a:r>
              <a:rPr lang="en-US" dirty="0"/>
              <a:t>650 </a:t>
            </a:r>
            <a:r>
              <a:rPr lang="en-US" dirty="0" smtClean="0"/>
              <a:t>_0  </a:t>
            </a:r>
            <a:r>
              <a:rPr lang="en-US" dirty="0"/>
              <a:t>Short stories, Korean </a:t>
            </a:r>
            <a:r>
              <a:rPr lang="en-US" dirty="0" smtClean="0"/>
              <a:t>$v </a:t>
            </a:r>
            <a:r>
              <a:rPr lang="en-US" dirty="0"/>
              <a:t>Periodicals</a:t>
            </a:r>
            <a:r>
              <a:rPr lang="en-US" dirty="0" smtClean="0"/>
              <a:t>.</a:t>
            </a:r>
          </a:p>
          <a:p>
            <a:pPr marL="0" indent="0">
              <a:buNone/>
            </a:pPr>
            <a:r>
              <a:rPr lang="en-US" dirty="0" smtClean="0"/>
              <a:t>650 _0  Korean fiction $y 21st century $v Periodicals.</a:t>
            </a:r>
          </a:p>
          <a:p>
            <a:pPr marL="0" indent="0">
              <a:buNone/>
            </a:pPr>
            <a:r>
              <a:rPr lang="en-US" dirty="0" smtClean="0">
                <a:solidFill>
                  <a:srgbClr val="FF0000"/>
                </a:solidFill>
              </a:rPr>
              <a:t>655 _7  Horror fiction.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Short stories.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9228117" y="389649"/>
            <a:ext cx="1924050" cy="2752725"/>
          </a:xfrm>
          <a:prstGeom prst="rect">
            <a:avLst/>
          </a:prstGeom>
        </p:spPr>
      </p:pic>
      <p:pic>
        <p:nvPicPr>
          <p:cNvPr id="7" name="Picture 6"/>
          <p:cNvPicPr>
            <a:picLocks noChangeAspect="1"/>
          </p:cNvPicPr>
          <p:nvPr/>
        </p:nvPicPr>
        <p:blipFill>
          <a:blip r:embed="rId4"/>
          <a:stretch>
            <a:fillRect/>
          </a:stretch>
        </p:blipFill>
        <p:spPr>
          <a:xfrm>
            <a:off x="9228117" y="3532023"/>
            <a:ext cx="1924050" cy="27432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114</a:t>
            </a:fld>
            <a:endParaRPr lang="en-US"/>
          </a:p>
        </p:txBody>
      </p:sp>
    </p:spTree>
    <p:extLst>
      <p:ext uri="{BB962C8B-B14F-4D97-AF65-F5344CB8AC3E}">
        <p14:creationId xmlns:p14="http://schemas.microsoft.com/office/powerpoint/2010/main" val="35129327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8416"/>
          </a:xfrm>
        </p:spPr>
        <p:txBody>
          <a:bodyPr/>
          <a:lstStyle/>
          <a:p>
            <a:r>
              <a:rPr lang="en-US" dirty="0" smtClean="0"/>
              <a:t>Literature Examples - Poetry</a:t>
            </a:r>
            <a:endParaRPr lang="en-US" dirty="0"/>
          </a:p>
        </p:txBody>
      </p:sp>
      <p:sp>
        <p:nvSpPr>
          <p:cNvPr id="3" name="Content Placeholder 2"/>
          <p:cNvSpPr>
            <a:spLocks noGrp="1"/>
          </p:cNvSpPr>
          <p:nvPr>
            <p:ph idx="1"/>
          </p:nvPr>
        </p:nvSpPr>
        <p:spPr>
          <a:xfrm>
            <a:off x="838200" y="1690687"/>
            <a:ext cx="10515600" cy="5030787"/>
          </a:xfrm>
        </p:spPr>
        <p:txBody>
          <a:bodyPr>
            <a:normAutofit fontScale="92500" lnSpcReduction="20000"/>
          </a:bodyPr>
          <a:lstStyle/>
          <a:p>
            <a:pPr marL="0" indent="0">
              <a:buNone/>
            </a:pPr>
            <a:r>
              <a:rPr lang="en-US" dirty="0" smtClean="0"/>
              <a:t>100 1_  Tolmie</a:t>
            </a:r>
            <a:r>
              <a:rPr lang="en-US" dirty="0"/>
              <a:t>, Sarah, </a:t>
            </a:r>
            <a:r>
              <a:rPr lang="en-US" dirty="0" smtClean="0"/>
              <a:t>$e </a:t>
            </a:r>
            <a:r>
              <a:rPr lang="en-US" dirty="0"/>
              <a:t>author. </a:t>
            </a:r>
          </a:p>
          <a:p>
            <a:pPr marL="0" indent="0">
              <a:buNone/>
            </a:pPr>
            <a:r>
              <a:rPr lang="en-US" dirty="0" smtClean="0"/>
              <a:t>245 10  Trio </a:t>
            </a:r>
            <a:r>
              <a:rPr lang="en-US" dirty="0"/>
              <a:t>/ </a:t>
            </a:r>
            <a:r>
              <a:rPr lang="en-US" dirty="0" smtClean="0"/>
              <a:t>$c </a:t>
            </a:r>
            <a:r>
              <a:rPr lang="en-US" dirty="0"/>
              <a:t>Sarah Tolmie</a:t>
            </a:r>
            <a:r>
              <a:rPr lang="en-US" dirty="0" smtClean="0"/>
              <a:t>.</a:t>
            </a:r>
          </a:p>
          <a:p>
            <a:pPr marL="0" indent="0">
              <a:buNone/>
            </a:pPr>
            <a:r>
              <a:rPr lang="en-US" dirty="0" smtClean="0"/>
              <a:t>490 1_  The Hugh </a:t>
            </a:r>
            <a:r>
              <a:rPr lang="en-US" dirty="0"/>
              <a:t>MacLennan poetry series</a:t>
            </a:r>
          </a:p>
          <a:p>
            <a:pPr marL="0" indent="0">
              <a:buNone/>
            </a:pPr>
            <a:r>
              <a:rPr lang="en-US" dirty="0" smtClean="0"/>
              <a:t>500 __  "</a:t>
            </a:r>
            <a:r>
              <a:rPr lang="en-US" dirty="0"/>
              <a:t>A collection of 120 sonnets in </a:t>
            </a:r>
            <a:r>
              <a:rPr lang="en-US" dirty="0" smtClean="0"/>
              <a:t>eight parts, </a:t>
            </a:r>
          </a:p>
          <a:p>
            <a:pPr marL="0" indent="0">
              <a:buNone/>
            </a:pPr>
            <a:r>
              <a:rPr lang="en-US" dirty="0" smtClean="0"/>
              <a:t>         	  Trio reveals, frame by frame, a married </a:t>
            </a:r>
          </a:p>
          <a:p>
            <a:pPr marL="0" indent="0">
              <a:buNone/>
            </a:pPr>
            <a:r>
              <a:rPr lang="en-US" dirty="0"/>
              <a:t>	</a:t>
            </a:r>
            <a:r>
              <a:rPr lang="en-US" dirty="0" smtClean="0"/>
              <a:t>  fortysomething female narrator in love</a:t>
            </a:r>
          </a:p>
          <a:p>
            <a:pPr marL="0" indent="0">
              <a:buNone/>
            </a:pPr>
            <a:r>
              <a:rPr lang="en-US" dirty="0"/>
              <a:t>	</a:t>
            </a:r>
            <a:r>
              <a:rPr lang="en-US" dirty="0" smtClean="0"/>
              <a:t>  with two younger men … and torn between</a:t>
            </a:r>
          </a:p>
          <a:p>
            <a:pPr marL="0" indent="0">
              <a:buNone/>
            </a:pPr>
            <a:r>
              <a:rPr lang="en-US" dirty="0"/>
              <a:t>	</a:t>
            </a:r>
            <a:r>
              <a:rPr lang="en-US" dirty="0" smtClean="0"/>
              <a:t>  the claims of body and mind”--Page 4 of cover.</a:t>
            </a:r>
          </a:p>
          <a:p>
            <a:pPr marL="0" indent="0">
              <a:buNone/>
            </a:pPr>
            <a:r>
              <a:rPr lang="en-US" dirty="0"/>
              <a:t>650 </a:t>
            </a:r>
            <a:r>
              <a:rPr lang="en-US" dirty="0" smtClean="0"/>
              <a:t>_0  Love </a:t>
            </a:r>
            <a:r>
              <a:rPr lang="en-US" dirty="0"/>
              <a:t>poetry, Canadian.</a:t>
            </a:r>
          </a:p>
          <a:p>
            <a:pPr marL="0" indent="0">
              <a:buNone/>
            </a:pPr>
            <a:r>
              <a:rPr lang="en-US" dirty="0"/>
              <a:t>650 </a:t>
            </a:r>
            <a:r>
              <a:rPr lang="en-US" dirty="0" smtClean="0"/>
              <a:t>_0  Sonnets</a:t>
            </a:r>
            <a:r>
              <a:rPr lang="en-US" dirty="0"/>
              <a:t>, Canadian</a:t>
            </a:r>
            <a:r>
              <a:rPr lang="en-US" dirty="0" smtClean="0"/>
              <a:t>.</a:t>
            </a:r>
          </a:p>
          <a:p>
            <a:pPr marL="0" indent="0">
              <a:buNone/>
            </a:pPr>
            <a:r>
              <a:rPr lang="en-US" dirty="0">
                <a:solidFill>
                  <a:srgbClr val="FF0000"/>
                </a:solidFill>
              </a:rPr>
              <a:t>655 </a:t>
            </a:r>
            <a:r>
              <a:rPr lang="en-US" dirty="0" smtClean="0">
                <a:solidFill>
                  <a:srgbClr val="FF0000"/>
                </a:solidFill>
              </a:rPr>
              <a:t>_7  Love </a:t>
            </a:r>
            <a:r>
              <a:rPr lang="en-US" dirty="0">
                <a:solidFill>
                  <a:srgbClr val="FF0000"/>
                </a:solidFill>
              </a:rPr>
              <a:t>poetry.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Sonnets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8589" y="1716376"/>
            <a:ext cx="2696051" cy="40481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115</a:t>
            </a:fld>
            <a:endParaRPr lang="en-US"/>
          </a:p>
        </p:txBody>
      </p:sp>
    </p:spTree>
    <p:extLst>
      <p:ext uri="{BB962C8B-B14F-4D97-AF65-F5344CB8AC3E}">
        <p14:creationId xmlns:p14="http://schemas.microsoft.com/office/powerpoint/2010/main" val="24552468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Poetry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2825317" cy="4351338"/>
          </a:xfrm>
        </p:spPr>
      </p:pic>
      <p:sp>
        <p:nvSpPr>
          <p:cNvPr id="6" name="TextBox 5"/>
          <p:cNvSpPr txBox="1"/>
          <p:nvPr/>
        </p:nvSpPr>
        <p:spPr>
          <a:xfrm>
            <a:off x="4293220" y="1936015"/>
            <a:ext cx="7404410" cy="3554819"/>
          </a:xfrm>
          <a:prstGeom prst="rect">
            <a:avLst/>
          </a:prstGeom>
          <a:noFill/>
        </p:spPr>
        <p:txBody>
          <a:bodyPr wrap="square" rtlCol="0">
            <a:spAutoFit/>
          </a:bodyPr>
          <a:lstStyle/>
          <a:p>
            <a:r>
              <a:rPr lang="en-US" sz="2500" dirty="0" smtClean="0"/>
              <a:t>100 1_  Pope</a:t>
            </a:r>
            <a:r>
              <a:rPr lang="en-US" sz="2500" dirty="0"/>
              <a:t>, Alexander, </a:t>
            </a:r>
            <a:r>
              <a:rPr lang="en-US" sz="2500" dirty="0" smtClean="0"/>
              <a:t>$d 1688-1744, $e author.</a:t>
            </a:r>
            <a:endParaRPr lang="en-US" sz="2500" dirty="0"/>
          </a:p>
          <a:p>
            <a:r>
              <a:rPr lang="en-US" sz="2500" dirty="0" smtClean="0"/>
              <a:t>245 14  The </a:t>
            </a:r>
            <a:r>
              <a:rPr lang="en-US" sz="2500" dirty="0"/>
              <a:t>rape of the lock / </a:t>
            </a:r>
            <a:r>
              <a:rPr lang="en-US" sz="2500" dirty="0" smtClean="0"/>
              <a:t>$c </a:t>
            </a:r>
            <a:r>
              <a:rPr lang="en-US" sz="2500" dirty="0"/>
              <a:t>Alexander Pope </a:t>
            </a:r>
            <a:r>
              <a:rPr lang="en-US" sz="2500" dirty="0" smtClean="0"/>
              <a:t>;</a:t>
            </a:r>
          </a:p>
          <a:p>
            <a:r>
              <a:rPr lang="en-US" sz="2500" dirty="0"/>
              <a:t>	</a:t>
            </a:r>
            <a:r>
              <a:rPr lang="en-US" sz="2500" dirty="0" smtClean="0"/>
              <a:t> </a:t>
            </a:r>
            <a:r>
              <a:rPr lang="en-US" sz="2500" dirty="0"/>
              <a:t>edited by Elizabeth </a:t>
            </a:r>
            <a:r>
              <a:rPr lang="en-US" sz="2500" dirty="0" err="1"/>
              <a:t>Gurr</a:t>
            </a:r>
            <a:r>
              <a:rPr lang="en-US" sz="2500" dirty="0" smtClean="0"/>
              <a:t>.</a:t>
            </a:r>
          </a:p>
          <a:p>
            <a:r>
              <a:rPr lang="en-US" sz="2500" dirty="0"/>
              <a:t>650 </a:t>
            </a:r>
            <a:r>
              <a:rPr lang="en-US" sz="2500" dirty="0" smtClean="0"/>
              <a:t>_0  Young </a:t>
            </a:r>
            <a:r>
              <a:rPr lang="en-US" sz="2500" dirty="0"/>
              <a:t>women </a:t>
            </a:r>
            <a:r>
              <a:rPr lang="en-US" sz="2500" dirty="0" smtClean="0"/>
              <a:t>$v </a:t>
            </a:r>
            <a:r>
              <a:rPr lang="en-US" sz="2500" dirty="0"/>
              <a:t>Poetry.</a:t>
            </a:r>
          </a:p>
          <a:p>
            <a:r>
              <a:rPr lang="en-US" sz="2500" dirty="0"/>
              <a:t>650 </a:t>
            </a:r>
            <a:r>
              <a:rPr lang="en-US" sz="2500" dirty="0" smtClean="0"/>
              <a:t>_0  Catholics $z </a:t>
            </a:r>
            <a:r>
              <a:rPr lang="en-US" sz="2500" dirty="0"/>
              <a:t>England </a:t>
            </a:r>
            <a:r>
              <a:rPr lang="en-US" sz="2500" dirty="0" smtClean="0"/>
              <a:t>$v </a:t>
            </a:r>
            <a:r>
              <a:rPr lang="en-US" sz="2500" dirty="0"/>
              <a:t>Poetry.</a:t>
            </a:r>
          </a:p>
          <a:p>
            <a:r>
              <a:rPr lang="en-US" sz="2500" dirty="0"/>
              <a:t>650 </a:t>
            </a:r>
            <a:r>
              <a:rPr lang="en-US" sz="2500" dirty="0" smtClean="0"/>
              <a:t>_0  Aristocracy </a:t>
            </a:r>
            <a:r>
              <a:rPr lang="en-US" sz="2500" dirty="0"/>
              <a:t>(Social class) </a:t>
            </a:r>
            <a:r>
              <a:rPr lang="en-US" sz="2500" dirty="0" smtClean="0"/>
              <a:t>$z </a:t>
            </a:r>
            <a:r>
              <a:rPr lang="en-US" sz="2500" dirty="0"/>
              <a:t>England </a:t>
            </a:r>
            <a:r>
              <a:rPr lang="en-US" sz="2500" dirty="0" smtClean="0"/>
              <a:t>$v </a:t>
            </a:r>
            <a:r>
              <a:rPr lang="en-US" sz="2500" dirty="0"/>
              <a:t>Poetry</a:t>
            </a:r>
            <a:r>
              <a:rPr lang="en-US" sz="2500" dirty="0" smtClean="0"/>
              <a:t>.</a:t>
            </a:r>
          </a:p>
          <a:p>
            <a:r>
              <a:rPr lang="en-US" sz="2500" dirty="0" smtClean="0"/>
              <a:t>650 _0  Pride and vanity $v Poetry.</a:t>
            </a:r>
          </a:p>
          <a:p>
            <a:r>
              <a:rPr lang="en-US" sz="2500" dirty="0">
                <a:solidFill>
                  <a:srgbClr val="FF0000"/>
                </a:solidFill>
              </a:rPr>
              <a:t>655 </a:t>
            </a:r>
            <a:r>
              <a:rPr lang="en-US" sz="2500" dirty="0" smtClean="0">
                <a:solidFill>
                  <a:srgbClr val="FF0000"/>
                </a:solidFill>
              </a:rPr>
              <a:t>_7  Mock-heroic </a:t>
            </a:r>
            <a:r>
              <a:rPr lang="en-US" sz="2500" dirty="0">
                <a:solidFill>
                  <a:srgbClr val="FF0000"/>
                </a:solidFill>
              </a:rPr>
              <a:t>poetry. </a:t>
            </a:r>
            <a:r>
              <a:rPr lang="en-US" sz="2500" dirty="0" smtClean="0">
                <a:solidFill>
                  <a:srgbClr val="FF0000"/>
                </a:solidFill>
              </a:rPr>
              <a:t>$2 </a:t>
            </a:r>
            <a:r>
              <a:rPr lang="en-US" sz="2500" dirty="0" err="1">
                <a:solidFill>
                  <a:srgbClr val="FF0000"/>
                </a:solidFill>
              </a:rPr>
              <a:t>lcgft</a:t>
            </a:r>
            <a:endParaRPr lang="en-US" sz="2500" dirty="0">
              <a:solidFill>
                <a:srgbClr val="FF0000"/>
              </a:solidFill>
            </a:endParaRPr>
          </a:p>
          <a:p>
            <a:r>
              <a:rPr lang="en-US" sz="2500" dirty="0">
                <a:solidFill>
                  <a:srgbClr val="FF0000"/>
                </a:solidFill>
              </a:rPr>
              <a:t>655 </a:t>
            </a:r>
            <a:r>
              <a:rPr lang="en-US" sz="2500" dirty="0" smtClean="0">
                <a:solidFill>
                  <a:srgbClr val="FF0000"/>
                </a:solidFill>
              </a:rPr>
              <a:t>_7  Narrative </a:t>
            </a:r>
            <a:r>
              <a:rPr lang="en-US" sz="2500" dirty="0">
                <a:solidFill>
                  <a:srgbClr val="FF0000"/>
                </a:solidFill>
              </a:rPr>
              <a:t>poetry. </a:t>
            </a:r>
            <a:r>
              <a:rPr lang="en-US" sz="2500" dirty="0" smtClean="0">
                <a:solidFill>
                  <a:srgbClr val="FF0000"/>
                </a:solidFill>
              </a:rPr>
              <a:t>$2 </a:t>
            </a:r>
            <a:r>
              <a:rPr lang="en-US" sz="2500" dirty="0" err="1">
                <a:solidFill>
                  <a:srgbClr val="FF0000"/>
                </a:solidFill>
              </a:rPr>
              <a:t>lcgft</a:t>
            </a:r>
            <a:endParaRPr lang="en-US" sz="2500"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116</a:t>
            </a:fld>
            <a:endParaRPr lang="en-US"/>
          </a:p>
        </p:txBody>
      </p:sp>
    </p:spTree>
    <p:extLst>
      <p:ext uri="{BB962C8B-B14F-4D97-AF65-F5344CB8AC3E}">
        <p14:creationId xmlns:p14="http://schemas.microsoft.com/office/powerpoint/2010/main" val="126779927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Poetry</a:t>
            </a:r>
            <a:endParaRPr lang="en-US" dirty="0"/>
          </a:p>
        </p:txBody>
      </p:sp>
      <p:sp>
        <p:nvSpPr>
          <p:cNvPr id="3" name="Content Placeholder 2"/>
          <p:cNvSpPr>
            <a:spLocks noGrp="1"/>
          </p:cNvSpPr>
          <p:nvPr>
            <p:ph idx="1"/>
          </p:nvPr>
        </p:nvSpPr>
        <p:spPr/>
        <p:txBody>
          <a:bodyPr/>
          <a:lstStyle/>
          <a:p>
            <a:pPr marL="0" indent="0">
              <a:buNone/>
            </a:pPr>
            <a:r>
              <a:rPr lang="en-US" dirty="0" smtClean="0"/>
              <a:t>245 00  White </a:t>
            </a:r>
            <a:r>
              <a:rPr lang="en-US" dirty="0"/>
              <a:t>lotus : </a:t>
            </a:r>
            <a:r>
              <a:rPr lang="en-US" dirty="0" smtClean="0"/>
              <a:t>$b </a:t>
            </a:r>
            <a:r>
              <a:rPr lang="en-US" dirty="0"/>
              <a:t>a journal of haiku &amp; </a:t>
            </a:r>
            <a:r>
              <a:rPr lang="en-US" dirty="0" err="1"/>
              <a:t>senryu</a:t>
            </a:r>
            <a:r>
              <a:rPr lang="en-US" dirty="0"/>
              <a:t> poetry</a:t>
            </a:r>
            <a:r>
              <a:rPr lang="en-US" dirty="0" smtClean="0"/>
              <a:t>.</a:t>
            </a:r>
          </a:p>
          <a:p>
            <a:pPr marL="0" indent="0">
              <a:buNone/>
            </a:pPr>
            <a:r>
              <a:rPr lang="en-US" dirty="0"/>
              <a:t>310 </a:t>
            </a:r>
            <a:r>
              <a:rPr lang="en-US" dirty="0" smtClean="0"/>
              <a:t>__  Semiannual</a:t>
            </a:r>
            <a:endParaRPr lang="en-US" dirty="0"/>
          </a:p>
          <a:p>
            <a:pPr marL="0" indent="0">
              <a:buNone/>
            </a:pPr>
            <a:r>
              <a:rPr lang="en-US" dirty="0" smtClean="0"/>
              <a:t>362 0_  </a:t>
            </a:r>
            <a:r>
              <a:rPr lang="en-US" dirty="0"/>
              <a:t>Issue #1 (fall/winter 2005</a:t>
            </a:r>
            <a:r>
              <a:rPr lang="en-US" dirty="0" smtClean="0"/>
              <a:t>)-</a:t>
            </a:r>
          </a:p>
          <a:p>
            <a:pPr marL="0" indent="0">
              <a:buNone/>
            </a:pPr>
            <a:r>
              <a:rPr lang="en-US" dirty="0"/>
              <a:t>650 </a:t>
            </a:r>
            <a:r>
              <a:rPr lang="en-US" dirty="0" smtClean="0"/>
              <a:t>_0  Haiku</a:t>
            </a:r>
            <a:r>
              <a:rPr lang="en-US" dirty="0"/>
              <a:t>, American </a:t>
            </a:r>
            <a:r>
              <a:rPr lang="en-US" dirty="0" smtClean="0"/>
              <a:t>$v </a:t>
            </a:r>
            <a:r>
              <a:rPr lang="en-US" dirty="0"/>
              <a:t>Periodicals.</a:t>
            </a:r>
          </a:p>
          <a:p>
            <a:pPr marL="0" indent="0">
              <a:buNone/>
            </a:pPr>
            <a:r>
              <a:rPr lang="en-US" dirty="0"/>
              <a:t>650 </a:t>
            </a:r>
            <a:r>
              <a:rPr lang="en-US" dirty="0" smtClean="0"/>
              <a:t>_0  </a:t>
            </a:r>
            <a:r>
              <a:rPr lang="en-US" dirty="0" err="1" smtClean="0"/>
              <a:t>Senryu</a:t>
            </a:r>
            <a:r>
              <a:rPr lang="en-US" dirty="0"/>
              <a:t>, American </a:t>
            </a:r>
            <a:r>
              <a:rPr lang="en-US" dirty="0" smtClean="0"/>
              <a:t>$v </a:t>
            </a:r>
            <a:r>
              <a:rPr lang="en-US" dirty="0"/>
              <a:t>Periodicals</a:t>
            </a:r>
            <a:r>
              <a:rPr lang="en-US" dirty="0" smtClean="0"/>
              <a:t>.</a:t>
            </a:r>
          </a:p>
          <a:p>
            <a:pPr marL="0" indent="0">
              <a:buNone/>
            </a:pPr>
            <a:r>
              <a:rPr lang="en-US" dirty="0">
                <a:solidFill>
                  <a:srgbClr val="FF0000"/>
                </a:solidFill>
              </a:rPr>
              <a:t>655 </a:t>
            </a:r>
            <a:r>
              <a:rPr lang="en-US" dirty="0" smtClean="0">
                <a:solidFill>
                  <a:srgbClr val="FF0000"/>
                </a:solidFill>
              </a:rPr>
              <a:t>_7  Haiku</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a:t>
            </a:r>
            <a:r>
              <a:rPr lang="en-US" dirty="0" err="1" smtClean="0">
                <a:solidFill>
                  <a:srgbClr val="FF0000"/>
                </a:solidFill>
              </a:rPr>
              <a:t>Senryu</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Periodicals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191" y="2851397"/>
            <a:ext cx="2032445" cy="302704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117</a:t>
            </a:fld>
            <a:endParaRPr lang="en-US"/>
          </a:p>
        </p:txBody>
      </p:sp>
    </p:spTree>
    <p:extLst>
      <p:ext uri="{BB962C8B-B14F-4D97-AF65-F5344CB8AC3E}">
        <p14:creationId xmlns:p14="http://schemas.microsoft.com/office/powerpoint/2010/main" val="226234854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1300"/>
            <a:ext cx="10515600" cy="1325563"/>
          </a:xfrm>
        </p:spPr>
        <p:txBody>
          <a:bodyPr/>
          <a:lstStyle/>
          <a:p>
            <a:r>
              <a:rPr lang="en-US" dirty="0" smtClean="0"/>
              <a:t>Literature Examples - Poetry</a:t>
            </a:r>
            <a:endParaRPr lang="en-US" dirty="0"/>
          </a:p>
        </p:txBody>
      </p:sp>
      <p:sp>
        <p:nvSpPr>
          <p:cNvPr id="3" name="Content Placeholder 2"/>
          <p:cNvSpPr>
            <a:spLocks noGrp="1"/>
          </p:cNvSpPr>
          <p:nvPr>
            <p:ph idx="1"/>
          </p:nvPr>
        </p:nvSpPr>
        <p:spPr>
          <a:xfrm>
            <a:off x="838200" y="1566863"/>
            <a:ext cx="10515600" cy="4801317"/>
          </a:xfrm>
        </p:spPr>
        <p:txBody>
          <a:bodyPr>
            <a:normAutofit/>
          </a:bodyPr>
          <a:lstStyle/>
          <a:p>
            <a:pPr marL="0" indent="0">
              <a:buNone/>
            </a:pPr>
            <a:r>
              <a:rPr lang="en-US" dirty="0" smtClean="0"/>
              <a:t>245 04  The </a:t>
            </a:r>
            <a:r>
              <a:rPr lang="en-US" dirty="0"/>
              <a:t>best American poetry.</a:t>
            </a:r>
          </a:p>
          <a:p>
            <a:pPr marL="0" indent="0">
              <a:buNone/>
            </a:pPr>
            <a:r>
              <a:rPr lang="en-US" dirty="0" smtClean="0"/>
              <a:t>260       New </a:t>
            </a:r>
            <a:r>
              <a:rPr lang="en-US" dirty="0"/>
              <a:t>York, N.Y. : </a:t>
            </a:r>
            <a:r>
              <a:rPr lang="en-US" dirty="0" smtClean="0"/>
              <a:t>$b </a:t>
            </a:r>
            <a:r>
              <a:rPr lang="en-US" dirty="0"/>
              <a:t>Collier Books, </a:t>
            </a:r>
            <a:r>
              <a:rPr lang="en-US" dirty="0" smtClean="0"/>
              <a:t>$c </a:t>
            </a:r>
            <a:r>
              <a:rPr lang="en-US" dirty="0"/>
              <a:t>c1988-</a:t>
            </a:r>
          </a:p>
          <a:p>
            <a:pPr marL="0" indent="0">
              <a:buNone/>
            </a:pPr>
            <a:r>
              <a:rPr lang="en-US" dirty="0" smtClean="0"/>
              <a:t>260 3_  $3 </a:t>
            </a:r>
            <a:r>
              <a:rPr lang="en-US" dirty="0"/>
              <a:t>&lt;2011-&gt;: </a:t>
            </a:r>
            <a:r>
              <a:rPr lang="en-US" dirty="0" smtClean="0"/>
              <a:t>$a </a:t>
            </a:r>
            <a:r>
              <a:rPr lang="en-US" dirty="0"/>
              <a:t>New York : </a:t>
            </a:r>
            <a:r>
              <a:rPr lang="en-US" dirty="0" smtClean="0"/>
              <a:t>$b </a:t>
            </a:r>
            <a:r>
              <a:rPr lang="en-US" dirty="0"/>
              <a:t>Scribner Poetry</a:t>
            </a:r>
          </a:p>
          <a:p>
            <a:pPr marL="0" indent="0">
              <a:buNone/>
            </a:pPr>
            <a:r>
              <a:rPr lang="en-US" dirty="0" smtClean="0"/>
              <a:t>310       Annual</a:t>
            </a:r>
            <a:endParaRPr lang="en-US" dirty="0"/>
          </a:p>
          <a:p>
            <a:pPr marL="0" indent="0">
              <a:buNone/>
            </a:pPr>
            <a:r>
              <a:rPr lang="en-US" dirty="0" smtClean="0"/>
              <a:t>362 0_  1988-</a:t>
            </a:r>
          </a:p>
          <a:p>
            <a:pPr marL="0" indent="0">
              <a:buNone/>
            </a:pPr>
            <a:r>
              <a:rPr lang="en-US" dirty="0"/>
              <a:t>650 </a:t>
            </a:r>
            <a:r>
              <a:rPr lang="en-US" dirty="0" smtClean="0"/>
              <a:t>_0  American </a:t>
            </a:r>
            <a:r>
              <a:rPr lang="en-US" dirty="0"/>
              <a:t>poetry </a:t>
            </a:r>
            <a:r>
              <a:rPr lang="en-US" dirty="0" smtClean="0"/>
              <a:t>$y </a:t>
            </a:r>
            <a:r>
              <a:rPr lang="en-US" dirty="0"/>
              <a:t>20th century </a:t>
            </a:r>
            <a:r>
              <a:rPr lang="en-US" dirty="0" smtClean="0"/>
              <a:t>$v </a:t>
            </a:r>
            <a:r>
              <a:rPr lang="en-US" dirty="0"/>
              <a:t>Periodicals.</a:t>
            </a:r>
          </a:p>
          <a:p>
            <a:pPr marL="0" indent="0">
              <a:buNone/>
            </a:pPr>
            <a:r>
              <a:rPr lang="en-US" dirty="0"/>
              <a:t>650 </a:t>
            </a:r>
            <a:r>
              <a:rPr lang="en-US" dirty="0" smtClean="0"/>
              <a:t>_0  American </a:t>
            </a:r>
            <a:r>
              <a:rPr lang="en-US" dirty="0"/>
              <a:t>poetry </a:t>
            </a:r>
            <a:r>
              <a:rPr lang="en-US" dirty="0" smtClean="0"/>
              <a:t>$y </a:t>
            </a:r>
            <a:r>
              <a:rPr lang="en-US" dirty="0"/>
              <a:t>21st century </a:t>
            </a:r>
            <a:r>
              <a:rPr lang="en-US" dirty="0" smtClean="0"/>
              <a:t>$v </a:t>
            </a:r>
            <a:r>
              <a:rPr lang="en-US" dirty="0"/>
              <a:t>Periodicals.</a:t>
            </a:r>
            <a:endParaRPr lang="en-US" dirty="0" smtClean="0"/>
          </a:p>
          <a:p>
            <a:pPr marL="0" indent="0">
              <a:buNone/>
            </a:pPr>
            <a:r>
              <a:rPr lang="en-US" dirty="0" smtClean="0">
                <a:solidFill>
                  <a:srgbClr val="FF0000"/>
                </a:solidFill>
              </a:rPr>
              <a:t>655 _7  Poetry.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9410004" y="623052"/>
            <a:ext cx="2095500" cy="320611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118</a:t>
            </a:fld>
            <a:endParaRPr lang="en-US"/>
          </a:p>
        </p:txBody>
      </p:sp>
    </p:spTree>
    <p:extLst>
      <p:ext uri="{BB962C8B-B14F-4D97-AF65-F5344CB8AC3E}">
        <p14:creationId xmlns:p14="http://schemas.microsoft.com/office/powerpoint/2010/main" val="24801877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Literature Examples - Comics</a:t>
            </a:r>
            <a:endParaRPr lang="en-US" dirty="0"/>
          </a:p>
        </p:txBody>
      </p:sp>
      <p:sp>
        <p:nvSpPr>
          <p:cNvPr id="3" name="Content Placeholder 2"/>
          <p:cNvSpPr>
            <a:spLocks noGrp="1"/>
          </p:cNvSpPr>
          <p:nvPr>
            <p:ph idx="1"/>
          </p:nvPr>
        </p:nvSpPr>
        <p:spPr>
          <a:xfrm>
            <a:off x="838200" y="1325563"/>
            <a:ext cx="10515600" cy="5532437"/>
          </a:xfrm>
        </p:spPr>
        <p:txBody>
          <a:bodyPr>
            <a:normAutofit/>
          </a:bodyPr>
          <a:lstStyle/>
          <a:p>
            <a:pPr marL="0" indent="0">
              <a:buNone/>
            </a:pPr>
            <a:r>
              <a:rPr lang="en-US" dirty="0" smtClean="0"/>
              <a:t>100 1_  </a:t>
            </a:r>
            <a:r>
              <a:rPr lang="en-US" dirty="0"/>
              <a:t>Feiffer, Jules, </a:t>
            </a:r>
            <a:r>
              <a:rPr lang="en-US" dirty="0" smtClean="0"/>
              <a:t>$e </a:t>
            </a:r>
            <a:r>
              <a:rPr lang="en-US" dirty="0"/>
              <a:t>author, </a:t>
            </a:r>
            <a:r>
              <a:rPr lang="en-US" dirty="0" smtClean="0"/>
              <a:t>$e </a:t>
            </a:r>
            <a:r>
              <a:rPr lang="en-US" dirty="0"/>
              <a:t>artist.</a:t>
            </a:r>
          </a:p>
          <a:p>
            <a:pPr marL="0" indent="0">
              <a:buNone/>
            </a:pPr>
            <a:r>
              <a:rPr lang="en-US" dirty="0" smtClean="0"/>
              <a:t>245 10  Kill </a:t>
            </a:r>
            <a:r>
              <a:rPr lang="en-US" dirty="0"/>
              <a:t>my mother : </a:t>
            </a:r>
            <a:r>
              <a:rPr lang="en-US" dirty="0" smtClean="0"/>
              <a:t>$b </a:t>
            </a:r>
            <a:r>
              <a:rPr lang="en-US" dirty="0"/>
              <a:t>a graphic novel / </a:t>
            </a:r>
            <a:r>
              <a:rPr lang="en-US" dirty="0" smtClean="0"/>
              <a:t>$c </a:t>
            </a:r>
            <a:r>
              <a:rPr lang="en-US" dirty="0"/>
              <a:t>Jules Feiffer</a:t>
            </a:r>
            <a:r>
              <a:rPr lang="en-US" dirty="0" smtClean="0"/>
              <a:t>.</a:t>
            </a:r>
          </a:p>
          <a:p>
            <a:pPr marL="0" indent="0">
              <a:buNone/>
            </a:pPr>
            <a:r>
              <a:rPr lang="en-US" dirty="0"/>
              <a:t>650 </a:t>
            </a:r>
            <a:r>
              <a:rPr lang="en-US" dirty="0" smtClean="0"/>
              <a:t>_0  Private </a:t>
            </a:r>
            <a:r>
              <a:rPr lang="en-US" dirty="0"/>
              <a:t>investigators </a:t>
            </a:r>
            <a:r>
              <a:rPr lang="en-US" dirty="0" smtClean="0"/>
              <a:t>$v </a:t>
            </a:r>
            <a:r>
              <a:rPr lang="en-US" dirty="0"/>
              <a:t>Comic books, strips, etc.</a:t>
            </a:r>
          </a:p>
          <a:p>
            <a:pPr marL="0" indent="0">
              <a:buNone/>
            </a:pPr>
            <a:r>
              <a:rPr lang="en-US" dirty="0"/>
              <a:t>650 </a:t>
            </a:r>
            <a:r>
              <a:rPr lang="en-US" dirty="0" smtClean="0"/>
              <a:t>_0  Murder $v </a:t>
            </a:r>
            <a:r>
              <a:rPr lang="en-US" dirty="0"/>
              <a:t>Comic books, strips, etc.</a:t>
            </a:r>
            <a:endParaRPr lang="en-US" dirty="0" smtClean="0"/>
          </a:p>
          <a:p>
            <a:pPr marL="0" indent="0">
              <a:buNone/>
            </a:pPr>
            <a:r>
              <a:rPr lang="en-US" dirty="0" smtClean="0">
                <a:solidFill>
                  <a:srgbClr val="FF0000"/>
                </a:solidFill>
              </a:rPr>
              <a:t>655 _7  Graphic novels.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a:t>
            </a:r>
            <a:r>
              <a:rPr lang="en-US" dirty="0">
                <a:solidFill>
                  <a:srgbClr val="FF0000"/>
                </a:solidFill>
              </a:rPr>
              <a:t>7  </a:t>
            </a:r>
            <a:r>
              <a:rPr lang="en-US" dirty="0" smtClean="0">
                <a:solidFill>
                  <a:srgbClr val="FF0000"/>
                </a:solidFill>
              </a:rPr>
              <a:t>Noir comics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p:txBody>
      </p:sp>
      <p:pic>
        <p:nvPicPr>
          <p:cNvPr id="4" name="Picture 3"/>
          <p:cNvPicPr>
            <a:picLocks noChangeAspect="1"/>
          </p:cNvPicPr>
          <p:nvPr/>
        </p:nvPicPr>
        <p:blipFill>
          <a:blip r:embed="rId3"/>
          <a:stretch>
            <a:fillRect/>
          </a:stretch>
        </p:blipFill>
        <p:spPr>
          <a:xfrm>
            <a:off x="8401050" y="3186112"/>
            <a:ext cx="2476500" cy="31718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119</a:t>
            </a:fld>
            <a:endParaRPr lang="en-US"/>
          </a:p>
        </p:txBody>
      </p:sp>
    </p:spTree>
    <p:extLst>
      <p:ext uri="{BB962C8B-B14F-4D97-AF65-F5344CB8AC3E}">
        <p14:creationId xmlns:p14="http://schemas.microsoft.com/office/powerpoint/2010/main" val="1668280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You Find LCGFT Terms?</a:t>
            </a:r>
            <a:endParaRPr lang="en-US" dirty="0"/>
          </a:p>
        </p:txBody>
      </p:sp>
      <p:sp>
        <p:nvSpPr>
          <p:cNvPr id="3" name="Content Placeholder 2"/>
          <p:cNvSpPr>
            <a:spLocks noGrp="1"/>
          </p:cNvSpPr>
          <p:nvPr>
            <p:ph idx="1"/>
          </p:nvPr>
        </p:nvSpPr>
        <p:spPr>
          <a:xfrm>
            <a:off x="838199" y="1825625"/>
            <a:ext cx="10787743" cy="4351338"/>
          </a:xfrm>
        </p:spPr>
        <p:txBody>
          <a:bodyPr/>
          <a:lstStyle/>
          <a:p>
            <a:r>
              <a:rPr lang="en-US" dirty="0" smtClean="0"/>
              <a:t>OCLC and </a:t>
            </a:r>
            <a:r>
              <a:rPr lang="en-US" dirty="0" err="1" smtClean="0"/>
              <a:t>SkyRiver</a:t>
            </a:r>
            <a:r>
              <a:rPr lang="en-US" dirty="0" smtClean="0"/>
              <a:t> Authority Records</a:t>
            </a:r>
          </a:p>
          <a:p>
            <a:r>
              <a:rPr lang="en-US" dirty="0" smtClean="0"/>
              <a:t>Classification Web</a:t>
            </a:r>
          </a:p>
          <a:p>
            <a:r>
              <a:rPr lang="en-US" dirty="0" smtClean="0"/>
              <a:t>Catalogers Desktop (if you also have a Classification Web subscription)</a:t>
            </a:r>
          </a:p>
          <a:p>
            <a:r>
              <a:rPr lang="en-US" dirty="0"/>
              <a:t>Library of Congress Genre/Form Terms PDF Files (</a:t>
            </a:r>
            <a:r>
              <a:rPr lang="en-US" dirty="0">
                <a:hlinkClick r:id="rId3"/>
              </a:rPr>
              <a:t>https://</a:t>
            </a:r>
            <a:r>
              <a:rPr lang="en-US" dirty="0" smtClean="0">
                <a:hlinkClick r:id="rId3"/>
              </a:rPr>
              <a:t>www.loc.gov/aba/publications/FreeLCGFT/GENRE.pdf</a:t>
            </a:r>
            <a:r>
              <a:rPr lang="en-US" dirty="0" smtClean="0"/>
              <a:t>)</a:t>
            </a:r>
          </a:p>
          <a:p>
            <a:r>
              <a:rPr lang="en-US" dirty="0" smtClean="0"/>
              <a:t>LC Linked </a:t>
            </a:r>
            <a:r>
              <a:rPr lang="en-US" dirty="0"/>
              <a:t>Data Service (</a:t>
            </a:r>
            <a:r>
              <a:rPr lang="en-US" dirty="0">
                <a:hlinkClick r:id="rId4"/>
              </a:rPr>
              <a:t>http://</a:t>
            </a:r>
            <a:r>
              <a:rPr lang="en-US" dirty="0" smtClean="0">
                <a:hlinkClick r:id="rId4"/>
              </a:rPr>
              <a:t>id.loc.gov/authorities/genreForms.html</a:t>
            </a:r>
            <a:r>
              <a:rPr lang="en-US" dirty="0"/>
              <a:t>)</a:t>
            </a:r>
            <a:endParaRPr lang="en-US" dirty="0" smtClean="0"/>
          </a:p>
          <a:p>
            <a:r>
              <a:rPr lang="en-US" dirty="0" smtClean="0"/>
              <a:t>Library of </a:t>
            </a:r>
            <a:r>
              <a:rPr lang="en-US" dirty="0"/>
              <a:t>Congress Authorities (</a:t>
            </a:r>
            <a:r>
              <a:rPr lang="en-US" dirty="0">
                <a:hlinkClick r:id="rId5"/>
              </a:rPr>
              <a:t>http://</a:t>
            </a:r>
            <a:r>
              <a:rPr lang="en-US" dirty="0" smtClean="0">
                <a:hlinkClick r:id="rId5"/>
              </a:rPr>
              <a:t>authorities.loc.gov</a:t>
            </a:r>
            <a:r>
              <a:rPr lang="en-US" dirty="0" smtClean="0"/>
              <a:t>)</a:t>
            </a:r>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12</a:t>
            </a:fld>
            <a:endParaRPr lang="en-US"/>
          </a:p>
        </p:txBody>
      </p:sp>
    </p:spTree>
    <p:extLst>
      <p:ext uri="{BB962C8B-B14F-4D97-AF65-F5344CB8AC3E}">
        <p14:creationId xmlns:p14="http://schemas.microsoft.com/office/powerpoint/2010/main" val="193965157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14" y="78060"/>
            <a:ext cx="10515600" cy="1189038"/>
          </a:xfrm>
        </p:spPr>
        <p:txBody>
          <a:bodyPr/>
          <a:lstStyle/>
          <a:p>
            <a:r>
              <a:rPr lang="en-US" dirty="0" smtClean="0"/>
              <a:t>Literature Examples - Comics</a:t>
            </a:r>
            <a:endParaRPr lang="en-US" dirty="0"/>
          </a:p>
        </p:txBody>
      </p:sp>
      <p:sp>
        <p:nvSpPr>
          <p:cNvPr id="3" name="Content Placeholder 2"/>
          <p:cNvSpPr>
            <a:spLocks noGrp="1"/>
          </p:cNvSpPr>
          <p:nvPr>
            <p:ph idx="1"/>
          </p:nvPr>
        </p:nvSpPr>
        <p:spPr>
          <a:xfrm>
            <a:off x="4016296" y="1422731"/>
            <a:ext cx="7982416" cy="5532437"/>
          </a:xfrm>
        </p:spPr>
        <p:txBody>
          <a:bodyPr>
            <a:normAutofit/>
          </a:bodyPr>
          <a:lstStyle/>
          <a:p>
            <a:pPr marL="0" indent="0">
              <a:buNone/>
            </a:pPr>
            <a:r>
              <a:rPr lang="en-US" sz="2600" dirty="0" smtClean="0"/>
              <a:t>100 1_  </a:t>
            </a:r>
            <a:r>
              <a:rPr lang="en-US" sz="2600" dirty="0" err="1"/>
              <a:t>Limke</a:t>
            </a:r>
            <a:r>
              <a:rPr lang="en-US" sz="2600" dirty="0"/>
              <a:t>, Jeff, </a:t>
            </a:r>
            <a:r>
              <a:rPr lang="en-US" sz="2600" dirty="0" smtClean="0"/>
              <a:t>$e </a:t>
            </a:r>
            <a:r>
              <a:rPr lang="en-US" sz="2600" dirty="0"/>
              <a:t>author.</a:t>
            </a:r>
          </a:p>
          <a:p>
            <a:pPr marL="0" indent="0">
              <a:buNone/>
            </a:pPr>
            <a:r>
              <a:rPr lang="en-US" sz="2600" dirty="0" smtClean="0"/>
              <a:t>245 10  Isis </a:t>
            </a:r>
            <a:r>
              <a:rPr lang="en-US" sz="2600" dirty="0"/>
              <a:t>&amp; Osiris : </a:t>
            </a:r>
            <a:r>
              <a:rPr lang="en-US" sz="2600" dirty="0" smtClean="0"/>
              <a:t>$b </a:t>
            </a:r>
            <a:r>
              <a:rPr lang="en-US" sz="2600" dirty="0"/>
              <a:t>to the ends of the </a:t>
            </a:r>
            <a:r>
              <a:rPr lang="en-US" sz="2600" dirty="0" smtClean="0"/>
              <a:t>Earth : an</a:t>
            </a:r>
          </a:p>
          <a:p>
            <a:pPr marL="0" indent="0">
              <a:buNone/>
            </a:pPr>
            <a:r>
              <a:rPr lang="en-US" sz="2600" dirty="0"/>
              <a:t>	</a:t>
            </a:r>
            <a:r>
              <a:rPr lang="en-US" sz="2600" dirty="0" smtClean="0"/>
              <a:t>  </a:t>
            </a:r>
            <a:r>
              <a:rPr lang="en-US" sz="2600" dirty="0"/>
              <a:t>Egyptian myth / </a:t>
            </a:r>
            <a:r>
              <a:rPr lang="en-US" sz="2600" dirty="0" smtClean="0"/>
              <a:t>$c </a:t>
            </a:r>
            <a:r>
              <a:rPr lang="en-US" sz="2600" dirty="0"/>
              <a:t>story by Jeff </a:t>
            </a:r>
            <a:r>
              <a:rPr lang="en-US" sz="2600" dirty="0" err="1"/>
              <a:t>Limke</a:t>
            </a:r>
            <a:r>
              <a:rPr lang="en-US" sz="2600" dirty="0"/>
              <a:t> </a:t>
            </a:r>
            <a:r>
              <a:rPr lang="en-US" sz="2600" dirty="0" smtClean="0"/>
              <a:t>; pencils</a:t>
            </a:r>
          </a:p>
          <a:p>
            <a:pPr marL="0" indent="0">
              <a:buNone/>
            </a:pPr>
            <a:r>
              <a:rPr lang="en-US" sz="2600" dirty="0"/>
              <a:t>	</a:t>
            </a:r>
            <a:r>
              <a:rPr lang="en-US" sz="2600" dirty="0" smtClean="0"/>
              <a:t>  </a:t>
            </a:r>
            <a:r>
              <a:rPr lang="en-US" sz="2600" dirty="0"/>
              <a:t>and inks by David </a:t>
            </a:r>
            <a:r>
              <a:rPr lang="en-US" sz="2600" dirty="0" smtClean="0"/>
              <a:t>Witt.</a:t>
            </a:r>
          </a:p>
          <a:p>
            <a:pPr marL="0" indent="0">
              <a:buNone/>
            </a:pPr>
            <a:r>
              <a:rPr lang="en-US" sz="2600" dirty="0" smtClean="0"/>
              <a:t>600 00  Isis $c </a:t>
            </a:r>
            <a:r>
              <a:rPr lang="en-US" sz="2600" dirty="0"/>
              <a:t>(Egyptian deity) </a:t>
            </a:r>
            <a:r>
              <a:rPr lang="en-US" sz="2600" dirty="0" smtClean="0"/>
              <a:t>$v </a:t>
            </a:r>
            <a:r>
              <a:rPr lang="en-US" sz="2600" dirty="0"/>
              <a:t>Comic books</a:t>
            </a:r>
            <a:r>
              <a:rPr lang="en-US" sz="2600" dirty="0" smtClean="0"/>
              <a:t>, </a:t>
            </a:r>
            <a:r>
              <a:rPr lang="en-US" sz="2600" dirty="0"/>
              <a:t>strips, etc.</a:t>
            </a:r>
          </a:p>
          <a:p>
            <a:pPr marL="0" indent="0">
              <a:buNone/>
            </a:pPr>
            <a:r>
              <a:rPr lang="en-US" sz="2600" dirty="0" smtClean="0"/>
              <a:t>600 00  Osiris $c </a:t>
            </a:r>
            <a:r>
              <a:rPr lang="en-US" sz="2600" dirty="0"/>
              <a:t>(Egyptian deity) </a:t>
            </a:r>
            <a:r>
              <a:rPr lang="en-US" sz="2600" dirty="0" smtClean="0"/>
              <a:t>$v </a:t>
            </a:r>
            <a:r>
              <a:rPr lang="en-US" sz="2600" dirty="0"/>
              <a:t>Comic books</a:t>
            </a:r>
            <a:r>
              <a:rPr lang="en-US" sz="2600" dirty="0" smtClean="0"/>
              <a:t>, strips,</a:t>
            </a:r>
          </a:p>
          <a:p>
            <a:pPr marL="0" indent="0">
              <a:buNone/>
            </a:pPr>
            <a:r>
              <a:rPr lang="en-US" sz="2600" dirty="0"/>
              <a:t>	</a:t>
            </a:r>
            <a:r>
              <a:rPr lang="en-US" sz="2600" dirty="0" smtClean="0"/>
              <a:t>  </a:t>
            </a:r>
            <a:r>
              <a:rPr lang="en-US" sz="2600" dirty="0"/>
              <a:t>etc</a:t>
            </a:r>
            <a:r>
              <a:rPr lang="en-US" sz="2600" dirty="0" smtClean="0"/>
              <a:t>.</a:t>
            </a:r>
          </a:p>
          <a:p>
            <a:pPr marL="0" indent="0">
              <a:buNone/>
            </a:pPr>
            <a:r>
              <a:rPr lang="en-US" sz="2600" dirty="0" smtClean="0"/>
              <a:t>650 _0  Mythology, Egyptian $v Comic books, strips, etc.</a:t>
            </a:r>
          </a:p>
          <a:p>
            <a:pPr marL="0" indent="0">
              <a:buNone/>
            </a:pPr>
            <a:r>
              <a:rPr lang="en-US" sz="2600" dirty="0" smtClean="0">
                <a:solidFill>
                  <a:srgbClr val="FF0000"/>
                </a:solidFill>
              </a:rPr>
              <a:t>655 _7  Mythological comics. $2 </a:t>
            </a:r>
            <a:r>
              <a:rPr lang="en-US" sz="2600" dirty="0" err="1" smtClean="0">
                <a:solidFill>
                  <a:srgbClr val="FF0000"/>
                </a:solidFill>
              </a:rPr>
              <a:t>lcgft</a:t>
            </a:r>
            <a:endParaRPr lang="en-US" sz="2600" dirty="0" smtClean="0">
              <a:solidFill>
                <a:srgbClr val="FF0000"/>
              </a:solidFill>
            </a:endParaRPr>
          </a:p>
          <a:p>
            <a:pPr marL="0" indent="0">
              <a:buNone/>
            </a:pPr>
            <a:r>
              <a:rPr lang="en-US" sz="2600" dirty="0" smtClean="0">
                <a:solidFill>
                  <a:srgbClr val="FF0000"/>
                </a:solidFill>
              </a:rPr>
              <a:t>655 _</a:t>
            </a:r>
            <a:r>
              <a:rPr lang="en-US" sz="2600" dirty="0">
                <a:solidFill>
                  <a:srgbClr val="FF0000"/>
                </a:solidFill>
              </a:rPr>
              <a:t>7 </a:t>
            </a:r>
            <a:r>
              <a:rPr lang="en-US" sz="2600" dirty="0" smtClean="0">
                <a:solidFill>
                  <a:srgbClr val="FF0000"/>
                </a:solidFill>
              </a:rPr>
              <a:t> Graphic </a:t>
            </a:r>
            <a:r>
              <a:rPr lang="en-US" sz="2600" dirty="0">
                <a:solidFill>
                  <a:srgbClr val="FF0000"/>
                </a:solidFill>
              </a:rPr>
              <a:t>novels. </a:t>
            </a:r>
            <a:r>
              <a:rPr lang="en-US" sz="2600" dirty="0" smtClean="0">
                <a:solidFill>
                  <a:srgbClr val="FF0000"/>
                </a:solidFill>
              </a:rPr>
              <a:t>$2 </a:t>
            </a:r>
            <a:r>
              <a:rPr lang="en-US" sz="2600" dirty="0" err="1" smtClean="0">
                <a:solidFill>
                  <a:srgbClr val="FF0000"/>
                </a:solidFill>
              </a:rPr>
              <a:t>lcgft</a:t>
            </a:r>
            <a:endParaRPr lang="en-US" sz="2600" dirty="0" smtClean="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17" y="1424163"/>
            <a:ext cx="3056096" cy="4420267"/>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120</a:t>
            </a:fld>
            <a:endParaRPr lang="en-US"/>
          </a:p>
        </p:txBody>
      </p:sp>
    </p:spTree>
    <p:extLst>
      <p:ext uri="{BB962C8B-B14F-4D97-AF65-F5344CB8AC3E}">
        <p14:creationId xmlns:p14="http://schemas.microsoft.com/office/powerpoint/2010/main" val="39830618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31" y="122665"/>
            <a:ext cx="10515600" cy="814522"/>
          </a:xfrm>
        </p:spPr>
        <p:txBody>
          <a:bodyPr/>
          <a:lstStyle/>
          <a:p>
            <a:r>
              <a:rPr lang="en-US" dirty="0" smtClean="0"/>
              <a:t>Literature Examples - Comics</a:t>
            </a:r>
            <a:endParaRPr lang="en-US" dirty="0"/>
          </a:p>
        </p:txBody>
      </p:sp>
      <p:sp>
        <p:nvSpPr>
          <p:cNvPr id="3" name="Content Placeholder 2"/>
          <p:cNvSpPr>
            <a:spLocks noGrp="1"/>
          </p:cNvSpPr>
          <p:nvPr>
            <p:ph idx="1"/>
          </p:nvPr>
        </p:nvSpPr>
        <p:spPr>
          <a:xfrm>
            <a:off x="4204010" y="1048215"/>
            <a:ext cx="7987990" cy="5906953"/>
          </a:xfrm>
        </p:spPr>
        <p:txBody>
          <a:bodyPr>
            <a:normAutofit fontScale="92500" lnSpcReduction="20000"/>
          </a:bodyPr>
          <a:lstStyle/>
          <a:p>
            <a:pPr marL="0" indent="0">
              <a:buNone/>
            </a:pPr>
            <a:r>
              <a:rPr lang="en-US" sz="2600" dirty="0" smtClean="0"/>
              <a:t>100 0_  </a:t>
            </a:r>
            <a:r>
              <a:rPr lang="en-US" sz="2600" dirty="0" err="1"/>
              <a:t>Chii</a:t>
            </a:r>
            <a:r>
              <a:rPr lang="en-US" sz="2600" dirty="0"/>
              <a:t> </a:t>
            </a:r>
            <a:r>
              <a:rPr lang="en-US" sz="2600" dirty="0" smtClean="0"/>
              <a:t>$c </a:t>
            </a:r>
            <a:r>
              <a:rPr lang="en-US" sz="2600" dirty="0"/>
              <a:t>(</a:t>
            </a:r>
            <a:r>
              <a:rPr lang="en-US" sz="2600" dirty="0" err="1"/>
              <a:t>Mangaka</a:t>
            </a:r>
            <a:r>
              <a:rPr lang="en-US" sz="2600" dirty="0"/>
              <a:t>), </a:t>
            </a:r>
            <a:r>
              <a:rPr lang="en-US" sz="2600" dirty="0" smtClean="0"/>
              <a:t>$e </a:t>
            </a:r>
            <a:r>
              <a:rPr lang="en-US" sz="2600" dirty="0"/>
              <a:t>author, </a:t>
            </a:r>
            <a:r>
              <a:rPr lang="en-US" sz="2600" dirty="0" smtClean="0"/>
              <a:t>$e artist.</a:t>
            </a:r>
          </a:p>
          <a:p>
            <a:pPr marL="0" indent="0">
              <a:buNone/>
            </a:pPr>
            <a:r>
              <a:rPr lang="en-US" sz="2600" dirty="0"/>
              <a:t>240 10 </a:t>
            </a:r>
            <a:r>
              <a:rPr lang="en-US" sz="2600" dirty="0" smtClean="0"/>
              <a:t> </a:t>
            </a:r>
            <a:r>
              <a:rPr lang="en-US" sz="2600" dirty="0" err="1" smtClean="0"/>
              <a:t>Hanayome</a:t>
            </a:r>
            <a:r>
              <a:rPr lang="en-US" sz="2600" dirty="0" smtClean="0"/>
              <a:t> </a:t>
            </a:r>
            <a:r>
              <a:rPr lang="en-US" sz="2600" dirty="0" err="1"/>
              <a:t>wa</a:t>
            </a:r>
            <a:r>
              <a:rPr lang="en-US" sz="2600" dirty="0"/>
              <a:t> moto </a:t>
            </a:r>
            <a:r>
              <a:rPr lang="en-US" sz="2600" dirty="0" err="1"/>
              <a:t>danshi</a:t>
            </a:r>
            <a:r>
              <a:rPr lang="en-US" sz="2600" dirty="0"/>
              <a:t>. </a:t>
            </a:r>
            <a:r>
              <a:rPr lang="en-US" sz="2600" dirty="0" smtClean="0"/>
              <a:t>$l </a:t>
            </a:r>
            <a:r>
              <a:rPr lang="en-US" sz="2600" dirty="0"/>
              <a:t>English </a:t>
            </a:r>
            <a:endParaRPr lang="en-US" sz="2600" dirty="0" smtClean="0"/>
          </a:p>
          <a:p>
            <a:pPr marL="0" indent="0">
              <a:buNone/>
            </a:pPr>
            <a:r>
              <a:rPr lang="en-US" sz="2600" dirty="0" smtClean="0"/>
              <a:t>245 14  The </a:t>
            </a:r>
            <a:r>
              <a:rPr lang="en-US" sz="2600" dirty="0"/>
              <a:t>bride was a boy / </a:t>
            </a:r>
            <a:r>
              <a:rPr lang="en-US" sz="2600" dirty="0" smtClean="0"/>
              <a:t>$c </a:t>
            </a:r>
            <a:r>
              <a:rPr lang="en-US" sz="2600" dirty="0"/>
              <a:t>(true) story and art by </a:t>
            </a:r>
            <a:r>
              <a:rPr lang="en-US" sz="2600" dirty="0" err="1"/>
              <a:t>Chii</a:t>
            </a:r>
            <a:r>
              <a:rPr lang="en-US" sz="2600" dirty="0"/>
              <a:t> </a:t>
            </a:r>
            <a:r>
              <a:rPr lang="en-US" sz="2600" dirty="0" smtClean="0"/>
              <a:t>;</a:t>
            </a:r>
          </a:p>
          <a:p>
            <a:pPr marL="0" indent="0">
              <a:buNone/>
            </a:pPr>
            <a:r>
              <a:rPr lang="en-US" sz="2600" dirty="0" smtClean="0"/>
              <a:t>              </a:t>
            </a:r>
            <a:r>
              <a:rPr lang="en-US" sz="2600" dirty="0"/>
              <a:t>translation, </a:t>
            </a:r>
            <a:r>
              <a:rPr lang="en-US" sz="2600" dirty="0" err="1"/>
              <a:t>Beni</a:t>
            </a:r>
            <a:r>
              <a:rPr lang="en-US" sz="2600" dirty="0"/>
              <a:t> </a:t>
            </a:r>
            <a:r>
              <a:rPr lang="en-US" sz="2600" dirty="0" err="1"/>
              <a:t>Axia</a:t>
            </a:r>
            <a:r>
              <a:rPr lang="en-US" sz="2600" dirty="0"/>
              <a:t> Conrad ; adaptation, </a:t>
            </a:r>
            <a:r>
              <a:rPr lang="en-US" sz="2600" dirty="0" smtClean="0"/>
              <a:t>Shanti</a:t>
            </a:r>
          </a:p>
          <a:p>
            <a:pPr marL="0" indent="0">
              <a:buNone/>
            </a:pPr>
            <a:r>
              <a:rPr lang="en-US" sz="2600" dirty="0" smtClean="0"/>
              <a:t>              </a:t>
            </a:r>
            <a:r>
              <a:rPr lang="en-US" sz="2600" dirty="0" err="1" smtClean="0"/>
              <a:t>Whitesides</a:t>
            </a:r>
            <a:r>
              <a:rPr lang="en-US" sz="2600" dirty="0" smtClean="0"/>
              <a:t> </a:t>
            </a:r>
            <a:r>
              <a:rPr lang="en-US" sz="2600" dirty="0"/>
              <a:t>; lettering and retouch, Karis Page. </a:t>
            </a:r>
          </a:p>
          <a:p>
            <a:pPr marL="0" indent="0">
              <a:buNone/>
            </a:pPr>
            <a:r>
              <a:rPr lang="en-US" sz="2600" dirty="0" smtClean="0"/>
              <a:t>600 00  </a:t>
            </a:r>
            <a:r>
              <a:rPr lang="en-US" sz="2600" dirty="0" err="1" smtClean="0"/>
              <a:t>Chii</a:t>
            </a:r>
            <a:r>
              <a:rPr lang="en-US" sz="2600" dirty="0" smtClean="0"/>
              <a:t> $c </a:t>
            </a:r>
            <a:r>
              <a:rPr lang="en-US" sz="2600" dirty="0"/>
              <a:t>(</a:t>
            </a:r>
            <a:r>
              <a:rPr lang="en-US" sz="2600" dirty="0" err="1"/>
              <a:t>Mangaka</a:t>
            </a:r>
            <a:r>
              <a:rPr lang="en-US" sz="2600" dirty="0"/>
              <a:t>) </a:t>
            </a:r>
            <a:r>
              <a:rPr lang="en-US" sz="2600" dirty="0" smtClean="0"/>
              <a:t>$v </a:t>
            </a:r>
            <a:r>
              <a:rPr lang="en-US" sz="2600" dirty="0"/>
              <a:t>Comic books, strips, etc.</a:t>
            </a:r>
          </a:p>
          <a:p>
            <a:pPr marL="0" indent="0">
              <a:buNone/>
            </a:pPr>
            <a:r>
              <a:rPr lang="en-US" sz="2600" dirty="0"/>
              <a:t>650 </a:t>
            </a:r>
            <a:r>
              <a:rPr lang="en-US" sz="2600" dirty="0" smtClean="0"/>
              <a:t>_0  Male-to-female </a:t>
            </a:r>
            <a:r>
              <a:rPr lang="en-US" sz="2600" dirty="0"/>
              <a:t>transsexuals </a:t>
            </a:r>
            <a:r>
              <a:rPr lang="en-US" sz="2600" dirty="0" smtClean="0"/>
              <a:t>$z </a:t>
            </a:r>
            <a:r>
              <a:rPr lang="en-US" sz="2600" dirty="0"/>
              <a:t>Japan </a:t>
            </a:r>
            <a:r>
              <a:rPr lang="en-US" sz="2600" dirty="0" smtClean="0"/>
              <a:t>$v </a:t>
            </a:r>
            <a:r>
              <a:rPr lang="en-US" sz="2600" dirty="0"/>
              <a:t>Biography </a:t>
            </a:r>
            <a:r>
              <a:rPr lang="en-US" sz="2600" dirty="0" smtClean="0"/>
              <a:t>$v</a:t>
            </a:r>
          </a:p>
          <a:p>
            <a:pPr marL="0" indent="0">
              <a:buNone/>
            </a:pPr>
            <a:r>
              <a:rPr lang="en-US" sz="2600" dirty="0"/>
              <a:t>	</a:t>
            </a:r>
            <a:r>
              <a:rPr lang="en-US" sz="2600" dirty="0" smtClean="0"/>
              <a:t> </a:t>
            </a:r>
            <a:r>
              <a:rPr lang="en-US" sz="2600" dirty="0"/>
              <a:t>Comic books, strips, etc.</a:t>
            </a:r>
          </a:p>
          <a:p>
            <a:pPr marL="0" indent="0">
              <a:buNone/>
            </a:pPr>
            <a:r>
              <a:rPr lang="en-US" sz="2600" dirty="0"/>
              <a:t>650 </a:t>
            </a:r>
            <a:r>
              <a:rPr lang="en-US" sz="2600" dirty="0" smtClean="0"/>
              <a:t>_0  Transgender </a:t>
            </a:r>
            <a:r>
              <a:rPr lang="en-US" sz="2600" dirty="0"/>
              <a:t>people </a:t>
            </a:r>
            <a:r>
              <a:rPr lang="en-US" sz="2600" dirty="0" smtClean="0"/>
              <a:t>$z </a:t>
            </a:r>
            <a:r>
              <a:rPr lang="en-US" sz="2600" dirty="0"/>
              <a:t>Japan </a:t>
            </a:r>
            <a:r>
              <a:rPr lang="en-US" sz="2600" dirty="0" smtClean="0"/>
              <a:t>$v </a:t>
            </a:r>
            <a:r>
              <a:rPr lang="en-US" sz="2600" dirty="0"/>
              <a:t>Biography </a:t>
            </a:r>
            <a:r>
              <a:rPr lang="en-US" sz="2600" dirty="0" smtClean="0"/>
              <a:t>$v Comic</a:t>
            </a:r>
          </a:p>
          <a:p>
            <a:pPr marL="0" indent="0">
              <a:buNone/>
            </a:pPr>
            <a:r>
              <a:rPr lang="en-US" sz="2600" dirty="0"/>
              <a:t>	</a:t>
            </a:r>
            <a:r>
              <a:rPr lang="en-US" sz="2600" dirty="0" smtClean="0"/>
              <a:t> </a:t>
            </a:r>
            <a:r>
              <a:rPr lang="en-US" sz="2600" dirty="0"/>
              <a:t>books, strips, etc.</a:t>
            </a:r>
          </a:p>
          <a:p>
            <a:pPr marL="0" indent="0">
              <a:buNone/>
            </a:pPr>
            <a:r>
              <a:rPr lang="en-US" sz="2600" dirty="0"/>
              <a:t>650 </a:t>
            </a:r>
            <a:r>
              <a:rPr lang="en-US" sz="2600" dirty="0" smtClean="0"/>
              <a:t>_0  Sex </a:t>
            </a:r>
            <a:r>
              <a:rPr lang="en-US" sz="2600" dirty="0"/>
              <a:t>change </a:t>
            </a:r>
            <a:r>
              <a:rPr lang="en-US" sz="2600" dirty="0" smtClean="0"/>
              <a:t>$z </a:t>
            </a:r>
            <a:r>
              <a:rPr lang="en-US" sz="2600" dirty="0"/>
              <a:t>Japan </a:t>
            </a:r>
            <a:r>
              <a:rPr lang="en-US" sz="2600" dirty="0" smtClean="0"/>
              <a:t>$v </a:t>
            </a:r>
            <a:r>
              <a:rPr lang="en-US" sz="2600" dirty="0"/>
              <a:t>Comic books, strips, etc.</a:t>
            </a:r>
          </a:p>
          <a:p>
            <a:pPr marL="0" indent="0">
              <a:buNone/>
            </a:pPr>
            <a:r>
              <a:rPr lang="en-US" sz="2600" dirty="0"/>
              <a:t>650 </a:t>
            </a:r>
            <a:r>
              <a:rPr lang="en-US" sz="2600" dirty="0" smtClean="0"/>
              <a:t>_0  Gender </a:t>
            </a:r>
            <a:r>
              <a:rPr lang="en-US" sz="2600" dirty="0"/>
              <a:t>identity </a:t>
            </a:r>
            <a:r>
              <a:rPr lang="en-US" sz="2600" dirty="0" smtClean="0"/>
              <a:t>$z </a:t>
            </a:r>
            <a:r>
              <a:rPr lang="en-US" sz="2600" dirty="0"/>
              <a:t>Japan </a:t>
            </a:r>
            <a:r>
              <a:rPr lang="en-US" sz="2600" dirty="0" smtClean="0"/>
              <a:t>$v </a:t>
            </a:r>
            <a:r>
              <a:rPr lang="en-US" sz="2600" dirty="0"/>
              <a:t>Comic books, strips, etc. </a:t>
            </a:r>
            <a:endParaRPr lang="en-US" sz="2600" dirty="0" smtClean="0"/>
          </a:p>
          <a:p>
            <a:pPr marL="0" indent="0">
              <a:buNone/>
            </a:pPr>
            <a:r>
              <a:rPr lang="en-US" sz="2600" dirty="0">
                <a:solidFill>
                  <a:srgbClr val="FF0000"/>
                </a:solidFill>
              </a:rPr>
              <a:t>655 </a:t>
            </a:r>
            <a:r>
              <a:rPr lang="en-US" sz="2600" dirty="0" smtClean="0">
                <a:solidFill>
                  <a:srgbClr val="FF0000"/>
                </a:solidFill>
              </a:rPr>
              <a:t>_7  Autobiographical </a:t>
            </a:r>
            <a:r>
              <a:rPr lang="en-US" sz="2600" dirty="0">
                <a:solidFill>
                  <a:srgbClr val="FF0000"/>
                </a:solidFill>
              </a:rPr>
              <a:t>comics.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Transgender </a:t>
            </a:r>
            <a:r>
              <a:rPr lang="en-US" sz="2600" dirty="0">
                <a:solidFill>
                  <a:srgbClr val="FF0000"/>
                </a:solidFill>
              </a:rPr>
              <a:t>comics.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Graphic </a:t>
            </a:r>
            <a:r>
              <a:rPr lang="en-US" sz="2600" dirty="0">
                <a:solidFill>
                  <a:srgbClr val="FF0000"/>
                </a:solidFill>
              </a:rPr>
              <a:t>novels. </a:t>
            </a:r>
            <a:r>
              <a:rPr lang="en-US" sz="2600" dirty="0" smtClean="0">
                <a:solidFill>
                  <a:srgbClr val="FF0000"/>
                </a:solidFill>
              </a:rPr>
              <a:t>$2 </a:t>
            </a:r>
            <a:r>
              <a:rPr lang="en-US" sz="2600" dirty="0" err="1">
                <a:solidFill>
                  <a:srgbClr val="FF0000"/>
                </a:solidFill>
              </a:rPr>
              <a:t>lcgft</a:t>
            </a:r>
            <a:endParaRPr lang="en-US" sz="2600"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262" y="1326530"/>
            <a:ext cx="3390900" cy="476250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121</a:t>
            </a:fld>
            <a:endParaRPr lang="en-US"/>
          </a:p>
        </p:txBody>
      </p:sp>
    </p:spTree>
    <p:extLst>
      <p:ext uri="{BB962C8B-B14F-4D97-AF65-F5344CB8AC3E}">
        <p14:creationId xmlns:p14="http://schemas.microsoft.com/office/powerpoint/2010/main" val="403078828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53" y="0"/>
            <a:ext cx="10515600" cy="1048185"/>
          </a:xfrm>
        </p:spPr>
        <p:txBody>
          <a:bodyPr/>
          <a:lstStyle/>
          <a:p>
            <a:r>
              <a:rPr lang="en-US" dirty="0" smtClean="0"/>
              <a:t>Literature Examples - Drama</a:t>
            </a:r>
            <a:endParaRPr lang="en-US" dirty="0"/>
          </a:p>
        </p:txBody>
      </p:sp>
      <p:sp>
        <p:nvSpPr>
          <p:cNvPr id="3" name="Content Placeholder 2"/>
          <p:cNvSpPr>
            <a:spLocks noGrp="1"/>
          </p:cNvSpPr>
          <p:nvPr>
            <p:ph idx="1"/>
          </p:nvPr>
        </p:nvSpPr>
        <p:spPr>
          <a:xfrm>
            <a:off x="309253" y="1048185"/>
            <a:ext cx="7944097" cy="5641923"/>
          </a:xfrm>
        </p:spPr>
        <p:txBody>
          <a:bodyPr>
            <a:normAutofit lnSpcReduction="10000"/>
          </a:bodyPr>
          <a:lstStyle/>
          <a:p>
            <a:pPr marL="0" indent="0">
              <a:buNone/>
            </a:pPr>
            <a:r>
              <a:rPr lang="en-US" dirty="0" smtClean="0"/>
              <a:t>245 00  Plays </a:t>
            </a:r>
            <a:r>
              <a:rPr lang="en-US" dirty="0"/>
              <a:t>and performance texts by women </a:t>
            </a:r>
            <a:r>
              <a:rPr lang="en-US" dirty="0" smtClean="0"/>
              <a:t>1880-</a:t>
            </a:r>
          </a:p>
          <a:p>
            <a:pPr marL="0" indent="0">
              <a:buNone/>
            </a:pPr>
            <a:r>
              <a:rPr lang="en-US" dirty="0"/>
              <a:t>	 </a:t>
            </a:r>
            <a:r>
              <a:rPr lang="en-US" dirty="0" smtClean="0"/>
              <a:t>  1930 </a:t>
            </a:r>
            <a:r>
              <a:rPr lang="en-US" dirty="0"/>
              <a:t>: </a:t>
            </a:r>
            <a:r>
              <a:rPr lang="en-US" dirty="0" smtClean="0"/>
              <a:t>$b </a:t>
            </a:r>
            <a:r>
              <a:rPr lang="en-US" dirty="0"/>
              <a:t>an anthology of plays by British </a:t>
            </a:r>
            <a:r>
              <a:rPr lang="en-US" dirty="0" smtClean="0"/>
              <a:t>and</a:t>
            </a:r>
          </a:p>
          <a:p>
            <a:pPr marL="0" indent="0">
              <a:buNone/>
            </a:pPr>
            <a:r>
              <a:rPr lang="en-US" dirty="0"/>
              <a:t>	</a:t>
            </a:r>
            <a:r>
              <a:rPr lang="en-US" dirty="0" smtClean="0"/>
              <a:t>   American </a:t>
            </a:r>
            <a:r>
              <a:rPr lang="en-US" dirty="0"/>
              <a:t>women from the modernist </a:t>
            </a:r>
            <a:r>
              <a:rPr lang="en-US" dirty="0" smtClean="0"/>
              <a:t>period</a:t>
            </a:r>
          </a:p>
          <a:p>
            <a:pPr marL="0" indent="0">
              <a:buNone/>
            </a:pPr>
            <a:r>
              <a:rPr lang="en-US" dirty="0"/>
              <a:t>	</a:t>
            </a:r>
            <a:r>
              <a:rPr lang="en-US" dirty="0" smtClean="0"/>
              <a:t>   / $c </a:t>
            </a:r>
            <a:r>
              <a:rPr lang="en-US" dirty="0"/>
              <a:t>edited by Maggie B. Gale and </a:t>
            </a:r>
            <a:r>
              <a:rPr lang="en-US" dirty="0" err="1"/>
              <a:t>Gilli</a:t>
            </a:r>
            <a:r>
              <a:rPr lang="en-US" dirty="0"/>
              <a:t> </a:t>
            </a:r>
            <a:r>
              <a:rPr lang="en-US" dirty="0" smtClean="0"/>
              <a:t>Bush-</a:t>
            </a:r>
          </a:p>
          <a:p>
            <a:pPr marL="0" indent="0">
              <a:buNone/>
            </a:pPr>
            <a:r>
              <a:rPr lang="en-US" dirty="0"/>
              <a:t>	</a:t>
            </a:r>
            <a:r>
              <a:rPr lang="en-US" dirty="0" smtClean="0"/>
              <a:t>   Bailey.</a:t>
            </a:r>
          </a:p>
          <a:p>
            <a:pPr marL="0" indent="0">
              <a:buNone/>
            </a:pPr>
            <a:r>
              <a:rPr lang="en-US" dirty="0"/>
              <a:t>650 </a:t>
            </a:r>
            <a:r>
              <a:rPr lang="en-US" dirty="0" smtClean="0"/>
              <a:t>_0  English </a:t>
            </a:r>
            <a:r>
              <a:rPr lang="en-US" dirty="0"/>
              <a:t>drama </a:t>
            </a:r>
            <a:r>
              <a:rPr lang="en-US" dirty="0" smtClean="0"/>
              <a:t>$x </a:t>
            </a:r>
            <a:r>
              <a:rPr lang="en-US" dirty="0"/>
              <a:t>Women authors.</a:t>
            </a:r>
          </a:p>
          <a:p>
            <a:pPr marL="0" indent="0">
              <a:buNone/>
            </a:pPr>
            <a:r>
              <a:rPr lang="en-US" dirty="0"/>
              <a:t>650 </a:t>
            </a:r>
            <a:r>
              <a:rPr lang="en-US" dirty="0" smtClean="0"/>
              <a:t>_0  English </a:t>
            </a:r>
            <a:r>
              <a:rPr lang="en-US" dirty="0"/>
              <a:t>drama </a:t>
            </a:r>
            <a:r>
              <a:rPr lang="en-US" dirty="0" smtClean="0"/>
              <a:t>$y </a:t>
            </a:r>
            <a:r>
              <a:rPr lang="en-US" dirty="0"/>
              <a:t>19th century.</a:t>
            </a:r>
          </a:p>
          <a:p>
            <a:pPr marL="0" indent="0">
              <a:buNone/>
            </a:pPr>
            <a:r>
              <a:rPr lang="en-US" dirty="0"/>
              <a:t>650 </a:t>
            </a:r>
            <a:r>
              <a:rPr lang="en-US" dirty="0" smtClean="0"/>
              <a:t>_0  English </a:t>
            </a:r>
            <a:r>
              <a:rPr lang="en-US" dirty="0"/>
              <a:t>drama </a:t>
            </a:r>
            <a:r>
              <a:rPr lang="en-US" dirty="0" smtClean="0"/>
              <a:t>$y </a:t>
            </a:r>
            <a:r>
              <a:rPr lang="en-US" dirty="0"/>
              <a:t>20th century.</a:t>
            </a:r>
          </a:p>
          <a:p>
            <a:pPr marL="0" indent="0">
              <a:buNone/>
            </a:pPr>
            <a:r>
              <a:rPr lang="en-US" dirty="0"/>
              <a:t>650 </a:t>
            </a:r>
            <a:r>
              <a:rPr lang="en-US" dirty="0" smtClean="0"/>
              <a:t>_0  American </a:t>
            </a:r>
            <a:r>
              <a:rPr lang="en-US" dirty="0"/>
              <a:t>drama </a:t>
            </a:r>
            <a:r>
              <a:rPr lang="en-US" dirty="0" smtClean="0"/>
              <a:t>$x </a:t>
            </a:r>
            <a:r>
              <a:rPr lang="en-US" dirty="0"/>
              <a:t>Women authors.</a:t>
            </a:r>
          </a:p>
          <a:p>
            <a:pPr marL="0" indent="0">
              <a:buNone/>
            </a:pPr>
            <a:r>
              <a:rPr lang="en-US" dirty="0"/>
              <a:t>650 </a:t>
            </a:r>
            <a:r>
              <a:rPr lang="en-US" dirty="0" smtClean="0"/>
              <a:t>_0  American </a:t>
            </a:r>
            <a:r>
              <a:rPr lang="en-US" dirty="0"/>
              <a:t>drama </a:t>
            </a:r>
            <a:r>
              <a:rPr lang="en-US" dirty="0" smtClean="0"/>
              <a:t>$y </a:t>
            </a:r>
            <a:r>
              <a:rPr lang="en-US" dirty="0"/>
              <a:t>19th century.</a:t>
            </a:r>
          </a:p>
          <a:p>
            <a:pPr marL="0" indent="0">
              <a:buNone/>
            </a:pPr>
            <a:r>
              <a:rPr lang="en-US" dirty="0"/>
              <a:t>650 </a:t>
            </a:r>
            <a:r>
              <a:rPr lang="en-US" dirty="0" smtClean="0"/>
              <a:t>_0  American </a:t>
            </a:r>
            <a:r>
              <a:rPr lang="en-US" dirty="0"/>
              <a:t>drama </a:t>
            </a:r>
            <a:r>
              <a:rPr lang="en-US" dirty="0" smtClean="0"/>
              <a:t>$y </a:t>
            </a:r>
            <a:r>
              <a:rPr lang="en-US" dirty="0"/>
              <a:t>20th century</a:t>
            </a:r>
            <a:r>
              <a:rPr lang="en-US" dirty="0" smtClean="0"/>
              <a:t>.</a:t>
            </a:r>
          </a:p>
          <a:p>
            <a:pPr marL="0" indent="0">
              <a:buNone/>
            </a:pPr>
            <a:r>
              <a:rPr lang="en-US" dirty="0" smtClean="0">
                <a:solidFill>
                  <a:srgbClr val="FF0000"/>
                </a:solidFill>
              </a:rPr>
              <a:t>655 _7  Drama. $2 </a:t>
            </a:r>
            <a:r>
              <a:rPr lang="en-US" dirty="0" err="1" smtClean="0">
                <a:solidFill>
                  <a:srgbClr val="FF0000"/>
                </a:solidFill>
              </a:rPr>
              <a:t>lcgft</a:t>
            </a:r>
            <a:endParaRPr lang="en-US" dirty="0" smtClean="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666" y="1392646"/>
            <a:ext cx="3298698" cy="49530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122</a:t>
            </a:fld>
            <a:endParaRPr lang="en-US"/>
          </a:p>
        </p:txBody>
      </p:sp>
    </p:spTree>
    <p:extLst>
      <p:ext uri="{BB962C8B-B14F-4D97-AF65-F5344CB8AC3E}">
        <p14:creationId xmlns:p14="http://schemas.microsoft.com/office/powerpoint/2010/main" val="134075732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370" y="141731"/>
            <a:ext cx="10515600" cy="702527"/>
          </a:xfrm>
        </p:spPr>
        <p:txBody>
          <a:bodyPr/>
          <a:lstStyle/>
          <a:p>
            <a:r>
              <a:rPr lang="en-US" dirty="0" smtClean="0"/>
              <a:t>Literature Examples - Drama</a:t>
            </a:r>
            <a:endParaRPr lang="en-US" dirty="0"/>
          </a:p>
        </p:txBody>
      </p:sp>
      <p:sp>
        <p:nvSpPr>
          <p:cNvPr id="3" name="Content Placeholder 2"/>
          <p:cNvSpPr>
            <a:spLocks noGrp="1"/>
          </p:cNvSpPr>
          <p:nvPr>
            <p:ph idx="1"/>
          </p:nvPr>
        </p:nvSpPr>
        <p:spPr>
          <a:xfrm>
            <a:off x="465370" y="970126"/>
            <a:ext cx="8043011" cy="5887874"/>
          </a:xfrm>
        </p:spPr>
        <p:txBody>
          <a:bodyPr>
            <a:normAutofit fontScale="85000" lnSpcReduction="10000"/>
          </a:bodyPr>
          <a:lstStyle/>
          <a:p>
            <a:pPr marL="0" indent="0">
              <a:buNone/>
            </a:pPr>
            <a:r>
              <a:rPr lang="en-US" dirty="0" smtClean="0"/>
              <a:t>245 00  Christmas </a:t>
            </a:r>
            <a:r>
              <a:rPr lang="en-US" dirty="0"/>
              <a:t>on stage : </a:t>
            </a:r>
            <a:r>
              <a:rPr lang="en-US" dirty="0" smtClean="0"/>
              <a:t>$b </a:t>
            </a:r>
            <a:r>
              <a:rPr lang="en-US" dirty="0"/>
              <a:t>an anthology of </a:t>
            </a:r>
            <a:r>
              <a:rPr lang="en-US" dirty="0" smtClean="0"/>
              <a:t>royalty-free </a:t>
            </a:r>
          </a:p>
          <a:p>
            <a:pPr marL="0" indent="0">
              <a:buNone/>
            </a:pPr>
            <a:r>
              <a:rPr lang="en-US" dirty="0" smtClean="0"/>
              <a:t>              Christmas </a:t>
            </a:r>
            <a:r>
              <a:rPr lang="en-US" dirty="0"/>
              <a:t>plays for all ages / </a:t>
            </a:r>
            <a:r>
              <a:rPr lang="en-US" dirty="0" smtClean="0"/>
              <a:t>$c </a:t>
            </a:r>
            <a:r>
              <a:rPr lang="en-US" dirty="0"/>
              <a:t>edited </a:t>
            </a:r>
            <a:r>
              <a:rPr lang="en-US" dirty="0" smtClean="0"/>
              <a:t>by Theodore </a:t>
            </a:r>
            <a:r>
              <a:rPr lang="en-US" dirty="0"/>
              <a:t>O</a:t>
            </a:r>
            <a:r>
              <a:rPr lang="en-US" dirty="0" smtClean="0"/>
              <a:t>.</a:t>
            </a:r>
          </a:p>
          <a:p>
            <a:pPr marL="0" indent="0">
              <a:buNone/>
            </a:pPr>
            <a:r>
              <a:rPr lang="en-US" dirty="0"/>
              <a:t>	</a:t>
            </a:r>
            <a:r>
              <a:rPr lang="en-US" dirty="0" smtClean="0"/>
              <a:t> </a:t>
            </a:r>
            <a:r>
              <a:rPr lang="en-US" dirty="0" err="1" smtClean="0"/>
              <a:t>Zapel</a:t>
            </a:r>
            <a:r>
              <a:rPr lang="en-US" dirty="0" smtClean="0"/>
              <a:t>.</a:t>
            </a:r>
          </a:p>
          <a:p>
            <a:pPr marL="0" indent="0">
              <a:buNone/>
            </a:pPr>
            <a:r>
              <a:rPr lang="en-US" dirty="0"/>
              <a:t>520 </a:t>
            </a:r>
            <a:r>
              <a:rPr lang="en-US" dirty="0" smtClean="0"/>
              <a:t>__  Contains </a:t>
            </a:r>
            <a:r>
              <a:rPr lang="en-US" dirty="0"/>
              <a:t>twenty-seven royalty-free one-act plays </a:t>
            </a:r>
            <a:r>
              <a:rPr lang="en-US" dirty="0" smtClean="0"/>
              <a:t>and</a:t>
            </a:r>
          </a:p>
          <a:p>
            <a:pPr marL="0" indent="0">
              <a:buNone/>
            </a:pPr>
            <a:r>
              <a:rPr lang="en-US" dirty="0" smtClean="0"/>
              <a:t>              readings </a:t>
            </a:r>
            <a:r>
              <a:rPr lang="en-US" dirty="0"/>
              <a:t>for Christmas </a:t>
            </a:r>
            <a:r>
              <a:rPr lang="en-US" dirty="0" smtClean="0"/>
              <a:t>programs.</a:t>
            </a:r>
          </a:p>
          <a:p>
            <a:pPr marL="0" indent="0">
              <a:buNone/>
            </a:pPr>
            <a:r>
              <a:rPr lang="en-US" dirty="0"/>
              <a:t>650 </a:t>
            </a:r>
            <a:r>
              <a:rPr lang="en-US" dirty="0" smtClean="0"/>
              <a:t>_0  Christmas </a:t>
            </a:r>
            <a:r>
              <a:rPr lang="en-US" dirty="0"/>
              <a:t>plays, American.</a:t>
            </a:r>
          </a:p>
          <a:p>
            <a:pPr marL="0" indent="0">
              <a:buNone/>
            </a:pPr>
            <a:r>
              <a:rPr lang="en-US" dirty="0"/>
              <a:t>650 </a:t>
            </a:r>
            <a:r>
              <a:rPr lang="en-US" dirty="0" smtClean="0"/>
              <a:t>_0  Children's </a:t>
            </a:r>
            <a:r>
              <a:rPr lang="en-US" dirty="0"/>
              <a:t>plays, American.</a:t>
            </a:r>
          </a:p>
          <a:p>
            <a:pPr marL="0" indent="0">
              <a:buNone/>
            </a:pPr>
            <a:r>
              <a:rPr lang="en-US" dirty="0"/>
              <a:t>650 </a:t>
            </a:r>
            <a:r>
              <a:rPr lang="en-US" dirty="0" smtClean="0"/>
              <a:t>_0  Young </a:t>
            </a:r>
            <a:r>
              <a:rPr lang="en-US" dirty="0"/>
              <a:t>adult drama, American.</a:t>
            </a:r>
          </a:p>
          <a:p>
            <a:pPr marL="0" indent="0">
              <a:buNone/>
            </a:pPr>
            <a:r>
              <a:rPr lang="en-US" dirty="0"/>
              <a:t>650 </a:t>
            </a:r>
            <a:r>
              <a:rPr lang="en-US" dirty="0" smtClean="0"/>
              <a:t>_0  One-act </a:t>
            </a:r>
            <a:r>
              <a:rPr lang="en-US" dirty="0"/>
              <a:t>plays, American. </a:t>
            </a:r>
            <a:endParaRPr lang="en-US" dirty="0" smtClean="0"/>
          </a:p>
          <a:p>
            <a:pPr marL="0" indent="0">
              <a:buNone/>
            </a:pPr>
            <a:r>
              <a:rPr lang="en-US" dirty="0">
                <a:solidFill>
                  <a:srgbClr val="FF0000"/>
                </a:solidFill>
              </a:rPr>
              <a:t>655 </a:t>
            </a:r>
            <a:r>
              <a:rPr lang="en-US" dirty="0" smtClean="0">
                <a:solidFill>
                  <a:srgbClr val="FF0000"/>
                </a:solidFill>
              </a:rPr>
              <a:t>_7  Christmas </a:t>
            </a:r>
            <a:r>
              <a:rPr lang="en-US" dirty="0">
                <a:solidFill>
                  <a:srgbClr val="FF0000"/>
                </a:solidFill>
              </a:rPr>
              <a:t>plays.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One-act </a:t>
            </a:r>
            <a:r>
              <a:rPr lang="en-US" dirty="0">
                <a:solidFill>
                  <a:srgbClr val="FF0000"/>
                </a:solidFill>
              </a:rPr>
              <a:t>plays.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smtClean="0">
                <a:solidFill>
                  <a:srgbClr val="FF0000"/>
                </a:solidFill>
              </a:rPr>
              <a:t>655 _7  Theatrical </a:t>
            </a:r>
            <a:r>
              <a:rPr lang="en-US" dirty="0">
                <a:solidFill>
                  <a:srgbClr val="FF0000"/>
                </a:solidFill>
              </a:rPr>
              <a:t>adaptations.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Literary readings.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_0 </a:t>
            </a:r>
            <a:r>
              <a:rPr lang="en-US" dirty="0" smtClean="0">
                <a:solidFill>
                  <a:srgbClr val="FF0000"/>
                </a:solidFill>
              </a:rPr>
              <a:t> Non-royalty </a:t>
            </a:r>
            <a:r>
              <a:rPr lang="en-US" dirty="0">
                <a:solidFill>
                  <a:srgbClr val="FF0000"/>
                </a:solidFill>
              </a:rPr>
              <a:t>plays.</a:t>
            </a:r>
            <a:endParaRPr lang="en-US"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1048185"/>
            <a:ext cx="3076575" cy="475297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123</a:t>
            </a:fld>
            <a:endParaRPr lang="en-US"/>
          </a:p>
        </p:txBody>
      </p:sp>
    </p:spTree>
    <p:extLst>
      <p:ext uri="{BB962C8B-B14F-4D97-AF65-F5344CB8AC3E}">
        <p14:creationId xmlns:p14="http://schemas.microsoft.com/office/powerpoint/2010/main" val="372208498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53" y="0"/>
            <a:ext cx="10515600" cy="1048185"/>
          </a:xfrm>
        </p:spPr>
        <p:txBody>
          <a:bodyPr/>
          <a:lstStyle/>
          <a:p>
            <a:r>
              <a:rPr lang="en-US" dirty="0" smtClean="0"/>
              <a:t>Literature Examples - Drama</a:t>
            </a:r>
            <a:endParaRPr lang="en-US" dirty="0"/>
          </a:p>
        </p:txBody>
      </p:sp>
      <p:sp>
        <p:nvSpPr>
          <p:cNvPr id="3" name="Content Placeholder 2"/>
          <p:cNvSpPr>
            <a:spLocks noGrp="1"/>
          </p:cNvSpPr>
          <p:nvPr>
            <p:ph idx="1"/>
          </p:nvPr>
        </p:nvSpPr>
        <p:spPr>
          <a:xfrm>
            <a:off x="309253" y="1048185"/>
            <a:ext cx="7944097" cy="5641923"/>
          </a:xfrm>
        </p:spPr>
        <p:txBody>
          <a:bodyPr>
            <a:normAutofit fontScale="92500" lnSpcReduction="20000"/>
          </a:bodyPr>
          <a:lstStyle/>
          <a:p>
            <a:pPr marL="0" indent="0">
              <a:buNone/>
            </a:pPr>
            <a:r>
              <a:rPr lang="en-US" dirty="0" smtClean="0"/>
              <a:t>100 1_  </a:t>
            </a:r>
            <a:r>
              <a:rPr lang="en-US" dirty="0" err="1" smtClean="0"/>
              <a:t>Hanreddy</a:t>
            </a:r>
            <a:r>
              <a:rPr lang="en-US" dirty="0"/>
              <a:t>, Joseph, </a:t>
            </a:r>
            <a:r>
              <a:rPr lang="en-US" dirty="0" smtClean="0"/>
              <a:t>$e </a:t>
            </a:r>
            <a:r>
              <a:rPr lang="en-US" dirty="0"/>
              <a:t>author.</a:t>
            </a:r>
          </a:p>
          <a:p>
            <a:pPr marL="0" indent="0">
              <a:buNone/>
            </a:pPr>
            <a:r>
              <a:rPr lang="en-US" dirty="0" smtClean="0"/>
              <a:t>245 10  Pride </a:t>
            </a:r>
            <a:r>
              <a:rPr lang="en-US" dirty="0"/>
              <a:t>&amp; prejudice / </a:t>
            </a:r>
            <a:r>
              <a:rPr lang="en-US" dirty="0" smtClean="0"/>
              <a:t>$c </a:t>
            </a:r>
            <a:r>
              <a:rPr lang="en-US" dirty="0"/>
              <a:t>by Jane Austen ; </a:t>
            </a:r>
            <a:r>
              <a:rPr lang="en-US" dirty="0" smtClean="0"/>
              <a:t>adapted</a:t>
            </a:r>
          </a:p>
          <a:p>
            <a:pPr marL="0" indent="0">
              <a:buNone/>
            </a:pPr>
            <a:r>
              <a:rPr lang="en-US" dirty="0" smtClean="0"/>
              <a:t>	  for </a:t>
            </a:r>
            <a:r>
              <a:rPr lang="en-US" dirty="0"/>
              <a:t>the stage by Joseph </a:t>
            </a:r>
            <a:r>
              <a:rPr lang="en-US" dirty="0" err="1"/>
              <a:t>Hanreddy</a:t>
            </a:r>
            <a:r>
              <a:rPr lang="en-US" dirty="0"/>
              <a:t> &amp; J.R. Sullivan</a:t>
            </a:r>
            <a:r>
              <a:rPr lang="en-US" dirty="0" smtClean="0"/>
              <a:t>.</a:t>
            </a:r>
            <a:endParaRPr lang="en-US" dirty="0"/>
          </a:p>
          <a:p>
            <a:pPr marL="0" indent="0">
              <a:buNone/>
            </a:pPr>
            <a:r>
              <a:rPr lang="en-US" dirty="0" smtClean="0"/>
              <a:t>600 10  Bennet</a:t>
            </a:r>
            <a:r>
              <a:rPr lang="en-US" dirty="0"/>
              <a:t>, Elizabeth </a:t>
            </a:r>
            <a:r>
              <a:rPr lang="en-US" dirty="0" smtClean="0"/>
              <a:t>$c </a:t>
            </a:r>
            <a:r>
              <a:rPr lang="en-US" dirty="0"/>
              <a:t>(Fictitious character) </a:t>
            </a:r>
            <a:r>
              <a:rPr lang="en-US" dirty="0" smtClean="0"/>
              <a:t>$v </a:t>
            </a:r>
          </a:p>
          <a:p>
            <a:pPr marL="0" indent="0">
              <a:buNone/>
            </a:pPr>
            <a:r>
              <a:rPr lang="en-US" dirty="0"/>
              <a:t>	</a:t>
            </a:r>
            <a:r>
              <a:rPr lang="en-US" dirty="0" smtClean="0"/>
              <a:t>  Drama</a:t>
            </a:r>
            <a:r>
              <a:rPr lang="en-US" dirty="0"/>
              <a:t>.</a:t>
            </a:r>
          </a:p>
          <a:p>
            <a:pPr marL="0" indent="0">
              <a:buNone/>
            </a:pPr>
            <a:r>
              <a:rPr lang="en-US" dirty="0" smtClean="0"/>
              <a:t>600 10  Darcy</a:t>
            </a:r>
            <a:r>
              <a:rPr lang="en-US" dirty="0"/>
              <a:t>, Fitzwilliam </a:t>
            </a:r>
            <a:r>
              <a:rPr lang="en-US" dirty="0" smtClean="0"/>
              <a:t>$c </a:t>
            </a:r>
            <a:r>
              <a:rPr lang="en-US" dirty="0"/>
              <a:t>(Fictitious character) </a:t>
            </a:r>
            <a:r>
              <a:rPr lang="en-US" dirty="0" smtClean="0"/>
              <a:t>$v</a:t>
            </a:r>
          </a:p>
          <a:p>
            <a:pPr marL="0" indent="0">
              <a:buNone/>
            </a:pPr>
            <a:r>
              <a:rPr lang="en-US" dirty="0"/>
              <a:t>	</a:t>
            </a:r>
            <a:r>
              <a:rPr lang="en-US" dirty="0" smtClean="0"/>
              <a:t>  Drama</a:t>
            </a:r>
            <a:r>
              <a:rPr lang="en-US" dirty="0"/>
              <a:t>.</a:t>
            </a:r>
          </a:p>
          <a:p>
            <a:pPr marL="0" indent="0">
              <a:buNone/>
            </a:pPr>
            <a:r>
              <a:rPr lang="en-US" dirty="0"/>
              <a:t>650 </a:t>
            </a:r>
            <a:r>
              <a:rPr lang="en-US" dirty="0" smtClean="0"/>
              <a:t>_0  Young </a:t>
            </a:r>
            <a:r>
              <a:rPr lang="en-US" dirty="0"/>
              <a:t>women </a:t>
            </a:r>
            <a:r>
              <a:rPr lang="en-US" dirty="0" smtClean="0"/>
              <a:t>$z </a:t>
            </a:r>
            <a:r>
              <a:rPr lang="en-US" dirty="0"/>
              <a:t>England </a:t>
            </a:r>
            <a:r>
              <a:rPr lang="en-US" dirty="0" smtClean="0"/>
              <a:t>$v </a:t>
            </a:r>
            <a:r>
              <a:rPr lang="en-US" dirty="0"/>
              <a:t>Drama.</a:t>
            </a:r>
          </a:p>
          <a:p>
            <a:pPr marL="0" indent="0">
              <a:buNone/>
            </a:pPr>
            <a:r>
              <a:rPr lang="en-US" dirty="0"/>
              <a:t>650 </a:t>
            </a:r>
            <a:r>
              <a:rPr lang="en-US" dirty="0" smtClean="0"/>
              <a:t>_0  Courtship $v </a:t>
            </a:r>
            <a:r>
              <a:rPr lang="en-US" dirty="0"/>
              <a:t>Drama.</a:t>
            </a:r>
          </a:p>
          <a:p>
            <a:pPr marL="0" indent="0">
              <a:buNone/>
            </a:pPr>
            <a:r>
              <a:rPr lang="en-US" dirty="0"/>
              <a:t>650 </a:t>
            </a:r>
            <a:r>
              <a:rPr lang="en-US" dirty="0" smtClean="0"/>
              <a:t>_0  Sisters $z </a:t>
            </a:r>
            <a:r>
              <a:rPr lang="en-US" dirty="0"/>
              <a:t>England </a:t>
            </a:r>
            <a:r>
              <a:rPr lang="en-US" dirty="0" smtClean="0"/>
              <a:t>$v </a:t>
            </a:r>
            <a:r>
              <a:rPr lang="en-US" dirty="0"/>
              <a:t>Drama</a:t>
            </a:r>
            <a:r>
              <a:rPr lang="en-US" dirty="0" smtClean="0"/>
              <a:t>.</a:t>
            </a:r>
          </a:p>
          <a:p>
            <a:pPr marL="0" indent="0">
              <a:buNone/>
            </a:pPr>
            <a:r>
              <a:rPr lang="en-US" dirty="0">
                <a:solidFill>
                  <a:srgbClr val="FF0000"/>
                </a:solidFill>
              </a:rPr>
              <a:t>655 </a:t>
            </a:r>
            <a:r>
              <a:rPr lang="en-US" dirty="0" smtClean="0">
                <a:solidFill>
                  <a:srgbClr val="FF0000"/>
                </a:solidFill>
              </a:rPr>
              <a:t>_7  Domestic </a:t>
            </a:r>
            <a:r>
              <a:rPr lang="en-US" dirty="0">
                <a:solidFill>
                  <a:srgbClr val="FF0000"/>
                </a:solidFill>
              </a:rPr>
              <a:t>drama.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Romantic </a:t>
            </a:r>
            <a:r>
              <a:rPr lang="en-US" dirty="0">
                <a:solidFill>
                  <a:srgbClr val="FF0000"/>
                </a:solidFill>
              </a:rPr>
              <a:t>plays.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Historical </a:t>
            </a:r>
            <a:r>
              <a:rPr lang="en-US" dirty="0">
                <a:solidFill>
                  <a:srgbClr val="FF0000"/>
                </a:solidFill>
              </a:rPr>
              <a:t>drama.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Theatrical </a:t>
            </a:r>
            <a:r>
              <a:rPr lang="en-US" dirty="0">
                <a:solidFill>
                  <a:srgbClr val="FF0000"/>
                </a:solidFill>
              </a:rPr>
              <a:t>adaptations.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048185"/>
            <a:ext cx="3200400" cy="480060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124</a:t>
            </a:fld>
            <a:endParaRPr lang="en-US"/>
          </a:p>
        </p:txBody>
      </p:sp>
    </p:spTree>
    <p:extLst>
      <p:ext uri="{BB962C8B-B14F-4D97-AF65-F5344CB8AC3E}">
        <p14:creationId xmlns:p14="http://schemas.microsoft.com/office/powerpoint/2010/main" val="134243397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43" y="298218"/>
            <a:ext cx="10515600" cy="805753"/>
          </a:xfrm>
        </p:spPr>
        <p:txBody>
          <a:bodyPr/>
          <a:lstStyle/>
          <a:p>
            <a:r>
              <a:rPr lang="en-US" dirty="0" smtClean="0"/>
              <a:t>Literature Examples - Folk Literature</a:t>
            </a:r>
            <a:endParaRPr lang="en-US" dirty="0"/>
          </a:p>
        </p:txBody>
      </p:sp>
      <p:sp>
        <p:nvSpPr>
          <p:cNvPr id="3" name="Content Placeholder 2"/>
          <p:cNvSpPr>
            <a:spLocks noGrp="1"/>
          </p:cNvSpPr>
          <p:nvPr>
            <p:ph idx="1"/>
          </p:nvPr>
        </p:nvSpPr>
        <p:spPr>
          <a:xfrm>
            <a:off x="325243" y="1453589"/>
            <a:ext cx="11149361" cy="5267886"/>
          </a:xfrm>
        </p:spPr>
        <p:txBody>
          <a:bodyPr>
            <a:normAutofit fontScale="92500" lnSpcReduction="20000"/>
          </a:bodyPr>
          <a:lstStyle/>
          <a:p>
            <a:pPr marL="0" indent="0">
              <a:buNone/>
            </a:pPr>
            <a:r>
              <a:rPr lang="en-US" dirty="0" smtClean="0"/>
              <a:t>245 00  Long </a:t>
            </a:r>
            <a:r>
              <a:rPr lang="en-US" dirty="0"/>
              <a:t>ago and far away : </a:t>
            </a:r>
            <a:r>
              <a:rPr lang="en-US" dirty="0" smtClean="0"/>
              <a:t>$b </a:t>
            </a:r>
            <a:r>
              <a:rPr lang="en-US" dirty="0"/>
              <a:t>eight traditional fairy tales </a:t>
            </a:r>
            <a:endParaRPr lang="en-US" dirty="0" smtClean="0"/>
          </a:p>
          <a:p>
            <a:pPr marL="0" indent="0">
              <a:buNone/>
            </a:pPr>
            <a:r>
              <a:rPr lang="en-US" dirty="0"/>
              <a:t>	</a:t>
            </a:r>
            <a:r>
              <a:rPr lang="en-US" dirty="0" smtClean="0"/>
              <a:t>  / $c foreword by </a:t>
            </a:r>
            <a:r>
              <a:rPr lang="en-US" dirty="0"/>
              <a:t>Marina Warner ; translated by </a:t>
            </a:r>
            <a:endParaRPr lang="en-US" dirty="0" smtClean="0"/>
          </a:p>
          <a:p>
            <a:pPr marL="0" indent="0">
              <a:buNone/>
            </a:pPr>
            <a:r>
              <a:rPr lang="en-US" dirty="0"/>
              <a:t>	</a:t>
            </a:r>
            <a:r>
              <a:rPr lang="en-US" dirty="0" smtClean="0"/>
              <a:t>  Nigel </a:t>
            </a:r>
            <a:r>
              <a:rPr lang="en-US" dirty="0"/>
              <a:t>Bryant, </a:t>
            </a:r>
            <a:r>
              <a:rPr lang="en-US" dirty="0" smtClean="0"/>
              <a:t>David </a:t>
            </a:r>
            <a:r>
              <a:rPr lang="en-US" dirty="0"/>
              <a:t>Carter and </a:t>
            </a:r>
            <a:r>
              <a:rPr lang="en-US" dirty="0" smtClean="0"/>
              <a:t>Ann Lawson </a:t>
            </a:r>
            <a:r>
              <a:rPr lang="en-US" dirty="0"/>
              <a:t>Lucas</a:t>
            </a:r>
            <a:r>
              <a:rPr lang="en-US" dirty="0" smtClean="0"/>
              <a:t>.</a:t>
            </a:r>
          </a:p>
          <a:p>
            <a:pPr marL="0" indent="0">
              <a:buNone/>
            </a:pPr>
            <a:r>
              <a:rPr lang="en-US" dirty="0"/>
              <a:t>505 0</a:t>
            </a:r>
            <a:r>
              <a:rPr lang="en-US" dirty="0" smtClean="0"/>
              <a:t>_  Sleeping </a:t>
            </a:r>
            <a:r>
              <a:rPr lang="en-US" dirty="0"/>
              <a:t>beauty from </a:t>
            </a:r>
            <a:r>
              <a:rPr lang="en-US" dirty="0" err="1"/>
              <a:t>Perceforest</a:t>
            </a:r>
            <a:r>
              <a:rPr lang="en-US" dirty="0"/>
              <a:t> -- Cinderella from </a:t>
            </a:r>
            <a:endParaRPr lang="en-US" dirty="0" smtClean="0"/>
          </a:p>
          <a:p>
            <a:pPr marL="0" indent="0">
              <a:buNone/>
            </a:pPr>
            <a:r>
              <a:rPr lang="en-US" dirty="0"/>
              <a:t>	</a:t>
            </a:r>
            <a:r>
              <a:rPr lang="en-US" dirty="0" smtClean="0"/>
              <a:t>  La </a:t>
            </a:r>
            <a:r>
              <a:rPr lang="en-US" dirty="0" err="1" smtClean="0"/>
              <a:t>gatta</a:t>
            </a:r>
            <a:r>
              <a:rPr lang="en-US" dirty="0" smtClean="0"/>
              <a:t> </a:t>
            </a:r>
            <a:r>
              <a:rPr lang="en-US" dirty="0" err="1"/>
              <a:t>Cennerentola</a:t>
            </a:r>
            <a:r>
              <a:rPr lang="en-US" dirty="0"/>
              <a:t> -- Snow White from La </a:t>
            </a:r>
            <a:endParaRPr lang="en-US" dirty="0" smtClean="0"/>
          </a:p>
          <a:p>
            <a:pPr marL="0" indent="0">
              <a:buNone/>
            </a:pPr>
            <a:r>
              <a:rPr lang="en-US" dirty="0"/>
              <a:t>	</a:t>
            </a:r>
            <a:r>
              <a:rPr lang="en-US" dirty="0" smtClean="0"/>
              <a:t>  </a:t>
            </a:r>
            <a:r>
              <a:rPr lang="en-US" dirty="0" err="1" smtClean="0"/>
              <a:t>Schiavottella</a:t>
            </a:r>
            <a:r>
              <a:rPr lang="en-US" dirty="0" smtClean="0"/>
              <a:t> </a:t>
            </a:r>
            <a:r>
              <a:rPr lang="en-US" dirty="0"/>
              <a:t>-- </a:t>
            </a:r>
            <a:r>
              <a:rPr lang="en-US" dirty="0" smtClean="0"/>
              <a:t>Little </a:t>
            </a:r>
            <a:r>
              <a:rPr lang="en-US" dirty="0"/>
              <a:t>Red </a:t>
            </a:r>
            <a:r>
              <a:rPr lang="en-US" dirty="0" smtClean="0"/>
              <a:t>Riding Hood </a:t>
            </a:r>
            <a:r>
              <a:rPr lang="en-US" dirty="0"/>
              <a:t>from Le petit </a:t>
            </a:r>
            <a:endParaRPr lang="en-US" dirty="0" smtClean="0"/>
          </a:p>
          <a:p>
            <a:pPr marL="0" indent="0">
              <a:buNone/>
            </a:pPr>
            <a:r>
              <a:rPr lang="en-US" dirty="0"/>
              <a:t>	</a:t>
            </a:r>
            <a:r>
              <a:rPr lang="en-US" dirty="0" smtClean="0"/>
              <a:t>  chaperon </a:t>
            </a:r>
            <a:r>
              <a:rPr lang="en-US" dirty="0"/>
              <a:t>rouge -- </a:t>
            </a:r>
            <a:r>
              <a:rPr lang="en-US" dirty="0" smtClean="0"/>
              <a:t>Little Red Riding </a:t>
            </a:r>
            <a:r>
              <a:rPr lang="en-US" dirty="0"/>
              <a:t>Hood from </a:t>
            </a:r>
            <a:r>
              <a:rPr lang="en-US" dirty="0" smtClean="0"/>
              <a:t>Le </a:t>
            </a:r>
          </a:p>
          <a:p>
            <a:pPr marL="0" indent="0">
              <a:buNone/>
            </a:pPr>
            <a:r>
              <a:rPr lang="en-US" dirty="0"/>
              <a:t> </a:t>
            </a:r>
            <a:r>
              <a:rPr lang="en-US" dirty="0" smtClean="0"/>
              <a:t>	  </a:t>
            </a:r>
            <a:r>
              <a:rPr lang="en-US" dirty="0" err="1" smtClean="0"/>
              <a:t>conte</a:t>
            </a:r>
            <a:r>
              <a:rPr lang="en-US" dirty="0" smtClean="0"/>
              <a:t> </a:t>
            </a:r>
            <a:r>
              <a:rPr lang="en-US" dirty="0"/>
              <a:t>de la </a:t>
            </a:r>
            <a:r>
              <a:rPr lang="en-US" dirty="0" err="1"/>
              <a:t>mère-grand</a:t>
            </a:r>
            <a:r>
              <a:rPr lang="en-US" dirty="0"/>
              <a:t> -- </a:t>
            </a:r>
            <a:r>
              <a:rPr lang="en-US" dirty="0" smtClean="0"/>
              <a:t>Hansel </a:t>
            </a:r>
            <a:r>
              <a:rPr lang="en-US" dirty="0"/>
              <a:t>and Gretel from Le </a:t>
            </a:r>
            <a:endParaRPr lang="en-US" dirty="0" smtClean="0"/>
          </a:p>
          <a:p>
            <a:pPr marL="0" indent="0">
              <a:buNone/>
            </a:pPr>
            <a:r>
              <a:rPr lang="en-US" dirty="0"/>
              <a:t>	</a:t>
            </a:r>
            <a:r>
              <a:rPr lang="en-US" dirty="0" smtClean="0"/>
              <a:t>  petit </a:t>
            </a:r>
            <a:r>
              <a:rPr lang="en-US" dirty="0" err="1"/>
              <a:t>poucet</a:t>
            </a:r>
            <a:r>
              <a:rPr lang="en-US" dirty="0"/>
              <a:t> </a:t>
            </a:r>
            <a:r>
              <a:rPr lang="en-US" dirty="0" smtClean="0"/>
              <a:t>-- Jack </a:t>
            </a:r>
            <a:r>
              <a:rPr lang="en-US" dirty="0"/>
              <a:t>and </a:t>
            </a:r>
            <a:r>
              <a:rPr lang="en-US" dirty="0" smtClean="0"/>
              <a:t>the </a:t>
            </a:r>
            <a:r>
              <a:rPr lang="en-US" dirty="0"/>
              <a:t>beanstalk -- Beauty and </a:t>
            </a:r>
            <a:endParaRPr lang="en-US" dirty="0" smtClean="0"/>
          </a:p>
          <a:p>
            <a:pPr marL="0" indent="0">
              <a:buNone/>
            </a:pPr>
            <a:r>
              <a:rPr lang="en-US" dirty="0"/>
              <a:t>	</a:t>
            </a:r>
            <a:r>
              <a:rPr lang="en-US" dirty="0" smtClean="0"/>
              <a:t>  the </a:t>
            </a:r>
            <a:r>
              <a:rPr lang="en-US" dirty="0"/>
              <a:t>Beast from La </a:t>
            </a:r>
            <a:r>
              <a:rPr lang="en-US" dirty="0" smtClean="0"/>
              <a:t>belle </a:t>
            </a:r>
            <a:r>
              <a:rPr lang="en-US" dirty="0"/>
              <a:t>et </a:t>
            </a:r>
            <a:r>
              <a:rPr lang="en-US" dirty="0" smtClean="0"/>
              <a:t>la </a:t>
            </a:r>
            <a:r>
              <a:rPr lang="en-US" dirty="0" err="1" smtClean="0"/>
              <a:t>be</a:t>
            </a:r>
            <a:r>
              <a:rPr lang="en-US" dirty="0" err="1"/>
              <a:t>̂te</a:t>
            </a:r>
            <a:r>
              <a:rPr lang="en-US" dirty="0"/>
              <a:t> -- The Little Mermaid </a:t>
            </a:r>
            <a:endParaRPr lang="en-US" dirty="0" smtClean="0"/>
          </a:p>
          <a:p>
            <a:pPr marL="0" indent="0">
              <a:buNone/>
            </a:pPr>
            <a:r>
              <a:rPr lang="en-US" dirty="0"/>
              <a:t>	</a:t>
            </a:r>
            <a:r>
              <a:rPr lang="en-US" dirty="0" smtClean="0"/>
              <a:t>  from </a:t>
            </a:r>
            <a:r>
              <a:rPr lang="en-US" dirty="0"/>
              <a:t>Undine</a:t>
            </a:r>
            <a:r>
              <a:rPr lang="en-US" dirty="0" smtClean="0"/>
              <a:t>.</a:t>
            </a:r>
          </a:p>
          <a:p>
            <a:pPr marL="0" indent="0">
              <a:buNone/>
            </a:pPr>
            <a:r>
              <a:rPr lang="en-US" dirty="0"/>
              <a:t>650 </a:t>
            </a:r>
            <a:r>
              <a:rPr lang="en-US" dirty="0" smtClean="0"/>
              <a:t>_0  Fairy </a:t>
            </a:r>
            <a:r>
              <a:rPr lang="en-US" dirty="0"/>
              <a:t>tales.</a:t>
            </a:r>
          </a:p>
          <a:p>
            <a:pPr marL="0" indent="0">
              <a:buNone/>
            </a:pPr>
            <a:r>
              <a:rPr lang="en-US" dirty="0" smtClean="0">
                <a:solidFill>
                  <a:srgbClr val="FF0000"/>
                </a:solidFill>
              </a:rPr>
              <a:t>655 _7  Fairy </a:t>
            </a:r>
            <a:r>
              <a:rPr lang="en-US" dirty="0">
                <a:solidFill>
                  <a:srgbClr val="FF0000"/>
                </a:solidFill>
              </a:rPr>
              <a:t>tales.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374" y="1453589"/>
            <a:ext cx="2623414" cy="412623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125</a:t>
            </a:fld>
            <a:endParaRPr lang="en-US"/>
          </a:p>
        </p:txBody>
      </p:sp>
    </p:spTree>
    <p:extLst>
      <p:ext uri="{BB962C8B-B14F-4D97-AF65-F5344CB8AC3E}">
        <p14:creationId xmlns:p14="http://schemas.microsoft.com/office/powerpoint/2010/main" val="224349265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43" y="298218"/>
            <a:ext cx="10515600" cy="805753"/>
          </a:xfrm>
        </p:spPr>
        <p:txBody>
          <a:bodyPr/>
          <a:lstStyle/>
          <a:p>
            <a:r>
              <a:rPr lang="en-US" dirty="0" smtClean="0"/>
              <a:t>Literature Examples - Folk Literature</a:t>
            </a:r>
            <a:endParaRPr lang="en-US" dirty="0"/>
          </a:p>
        </p:txBody>
      </p:sp>
      <p:sp>
        <p:nvSpPr>
          <p:cNvPr id="3" name="Content Placeholder 2"/>
          <p:cNvSpPr>
            <a:spLocks noGrp="1"/>
          </p:cNvSpPr>
          <p:nvPr>
            <p:ph idx="1"/>
          </p:nvPr>
        </p:nvSpPr>
        <p:spPr>
          <a:xfrm>
            <a:off x="325243" y="1453589"/>
            <a:ext cx="11149361" cy="5267886"/>
          </a:xfrm>
        </p:spPr>
        <p:txBody>
          <a:bodyPr>
            <a:normAutofit/>
          </a:bodyPr>
          <a:lstStyle/>
          <a:p>
            <a:pPr marL="0" indent="0">
              <a:buNone/>
            </a:pPr>
            <a:r>
              <a:rPr lang="en-US" dirty="0" smtClean="0"/>
              <a:t>100 0_  </a:t>
            </a:r>
            <a:r>
              <a:rPr lang="en-US" dirty="0" err="1" smtClean="0"/>
              <a:t>Gui</a:t>
            </a:r>
            <a:r>
              <a:rPr lang="en-US" dirty="0" smtClean="0"/>
              <a:t> </a:t>
            </a:r>
            <a:r>
              <a:rPr lang="en-US" dirty="0"/>
              <a:t>de </a:t>
            </a:r>
            <a:r>
              <a:rPr lang="en-US" dirty="0" err="1"/>
              <a:t>Cambrai</a:t>
            </a:r>
            <a:r>
              <a:rPr lang="en-US" dirty="0"/>
              <a:t>, </a:t>
            </a:r>
            <a:r>
              <a:rPr lang="en-US" dirty="0" smtClean="0"/>
              <a:t>$d </a:t>
            </a:r>
            <a:r>
              <a:rPr lang="en-US" dirty="0"/>
              <a:t>active 13th century, </a:t>
            </a:r>
            <a:r>
              <a:rPr lang="en-US" dirty="0" smtClean="0"/>
              <a:t>$e </a:t>
            </a:r>
            <a:r>
              <a:rPr lang="en-US" dirty="0"/>
              <a:t>author.</a:t>
            </a:r>
          </a:p>
          <a:p>
            <a:pPr marL="0" indent="0">
              <a:buNone/>
            </a:pPr>
            <a:r>
              <a:rPr lang="en-US" dirty="0" smtClean="0"/>
              <a:t>240 10  </a:t>
            </a:r>
            <a:r>
              <a:rPr lang="en-US" dirty="0" err="1" smtClean="0"/>
              <a:t>Barlaam</a:t>
            </a:r>
            <a:r>
              <a:rPr lang="en-US" dirty="0" smtClean="0"/>
              <a:t> </a:t>
            </a:r>
            <a:r>
              <a:rPr lang="en-US" dirty="0"/>
              <a:t>et </a:t>
            </a:r>
            <a:r>
              <a:rPr lang="en-US" dirty="0" err="1"/>
              <a:t>Josaphat</a:t>
            </a:r>
            <a:r>
              <a:rPr lang="en-US" dirty="0"/>
              <a:t>. </a:t>
            </a:r>
            <a:r>
              <a:rPr lang="en-US" dirty="0" smtClean="0"/>
              <a:t>$l </a:t>
            </a:r>
            <a:r>
              <a:rPr lang="en-US" dirty="0"/>
              <a:t>English</a:t>
            </a:r>
          </a:p>
          <a:p>
            <a:pPr marL="0" indent="0">
              <a:buNone/>
            </a:pPr>
            <a:r>
              <a:rPr lang="en-US" dirty="0" smtClean="0"/>
              <a:t>245 10  </a:t>
            </a:r>
            <a:r>
              <a:rPr lang="en-US" dirty="0" err="1" smtClean="0"/>
              <a:t>Barlaam</a:t>
            </a:r>
            <a:r>
              <a:rPr lang="en-US" dirty="0" smtClean="0"/>
              <a:t> </a:t>
            </a:r>
            <a:r>
              <a:rPr lang="en-US" dirty="0"/>
              <a:t>and </a:t>
            </a:r>
            <a:r>
              <a:rPr lang="en-US" dirty="0" err="1"/>
              <a:t>Josaphat</a:t>
            </a:r>
            <a:r>
              <a:rPr lang="en-US" dirty="0"/>
              <a:t> : </a:t>
            </a:r>
            <a:r>
              <a:rPr lang="en-US" dirty="0" smtClean="0"/>
              <a:t>$b </a:t>
            </a:r>
            <a:r>
              <a:rPr lang="en-US" dirty="0"/>
              <a:t>a Christian tale of the </a:t>
            </a:r>
            <a:endParaRPr lang="en-US" dirty="0" smtClean="0"/>
          </a:p>
          <a:p>
            <a:pPr marL="0" indent="0">
              <a:buNone/>
            </a:pPr>
            <a:r>
              <a:rPr lang="en-US" dirty="0"/>
              <a:t>	</a:t>
            </a:r>
            <a:r>
              <a:rPr lang="en-US" dirty="0" smtClean="0"/>
              <a:t>   Buddha </a:t>
            </a:r>
            <a:r>
              <a:rPr lang="en-US" dirty="0"/>
              <a:t>/ </a:t>
            </a:r>
            <a:r>
              <a:rPr lang="en-US" dirty="0" smtClean="0"/>
              <a:t>$c </a:t>
            </a:r>
            <a:r>
              <a:rPr lang="en-US" dirty="0" err="1"/>
              <a:t>Gui</a:t>
            </a:r>
            <a:r>
              <a:rPr lang="en-US" dirty="0"/>
              <a:t> de </a:t>
            </a:r>
            <a:r>
              <a:rPr lang="en-US" dirty="0" err="1"/>
              <a:t>Cambrai</a:t>
            </a:r>
            <a:r>
              <a:rPr lang="en-US" dirty="0"/>
              <a:t> ; translated with </a:t>
            </a:r>
            <a:r>
              <a:rPr lang="en-US" dirty="0" smtClean="0"/>
              <a:t>notes</a:t>
            </a:r>
          </a:p>
          <a:p>
            <a:pPr marL="0" indent="0">
              <a:buNone/>
            </a:pPr>
            <a:r>
              <a:rPr lang="en-US" dirty="0"/>
              <a:t>	</a:t>
            </a:r>
            <a:r>
              <a:rPr lang="en-US" dirty="0" smtClean="0"/>
              <a:t>   by </a:t>
            </a:r>
            <a:r>
              <a:rPr lang="en-US" dirty="0"/>
              <a:t>Peggy McCracken ; Introduction by Donald S. </a:t>
            </a:r>
            <a:endParaRPr lang="en-US" dirty="0" smtClean="0"/>
          </a:p>
          <a:p>
            <a:pPr marL="0" indent="0">
              <a:buNone/>
            </a:pPr>
            <a:r>
              <a:rPr lang="en-US" dirty="0"/>
              <a:t>	</a:t>
            </a:r>
            <a:r>
              <a:rPr lang="en-US" dirty="0" smtClean="0"/>
              <a:t>   Lopez </a:t>
            </a:r>
            <a:r>
              <a:rPr lang="en-US" dirty="0"/>
              <a:t>Jr</a:t>
            </a:r>
            <a:r>
              <a:rPr lang="en-US" dirty="0" smtClean="0"/>
              <a:t>.</a:t>
            </a:r>
          </a:p>
          <a:p>
            <a:pPr marL="0" indent="0">
              <a:buNone/>
            </a:pPr>
            <a:r>
              <a:rPr lang="en-US" dirty="0" smtClean="0"/>
              <a:t>600 00  Gautama </a:t>
            </a:r>
            <a:r>
              <a:rPr lang="en-US" dirty="0"/>
              <a:t>Buddha </a:t>
            </a:r>
            <a:r>
              <a:rPr lang="en-US" dirty="0" smtClean="0"/>
              <a:t>$v </a:t>
            </a:r>
            <a:r>
              <a:rPr lang="en-US" dirty="0"/>
              <a:t>Legends</a:t>
            </a:r>
            <a:r>
              <a:rPr lang="en-US" dirty="0" smtClean="0"/>
              <a:t>.</a:t>
            </a:r>
          </a:p>
          <a:p>
            <a:pPr marL="0" indent="0">
              <a:buNone/>
            </a:pPr>
            <a:r>
              <a:rPr lang="en-US" dirty="0" smtClean="0"/>
              <a:t>600 00  </a:t>
            </a:r>
            <a:r>
              <a:rPr lang="en-US" dirty="0" err="1" smtClean="0"/>
              <a:t>Barlaam</a:t>
            </a:r>
            <a:r>
              <a:rPr lang="en-US" dirty="0"/>
              <a:t>, </a:t>
            </a:r>
            <a:r>
              <a:rPr lang="en-US" dirty="0" smtClean="0"/>
              <a:t>$c </a:t>
            </a:r>
            <a:r>
              <a:rPr lang="en-US" dirty="0"/>
              <a:t>Saint (Legendary character) </a:t>
            </a:r>
            <a:r>
              <a:rPr lang="en-US" dirty="0" smtClean="0"/>
              <a:t>$v </a:t>
            </a:r>
            <a:r>
              <a:rPr lang="en-US" dirty="0"/>
              <a:t>Legends.</a:t>
            </a:r>
          </a:p>
          <a:p>
            <a:pPr marL="0" indent="0">
              <a:buNone/>
            </a:pPr>
            <a:r>
              <a:rPr lang="en-US" dirty="0" smtClean="0"/>
              <a:t>600 00  </a:t>
            </a:r>
            <a:r>
              <a:rPr lang="en-US" dirty="0" err="1" smtClean="0"/>
              <a:t>Josaphat</a:t>
            </a:r>
            <a:r>
              <a:rPr lang="en-US" dirty="0"/>
              <a:t>, </a:t>
            </a:r>
            <a:r>
              <a:rPr lang="en-US" dirty="0" smtClean="0"/>
              <a:t>$c </a:t>
            </a:r>
            <a:r>
              <a:rPr lang="en-US" dirty="0"/>
              <a:t>Saint (Legendary character) </a:t>
            </a:r>
            <a:r>
              <a:rPr lang="en-US" dirty="0" smtClean="0"/>
              <a:t>$v </a:t>
            </a:r>
            <a:r>
              <a:rPr lang="en-US" dirty="0"/>
              <a:t>Legends.</a:t>
            </a:r>
          </a:p>
          <a:p>
            <a:pPr marL="0" indent="0">
              <a:buNone/>
            </a:pPr>
            <a:r>
              <a:rPr lang="en-US" dirty="0">
                <a:solidFill>
                  <a:srgbClr val="FF0000"/>
                </a:solidFill>
              </a:rPr>
              <a:t>655 </a:t>
            </a:r>
            <a:r>
              <a:rPr lang="en-US" dirty="0" smtClean="0">
                <a:solidFill>
                  <a:srgbClr val="FF0000"/>
                </a:solidFill>
              </a:rPr>
              <a:t>_7  Legends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1587" y="1738377"/>
            <a:ext cx="2553557" cy="3944969"/>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126</a:t>
            </a:fld>
            <a:endParaRPr lang="en-US"/>
          </a:p>
        </p:txBody>
      </p:sp>
    </p:spTree>
    <p:extLst>
      <p:ext uri="{BB962C8B-B14F-4D97-AF65-F5344CB8AC3E}">
        <p14:creationId xmlns:p14="http://schemas.microsoft.com/office/powerpoint/2010/main" val="204230368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Examples - Folk Literature/Poetry</a:t>
            </a:r>
            <a:endParaRPr lang="en-US" dirty="0"/>
          </a:p>
        </p:txBody>
      </p:sp>
      <p:sp>
        <p:nvSpPr>
          <p:cNvPr id="3" name="Content Placeholder 2"/>
          <p:cNvSpPr>
            <a:spLocks noGrp="1"/>
          </p:cNvSpPr>
          <p:nvPr>
            <p:ph idx="1"/>
          </p:nvPr>
        </p:nvSpPr>
        <p:spPr/>
        <p:txBody>
          <a:bodyPr/>
          <a:lstStyle/>
          <a:p>
            <a:pPr marL="0" indent="0">
              <a:buNone/>
            </a:pPr>
            <a:r>
              <a:rPr lang="en-US" dirty="0" smtClean="0"/>
              <a:t>100 1_  Agee</a:t>
            </a:r>
            <a:r>
              <a:rPr lang="en-US" dirty="0"/>
              <a:t>, Jon, </a:t>
            </a:r>
            <a:r>
              <a:rPr lang="en-US" dirty="0" smtClean="0"/>
              <a:t>$e </a:t>
            </a:r>
            <a:r>
              <a:rPr lang="en-US" dirty="0"/>
              <a:t>author. </a:t>
            </a:r>
          </a:p>
          <a:p>
            <a:pPr marL="0" indent="0">
              <a:buNone/>
            </a:pPr>
            <a:r>
              <a:rPr lang="en-US" dirty="0" smtClean="0"/>
              <a:t>245 10  Orangutan </a:t>
            </a:r>
            <a:r>
              <a:rPr lang="en-US" dirty="0"/>
              <a:t>tongs : </a:t>
            </a:r>
            <a:r>
              <a:rPr lang="en-US" dirty="0" smtClean="0"/>
              <a:t>$b </a:t>
            </a:r>
            <a:r>
              <a:rPr lang="en-US" dirty="0"/>
              <a:t>poems to tangle your tongue / </a:t>
            </a:r>
            <a:r>
              <a:rPr lang="en-US" dirty="0" smtClean="0"/>
              <a:t>$c </a:t>
            </a:r>
            <a:r>
              <a:rPr lang="en-US" dirty="0"/>
              <a:t>by </a:t>
            </a:r>
            <a:endParaRPr lang="en-US" dirty="0" smtClean="0"/>
          </a:p>
          <a:p>
            <a:pPr marL="0" indent="0">
              <a:buNone/>
            </a:pPr>
            <a:r>
              <a:rPr lang="en-US" dirty="0"/>
              <a:t>	</a:t>
            </a:r>
            <a:r>
              <a:rPr lang="en-US" dirty="0" smtClean="0"/>
              <a:t>   Jon </a:t>
            </a:r>
            <a:r>
              <a:rPr lang="en-US" dirty="0"/>
              <a:t>Agee</a:t>
            </a:r>
            <a:r>
              <a:rPr lang="en-US" dirty="0" smtClean="0"/>
              <a:t>.</a:t>
            </a:r>
          </a:p>
          <a:p>
            <a:pPr marL="0" indent="0">
              <a:buNone/>
            </a:pPr>
            <a:r>
              <a:rPr lang="en-US" dirty="0"/>
              <a:t>650 </a:t>
            </a:r>
            <a:r>
              <a:rPr lang="en-US" dirty="0" smtClean="0"/>
              <a:t>_0  Tongue </a:t>
            </a:r>
            <a:r>
              <a:rPr lang="en-US" dirty="0"/>
              <a:t>twisters.</a:t>
            </a:r>
          </a:p>
          <a:p>
            <a:pPr marL="0" indent="0">
              <a:buNone/>
            </a:pPr>
            <a:r>
              <a:rPr lang="en-US" dirty="0"/>
              <a:t>650 </a:t>
            </a:r>
            <a:r>
              <a:rPr lang="en-US" dirty="0" smtClean="0"/>
              <a:t>_0  Humorous </a:t>
            </a:r>
            <a:r>
              <a:rPr lang="en-US" dirty="0"/>
              <a:t>poetry, American.</a:t>
            </a:r>
          </a:p>
          <a:p>
            <a:pPr marL="0" indent="0">
              <a:buNone/>
            </a:pPr>
            <a:r>
              <a:rPr lang="en-US" dirty="0"/>
              <a:t>650 </a:t>
            </a:r>
            <a:r>
              <a:rPr lang="en-US" dirty="0" smtClean="0"/>
              <a:t>_0  Children's </a:t>
            </a:r>
            <a:r>
              <a:rPr lang="en-US" dirty="0"/>
              <a:t>poetry, American</a:t>
            </a:r>
            <a:r>
              <a:rPr lang="en-US" dirty="0" smtClean="0"/>
              <a:t>.</a:t>
            </a:r>
          </a:p>
          <a:p>
            <a:pPr marL="0" indent="0">
              <a:buNone/>
            </a:pPr>
            <a:r>
              <a:rPr lang="en-US" dirty="0">
                <a:solidFill>
                  <a:srgbClr val="FF0000"/>
                </a:solidFill>
              </a:rPr>
              <a:t>655 </a:t>
            </a:r>
            <a:r>
              <a:rPr lang="en-US" dirty="0" smtClean="0">
                <a:solidFill>
                  <a:srgbClr val="FF0000"/>
                </a:solidFill>
              </a:rPr>
              <a:t>_7  Tongue </a:t>
            </a:r>
            <a:r>
              <a:rPr lang="en-US" dirty="0">
                <a:solidFill>
                  <a:srgbClr val="FF0000"/>
                </a:solidFill>
              </a:rPr>
              <a:t>twisters.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Humorous </a:t>
            </a:r>
            <a:r>
              <a:rPr lang="en-US" dirty="0">
                <a:solidFill>
                  <a:srgbClr val="FF0000"/>
                </a:solidFill>
              </a:rPr>
              <a:t>poetry.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809" y="3085307"/>
            <a:ext cx="2476500" cy="318135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127</a:t>
            </a:fld>
            <a:endParaRPr lang="en-US"/>
          </a:p>
        </p:txBody>
      </p:sp>
    </p:spTree>
    <p:extLst>
      <p:ext uri="{BB962C8B-B14F-4D97-AF65-F5344CB8AC3E}">
        <p14:creationId xmlns:p14="http://schemas.microsoft.com/office/powerpoint/2010/main" val="173875699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Exercises - Literature Terms</a:t>
            </a:r>
            <a:endParaRPr lang="en-US" dirty="0"/>
          </a:p>
        </p:txBody>
      </p:sp>
      <p:sp>
        <p:nvSpPr>
          <p:cNvPr id="3" name="Content Placeholder 2"/>
          <p:cNvSpPr>
            <a:spLocks noGrp="1"/>
          </p:cNvSpPr>
          <p:nvPr>
            <p:ph idx="1"/>
          </p:nvPr>
        </p:nvSpPr>
        <p:spPr/>
        <p:txBody>
          <a:bodyPr/>
          <a:lstStyle/>
          <a:p>
            <a:pPr marL="0" indent="0">
              <a:buNone/>
            </a:pPr>
            <a:r>
              <a:rPr lang="en-US" dirty="0"/>
              <a:t>Assign LCGFT for the resources depicted. Use appropriate MARC 21 coding and consult the PDF list of LCGFT terms.</a:t>
            </a:r>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128</a:t>
            </a:fld>
            <a:endParaRPr lang="en-US"/>
          </a:p>
        </p:txBody>
      </p:sp>
    </p:spTree>
    <p:extLst>
      <p:ext uri="{BB962C8B-B14F-4D97-AF65-F5344CB8AC3E}">
        <p14:creationId xmlns:p14="http://schemas.microsoft.com/office/powerpoint/2010/main" val="296665607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43" y="581909"/>
            <a:ext cx="3836670" cy="5549900"/>
          </a:xfrm>
          <a:prstGeom prst="rect">
            <a:avLst/>
          </a:prstGeom>
        </p:spPr>
      </p:pic>
      <p:sp>
        <p:nvSpPr>
          <p:cNvPr id="4" name="TextBox 3"/>
          <p:cNvSpPr txBox="1"/>
          <p:nvPr/>
        </p:nvSpPr>
        <p:spPr>
          <a:xfrm>
            <a:off x="5254477" y="725369"/>
            <a:ext cx="6712246" cy="5262979"/>
          </a:xfrm>
          <a:prstGeom prst="rect">
            <a:avLst/>
          </a:prstGeom>
          <a:noFill/>
        </p:spPr>
        <p:txBody>
          <a:bodyPr wrap="square" rtlCol="0">
            <a:spAutoFit/>
          </a:bodyPr>
          <a:lstStyle/>
          <a:p>
            <a:r>
              <a:rPr lang="en-US" sz="2400" dirty="0" smtClean="0"/>
              <a:t>100 1_  Duffy</a:t>
            </a:r>
            <a:r>
              <a:rPr lang="en-US" sz="2400" dirty="0"/>
              <a:t>, Damian, </a:t>
            </a:r>
            <a:r>
              <a:rPr lang="en-US" sz="2400" dirty="0" smtClean="0"/>
              <a:t>$e </a:t>
            </a:r>
            <a:r>
              <a:rPr lang="en-US" sz="2400" dirty="0"/>
              <a:t>author, </a:t>
            </a:r>
            <a:r>
              <a:rPr lang="en-US" sz="2400" dirty="0" smtClean="0"/>
              <a:t>$e </a:t>
            </a:r>
            <a:r>
              <a:rPr lang="en-US" sz="2400" dirty="0"/>
              <a:t>artist.</a:t>
            </a:r>
          </a:p>
          <a:p>
            <a:r>
              <a:rPr lang="en-US" sz="2400" dirty="0" smtClean="0"/>
              <a:t>245 10  Kindred </a:t>
            </a:r>
            <a:r>
              <a:rPr lang="en-US" sz="2400" dirty="0"/>
              <a:t>: </a:t>
            </a:r>
            <a:r>
              <a:rPr lang="en-US" sz="2400" dirty="0" smtClean="0"/>
              <a:t>$b </a:t>
            </a:r>
            <a:r>
              <a:rPr lang="en-US" sz="2400" dirty="0"/>
              <a:t>a graphic novel adaptation </a:t>
            </a:r>
            <a:r>
              <a:rPr lang="en-US" sz="2400" dirty="0" smtClean="0"/>
              <a:t>/</a:t>
            </a:r>
          </a:p>
          <a:p>
            <a:r>
              <a:rPr lang="en-US" sz="2400" dirty="0"/>
              <a:t>	</a:t>
            </a:r>
            <a:r>
              <a:rPr lang="en-US" sz="2400" dirty="0" smtClean="0"/>
              <a:t> $c by Damian </a:t>
            </a:r>
            <a:r>
              <a:rPr lang="en-US" sz="2400" dirty="0"/>
              <a:t>Duffy and John Jennings</a:t>
            </a:r>
            <a:r>
              <a:rPr lang="en-US" sz="2400" dirty="0" smtClean="0"/>
              <a:t>.</a:t>
            </a:r>
          </a:p>
          <a:p>
            <a:r>
              <a:rPr lang="en-US" sz="2400" dirty="0"/>
              <a:t>650 </a:t>
            </a:r>
            <a:r>
              <a:rPr lang="en-US" sz="2400" dirty="0" smtClean="0"/>
              <a:t>_0  African </a:t>
            </a:r>
            <a:r>
              <a:rPr lang="en-US" sz="2400" dirty="0"/>
              <a:t>American women </a:t>
            </a:r>
            <a:r>
              <a:rPr lang="en-US" sz="2400" dirty="0" smtClean="0"/>
              <a:t>$v </a:t>
            </a:r>
            <a:r>
              <a:rPr lang="en-US" sz="2400" dirty="0"/>
              <a:t>Comic books</a:t>
            </a:r>
            <a:r>
              <a:rPr lang="en-US" sz="2400" dirty="0" smtClean="0"/>
              <a:t>,</a:t>
            </a:r>
          </a:p>
          <a:p>
            <a:r>
              <a:rPr lang="en-US" sz="2400" dirty="0"/>
              <a:t>	</a:t>
            </a:r>
            <a:r>
              <a:rPr lang="en-US" sz="2400" dirty="0" smtClean="0"/>
              <a:t> strips, etc</a:t>
            </a:r>
            <a:r>
              <a:rPr lang="en-US" sz="2400" dirty="0"/>
              <a:t>.</a:t>
            </a:r>
          </a:p>
          <a:p>
            <a:r>
              <a:rPr lang="en-US" sz="2400" dirty="0"/>
              <a:t>651 </a:t>
            </a:r>
            <a:r>
              <a:rPr lang="en-US" sz="2400" dirty="0" smtClean="0"/>
              <a:t>_0  Los </a:t>
            </a:r>
            <a:r>
              <a:rPr lang="en-US" sz="2400" dirty="0"/>
              <a:t>Angeles (Calif.) </a:t>
            </a:r>
            <a:r>
              <a:rPr lang="en-US" sz="2400" dirty="0" smtClean="0"/>
              <a:t>$v </a:t>
            </a:r>
            <a:r>
              <a:rPr lang="en-US" sz="2400" dirty="0"/>
              <a:t>Comic books, </a:t>
            </a:r>
            <a:r>
              <a:rPr lang="en-US" sz="2400" dirty="0" smtClean="0"/>
              <a:t>strips, 	 	 etc</a:t>
            </a:r>
            <a:r>
              <a:rPr lang="en-US" sz="2400" dirty="0"/>
              <a:t>.</a:t>
            </a:r>
          </a:p>
          <a:p>
            <a:r>
              <a:rPr lang="en-US" sz="2400" dirty="0"/>
              <a:t>651 </a:t>
            </a:r>
            <a:r>
              <a:rPr lang="en-US" sz="2400" dirty="0" smtClean="0"/>
              <a:t>_0  Southern </a:t>
            </a:r>
            <a:r>
              <a:rPr lang="en-US" sz="2400" dirty="0"/>
              <a:t>States </a:t>
            </a:r>
            <a:r>
              <a:rPr lang="en-US" sz="2400" dirty="0" smtClean="0"/>
              <a:t>$v </a:t>
            </a:r>
            <a:r>
              <a:rPr lang="en-US" sz="2400" dirty="0"/>
              <a:t>Comic books, strips, etc.</a:t>
            </a:r>
          </a:p>
          <a:p>
            <a:r>
              <a:rPr lang="en-US" sz="2400" dirty="0"/>
              <a:t>650 </a:t>
            </a:r>
            <a:r>
              <a:rPr lang="en-US" sz="2400" dirty="0" smtClean="0"/>
              <a:t>_0  Slaves $v </a:t>
            </a:r>
            <a:r>
              <a:rPr lang="en-US" sz="2400" dirty="0"/>
              <a:t>Comic books, strips, etc.</a:t>
            </a:r>
          </a:p>
          <a:p>
            <a:r>
              <a:rPr lang="en-US" sz="2400" dirty="0"/>
              <a:t>650 </a:t>
            </a:r>
            <a:r>
              <a:rPr lang="en-US" sz="2400" dirty="0" smtClean="0"/>
              <a:t>_0  Slavery $v </a:t>
            </a:r>
            <a:r>
              <a:rPr lang="en-US" sz="2400" dirty="0"/>
              <a:t>Comic books, strips, etc.</a:t>
            </a:r>
          </a:p>
          <a:p>
            <a:r>
              <a:rPr lang="en-US" sz="2400" dirty="0"/>
              <a:t>650 </a:t>
            </a:r>
            <a:r>
              <a:rPr lang="en-US" sz="2400" dirty="0" smtClean="0"/>
              <a:t>_0  Slaveholders $v </a:t>
            </a:r>
            <a:r>
              <a:rPr lang="en-US" sz="2400" dirty="0"/>
              <a:t>Comic books, strips, etc.</a:t>
            </a:r>
          </a:p>
          <a:p>
            <a:r>
              <a:rPr lang="en-US" sz="2400" dirty="0"/>
              <a:t>650 </a:t>
            </a:r>
            <a:r>
              <a:rPr lang="en-US" sz="2400" dirty="0" smtClean="0"/>
              <a:t>_0  Time </a:t>
            </a:r>
            <a:r>
              <a:rPr lang="en-US" sz="2400" dirty="0"/>
              <a:t>travel </a:t>
            </a:r>
            <a:r>
              <a:rPr lang="en-US" sz="2400" dirty="0" smtClean="0"/>
              <a:t>$v </a:t>
            </a:r>
            <a:r>
              <a:rPr lang="en-US" sz="2400" dirty="0"/>
              <a:t>Comic books, strips, etc</a:t>
            </a:r>
            <a:r>
              <a:rPr lang="en-US" sz="2400" dirty="0" smtClean="0"/>
              <a:t>.</a:t>
            </a:r>
          </a:p>
          <a:p>
            <a:r>
              <a:rPr lang="en-US" sz="2400" dirty="0" smtClean="0"/>
              <a:t>700 1_  $</a:t>
            </a:r>
            <a:r>
              <a:rPr lang="en-US" sz="2400" dirty="0" err="1" smtClean="0"/>
              <a:t>i</a:t>
            </a:r>
            <a:r>
              <a:rPr lang="en-US" sz="2400" dirty="0" smtClean="0"/>
              <a:t> </a:t>
            </a:r>
            <a:r>
              <a:rPr lang="en-US" sz="2400" dirty="0"/>
              <a:t>Graphic novelization of (work): </a:t>
            </a:r>
            <a:r>
              <a:rPr lang="en-US" sz="2400" dirty="0" smtClean="0"/>
              <a:t>$a </a:t>
            </a:r>
            <a:r>
              <a:rPr lang="en-US" sz="2400" dirty="0"/>
              <a:t>Butler</a:t>
            </a:r>
            <a:r>
              <a:rPr lang="en-US" sz="2400" dirty="0" smtClean="0"/>
              <a:t>,</a:t>
            </a:r>
          </a:p>
          <a:p>
            <a:r>
              <a:rPr lang="en-US" sz="2400" dirty="0"/>
              <a:t>	</a:t>
            </a:r>
            <a:r>
              <a:rPr lang="en-US" sz="2400" dirty="0" smtClean="0"/>
              <a:t> Octavia </a:t>
            </a:r>
            <a:r>
              <a:rPr lang="en-US" sz="2400" dirty="0"/>
              <a:t>E. </a:t>
            </a:r>
            <a:r>
              <a:rPr lang="en-US" sz="2400" dirty="0" smtClean="0"/>
              <a:t>$t </a:t>
            </a:r>
            <a:r>
              <a:rPr lang="en-US" sz="2400" dirty="0"/>
              <a:t>Kindred.</a:t>
            </a:r>
          </a:p>
        </p:txBody>
      </p:sp>
      <p:sp>
        <p:nvSpPr>
          <p:cNvPr id="5" name="Slide Number Placeholder 4"/>
          <p:cNvSpPr>
            <a:spLocks noGrp="1"/>
          </p:cNvSpPr>
          <p:nvPr>
            <p:ph type="sldNum" sz="quarter" idx="12"/>
          </p:nvPr>
        </p:nvSpPr>
        <p:spPr/>
        <p:txBody>
          <a:bodyPr/>
          <a:lstStyle/>
          <a:p>
            <a:fld id="{A00A331D-2EB0-4CEE-8662-2FAB66802E28}" type="slidenum">
              <a:rPr lang="en-US" smtClean="0"/>
              <a:t>129</a:t>
            </a:fld>
            <a:endParaRPr lang="en-US"/>
          </a:p>
        </p:txBody>
      </p:sp>
    </p:spTree>
    <p:extLst>
      <p:ext uri="{BB962C8B-B14F-4D97-AF65-F5344CB8AC3E}">
        <p14:creationId xmlns:p14="http://schemas.microsoft.com/office/powerpoint/2010/main" val="187966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91500" y="649094"/>
            <a:ext cx="8938260" cy="544068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13</a:t>
            </a:fld>
            <a:endParaRPr lang="en-US"/>
          </a:p>
        </p:txBody>
      </p:sp>
    </p:spTree>
    <p:extLst>
      <p:ext uri="{BB962C8B-B14F-4D97-AF65-F5344CB8AC3E}">
        <p14:creationId xmlns:p14="http://schemas.microsoft.com/office/powerpoint/2010/main" val="296174260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4469" y="434898"/>
            <a:ext cx="6423102" cy="6001643"/>
          </a:xfrm>
          <a:prstGeom prst="rect">
            <a:avLst/>
          </a:prstGeom>
          <a:noFill/>
        </p:spPr>
        <p:txBody>
          <a:bodyPr wrap="square" rtlCol="0">
            <a:spAutoFit/>
          </a:bodyPr>
          <a:lstStyle/>
          <a:p>
            <a:r>
              <a:rPr lang="en-US" sz="2400" dirty="0" smtClean="0"/>
              <a:t>100 1_  Atwood</a:t>
            </a:r>
            <a:r>
              <a:rPr lang="en-US" sz="2400" dirty="0"/>
              <a:t>, Margaret, </a:t>
            </a:r>
            <a:r>
              <a:rPr lang="en-US" sz="2400" dirty="0" smtClean="0"/>
              <a:t>$d </a:t>
            </a:r>
            <a:r>
              <a:rPr lang="en-US" sz="2400" dirty="0"/>
              <a:t>1939- </a:t>
            </a:r>
            <a:r>
              <a:rPr lang="en-US" sz="2400" dirty="0" smtClean="0"/>
              <a:t>$e </a:t>
            </a:r>
            <a:r>
              <a:rPr lang="en-US" sz="2400" dirty="0"/>
              <a:t>author.</a:t>
            </a:r>
          </a:p>
          <a:p>
            <a:r>
              <a:rPr lang="en-US" sz="2400" dirty="0" smtClean="0"/>
              <a:t>245 14  The </a:t>
            </a:r>
            <a:r>
              <a:rPr lang="en-US" sz="2400" dirty="0"/>
              <a:t>handmaid's tale / </a:t>
            </a:r>
            <a:r>
              <a:rPr lang="en-US" sz="2400" dirty="0" smtClean="0"/>
              <a:t>$c </a:t>
            </a:r>
            <a:r>
              <a:rPr lang="en-US" sz="2400" dirty="0"/>
              <a:t>Margaret </a:t>
            </a:r>
            <a:r>
              <a:rPr lang="en-US" sz="2400" dirty="0" smtClean="0"/>
              <a:t>	 	 Atwood</a:t>
            </a:r>
            <a:r>
              <a:rPr lang="en-US" sz="2400" dirty="0"/>
              <a:t>.</a:t>
            </a:r>
          </a:p>
          <a:p>
            <a:r>
              <a:rPr lang="en-US" sz="2400" dirty="0"/>
              <a:t>250 </a:t>
            </a:r>
            <a:r>
              <a:rPr lang="en-US" sz="2400" dirty="0" smtClean="0"/>
              <a:t>__  Large </a:t>
            </a:r>
            <a:r>
              <a:rPr lang="en-US" sz="2400" dirty="0"/>
              <a:t>print edition.</a:t>
            </a:r>
          </a:p>
          <a:p>
            <a:r>
              <a:rPr lang="en-US" sz="2400" dirty="0"/>
              <a:t>264 </a:t>
            </a:r>
            <a:r>
              <a:rPr lang="en-US" sz="2400" dirty="0" smtClean="0"/>
              <a:t>1_  Waterville</a:t>
            </a:r>
            <a:r>
              <a:rPr lang="en-US" sz="2400" dirty="0"/>
              <a:t>, Maine : </a:t>
            </a:r>
            <a:r>
              <a:rPr lang="en-US" sz="2400" dirty="0" smtClean="0"/>
              <a:t>$b </a:t>
            </a:r>
            <a:r>
              <a:rPr lang="en-US" sz="2400" dirty="0"/>
              <a:t>Thorndike Press</a:t>
            </a:r>
            <a:r>
              <a:rPr lang="en-US" sz="2400" dirty="0" smtClean="0"/>
              <a:t>,</a:t>
            </a:r>
          </a:p>
          <a:p>
            <a:r>
              <a:rPr lang="en-US" sz="2400" dirty="0"/>
              <a:t>	</a:t>
            </a:r>
            <a:r>
              <a:rPr lang="en-US" sz="2400" dirty="0" smtClean="0"/>
              <a:t> </a:t>
            </a:r>
            <a:r>
              <a:rPr lang="en-US" sz="2400" dirty="0"/>
              <a:t>a part of Gale, Cengage Learning, </a:t>
            </a:r>
            <a:r>
              <a:rPr lang="en-US" sz="2400" dirty="0" smtClean="0"/>
              <a:t>$c </a:t>
            </a:r>
            <a:r>
              <a:rPr lang="en-US" sz="2400" dirty="0"/>
              <a:t>2017</a:t>
            </a:r>
            <a:r>
              <a:rPr lang="en-US" sz="2400" dirty="0" smtClean="0"/>
              <a:t>.</a:t>
            </a:r>
          </a:p>
          <a:p>
            <a:r>
              <a:rPr lang="fr-FR" sz="2400" dirty="0" smtClean="0"/>
              <a:t>300 __  531 </a:t>
            </a:r>
            <a:r>
              <a:rPr lang="fr-FR" sz="2400" dirty="0"/>
              <a:t>pages (large </a:t>
            </a:r>
            <a:r>
              <a:rPr lang="fr-FR" sz="2400" dirty="0" err="1"/>
              <a:t>print</a:t>
            </a:r>
            <a:r>
              <a:rPr lang="fr-FR" sz="2400" dirty="0"/>
              <a:t>) ; </a:t>
            </a:r>
            <a:r>
              <a:rPr lang="fr-FR" sz="2400" dirty="0" smtClean="0"/>
              <a:t>$c </a:t>
            </a:r>
            <a:r>
              <a:rPr lang="fr-FR" sz="2400" dirty="0"/>
              <a:t>23 cm</a:t>
            </a:r>
            <a:r>
              <a:rPr lang="fr-FR" sz="2400" dirty="0" smtClean="0"/>
              <a:t>.</a:t>
            </a:r>
          </a:p>
          <a:p>
            <a:r>
              <a:rPr lang="en-US" sz="2400" dirty="0"/>
              <a:t>340 </a:t>
            </a:r>
            <a:r>
              <a:rPr lang="en-US" sz="2400" dirty="0" smtClean="0"/>
              <a:t>__  $n </a:t>
            </a:r>
            <a:r>
              <a:rPr lang="en-US" sz="2400" dirty="0"/>
              <a:t>large print </a:t>
            </a:r>
            <a:r>
              <a:rPr lang="en-US" sz="2400" dirty="0" smtClean="0"/>
              <a:t>$2 </a:t>
            </a:r>
            <a:r>
              <a:rPr lang="en-US" sz="2400" dirty="0" err="1"/>
              <a:t>rdafs</a:t>
            </a:r>
            <a:endParaRPr lang="en-US" sz="2400" dirty="0"/>
          </a:p>
          <a:p>
            <a:r>
              <a:rPr lang="en-US" sz="2400" dirty="0" smtClean="0"/>
              <a:t>490 1_  </a:t>
            </a:r>
            <a:r>
              <a:rPr lang="en-US" sz="2400" dirty="0"/>
              <a:t>Thorndike Press large print core</a:t>
            </a:r>
            <a:br>
              <a:rPr lang="en-US" sz="2400" dirty="0"/>
            </a:br>
            <a:r>
              <a:rPr lang="en-US" sz="2400" dirty="0"/>
              <a:t>650 </a:t>
            </a:r>
            <a:r>
              <a:rPr lang="en-US" sz="2400" dirty="0" smtClean="0"/>
              <a:t>_0  Theocracy $v </a:t>
            </a:r>
            <a:r>
              <a:rPr lang="en-US" sz="2400" dirty="0"/>
              <a:t>Fiction.</a:t>
            </a:r>
          </a:p>
          <a:p>
            <a:r>
              <a:rPr lang="en-US" sz="2400" dirty="0"/>
              <a:t>650 _</a:t>
            </a:r>
            <a:r>
              <a:rPr lang="en-US" sz="2400" dirty="0" smtClean="0"/>
              <a:t>0  Misogyny $v </a:t>
            </a:r>
            <a:r>
              <a:rPr lang="en-US" sz="2400" dirty="0"/>
              <a:t>Fiction.</a:t>
            </a:r>
          </a:p>
          <a:p>
            <a:r>
              <a:rPr lang="en-US" sz="2400" dirty="0"/>
              <a:t>650 </a:t>
            </a:r>
            <a:r>
              <a:rPr lang="en-US" sz="2400" dirty="0" smtClean="0"/>
              <a:t>_0  Dystopias $v </a:t>
            </a:r>
            <a:r>
              <a:rPr lang="en-US" sz="2400" dirty="0"/>
              <a:t>Fiction.</a:t>
            </a:r>
          </a:p>
          <a:p>
            <a:r>
              <a:rPr lang="en-US" sz="2400" dirty="0"/>
              <a:t>650 </a:t>
            </a:r>
            <a:r>
              <a:rPr lang="en-US" sz="2400" dirty="0" smtClean="0"/>
              <a:t>_0  Pregnancy $x </a:t>
            </a:r>
            <a:r>
              <a:rPr lang="en-US" sz="2400" dirty="0"/>
              <a:t>Social aspects </a:t>
            </a:r>
            <a:r>
              <a:rPr lang="en-US" sz="2400" dirty="0" smtClean="0"/>
              <a:t>$v </a:t>
            </a:r>
            <a:r>
              <a:rPr lang="en-US" sz="2400" dirty="0"/>
              <a:t>Fiction.</a:t>
            </a:r>
          </a:p>
          <a:p>
            <a:r>
              <a:rPr lang="en-US" sz="2400" dirty="0"/>
              <a:t>650 </a:t>
            </a:r>
            <a:r>
              <a:rPr lang="en-US" sz="2400" dirty="0" smtClean="0"/>
              <a:t>_0  Man-woman </a:t>
            </a:r>
            <a:r>
              <a:rPr lang="en-US" sz="2400" dirty="0"/>
              <a:t>relationships </a:t>
            </a:r>
            <a:r>
              <a:rPr lang="en-US" sz="2400" dirty="0" smtClean="0"/>
              <a:t>$v </a:t>
            </a:r>
            <a:r>
              <a:rPr lang="en-US" sz="2400" dirty="0"/>
              <a:t>Fiction.</a:t>
            </a:r>
          </a:p>
          <a:p>
            <a:r>
              <a:rPr lang="en-US" sz="2400" dirty="0"/>
              <a:t>650 </a:t>
            </a:r>
            <a:r>
              <a:rPr lang="en-US" sz="2400" dirty="0" smtClean="0"/>
              <a:t>_0  Women $v </a:t>
            </a:r>
            <a:r>
              <a:rPr lang="en-US" sz="2400" dirty="0"/>
              <a:t>Fiction</a:t>
            </a:r>
            <a:r>
              <a:rPr lang="en-US" sz="2400" dirty="0" smtClean="0"/>
              <a:t>.</a:t>
            </a:r>
          </a:p>
          <a:p>
            <a:r>
              <a:rPr lang="en-US" sz="2400" dirty="0"/>
              <a:t>830 </a:t>
            </a:r>
            <a:r>
              <a:rPr lang="en-US" sz="2400" dirty="0" smtClean="0"/>
              <a:t>_0  Thorndike </a:t>
            </a:r>
            <a:r>
              <a:rPr lang="en-US" sz="2400" dirty="0"/>
              <a:t>Press large print core series.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073" y="528726"/>
            <a:ext cx="3789045" cy="5560981"/>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130</a:t>
            </a:fld>
            <a:endParaRPr lang="en-US"/>
          </a:p>
        </p:txBody>
      </p:sp>
    </p:spTree>
    <p:extLst>
      <p:ext uri="{BB962C8B-B14F-4D97-AF65-F5344CB8AC3E}">
        <p14:creationId xmlns:p14="http://schemas.microsoft.com/office/powerpoint/2010/main" val="71182193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42451" y="295433"/>
            <a:ext cx="4327208" cy="6322124"/>
          </a:xfrm>
          <a:prstGeom prst="rect">
            <a:avLst/>
          </a:prstGeom>
        </p:spPr>
      </p:pic>
      <p:pic>
        <p:nvPicPr>
          <p:cNvPr id="4" name="Picture 3"/>
          <p:cNvPicPr>
            <a:picLocks noChangeAspect="1"/>
          </p:cNvPicPr>
          <p:nvPr/>
        </p:nvPicPr>
        <p:blipFill>
          <a:blip r:embed="rId4"/>
          <a:stretch>
            <a:fillRect/>
          </a:stretch>
        </p:blipFill>
        <p:spPr>
          <a:xfrm>
            <a:off x="6248288" y="87598"/>
            <a:ext cx="4449985" cy="6529959"/>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131</a:t>
            </a:fld>
            <a:endParaRPr lang="en-US"/>
          </a:p>
        </p:txBody>
      </p:sp>
    </p:spTree>
    <p:extLst>
      <p:ext uri="{BB962C8B-B14F-4D97-AF65-F5344CB8AC3E}">
        <p14:creationId xmlns:p14="http://schemas.microsoft.com/office/powerpoint/2010/main" val="363483977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295" y="852367"/>
            <a:ext cx="3371850" cy="4922901"/>
          </a:xfrm>
          <a:prstGeom prst="rect">
            <a:avLst/>
          </a:prstGeom>
        </p:spPr>
      </p:pic>
      <p:sp>
        <p:nvSpPr>
          <p:cNvPr id="4" name="TextBox 3"/>
          <p:cNvSpPr txBox="1"/>
          <p:nvPr/>
        </p:nvSpPr>
        <p:spPr>
          <a:xfrm>
            <a:off x="5354444" y="852367"/>
            <a:ext cx="6512312" cy="4493538"/>
          </a:xfrm>
          <a:prstGeom prst="rect">
            <a:avLst/>
          </a:prstGeom>
          <a:noFill/>
        </p:spPr>
        <p:txBody>
          <a:bodyPr wrap="square" rtlCol="0">
            <a:spAutoFit/>
          </a:bodyPr>
          <a:lstStyle/>
          <a:p>
            <a:r>
              <a:rPr lang="en-US" sz="2600" dirty="0" smtClean="0"/>
              <a:t>245 00  Brewing : $b 20 Milwaukee poets / $c 	  edited by Martin J. Rosenblum ; </a:t>
            </a:r>
          </a:p>
          <a:p>
            <a:r>
              <a:rPr lang="en-US" sz="2600" dirty="0"/>
              <a:t>	</a:t>
            </a:r>
            <a:r>
              <a:rPr lang="en-US" sz="2600" dirty="0" smtClean="0"/>
              <a:t>  photographs by G. Reed.</a:t>
            </a:r>
          </a:p>
          <a:p>
            <a:r>
              <a:rPr lang="en-US" sz="2600" dirty="0" smtClean="0"/>
              <a:t>246 30  20 Milwaukee poets</a:t>
            </a:r>
          </a:p>
          <a:p>
            <a:r>
              <a:rPr lang="en-US" sz="2600" dirty="0" smtClean="0"/>
              <a:t>246 3_  Twenty Milwaukee poets</a:t>
            </a:r>
          </a:p>
          <a:p>
            <a:r>
              <a:rPr lang="en-US" sz="2600" dirty="0" smtClean="0"/>
              <a:t>490 1_  The city anthology series of American</a:t>
            </a:r>
          </a:p>
          <a:p>
            <a:r>
              <a:rPr lang="en-US" sz="2600" dirty="0"/>
              <a:t>	</a:t>
            </a:r>
            <a:r>
              <a:rPr lang="en-US" sz="2600" dirty="0" smtClean="0"/>
              <a:t>  poetry</a:t>
            </a:r>
          </a:p>
          <a:p>
            <a:r>
              <a:rPr lang="en-US" sz="2600" dirty="0" smtClean="0"/>
              <a:t>650 _0  American poetry $z Wisconsin $z </a:t>
            </a:r>
          </a:p>
          <a:p>
            <a:r>
              <a:rPr lang="en-US" sz="2600" dirty="0"/>
              <a:t>	</a:t>
            </a:r>
            <a:r>
              <a:rPr lang="en-US" sz="2600" dirty="0" smtClean="0"/>
              <a:t> Milwaukee.</a:t>
            </a:r>
          </a:p>
          <a:p>
            <a:r>
              <a:rPr lang="en-US" sz="2600" dirty="0" smtClean="0"/>
              <a:t>650 _0  American poetry $y 20th century.</a:t>
            </a:r>
          </a:p>
          <a:p>
            <a:r>
              <a:rPr lang="en-US" sz="2600" dirty="0" smtClean="0"/>
              <a:t>651 _0  Milwaukee (Wis.) $v Poetry.</a:t>
            </a:r>
            <a:endParaRPr lang="en-US" sz="2600" dirty="0"/>
          </a:p>
        </p:txBody>
      </p:sp>
      <p:sp>
        <p:nvSpPr>
          <p:cNvPr id="5" name="Slide Number Placeholder 4"/>
          <p:cNvSpPr>
            <a:spLocks noGrp="1"/>
          </p:cNvSpPr>
          <p:nvPr>
            <p:ph type="sldNum" sz="quarter" idx="12"/>
          </p:nvPr>
        </p:nvSpPr>
        <p:spPr/>
        <p:txBody>
          <a:bodyPr/>
          <a:lstStyle/>
          <a:p>
            <a:fld id="{A00A331D-2EB0-4CEE-8662-2FAB66802E28}" type="slidenum">
              <a:rPr lang="en-US" smtClean="0"/>
              <a:t>132</a:t>
            </a:fld>
            <a:endParaRPr lang="en-US"/>
          </a:p>
        </p:txBody>
      </p:sp>
    </p:spTree>
    <p:extLst>
      <p:ext uri="{BB962C8B-B14F-4D97-AF65-F5344CB8AC3E}">
        <p14:creationId xmlns:p14="http://schemas.microsoft.com/office/powerpoint/2010/main" val="386533601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808" y="258445"/>
            <a:ext cx="3771900" cy="6097905"/>
          </a:xfrm>
          <a:prstGeom prst="rect">
            <a:avLst/>
          </a:prstGeom>
        </p:spPr>
      </p:pic>
      <p:sp>
        <p:nvSpPr>
          <p:cNvPr id="4" name="TextBox 3"/>
          <p:cNvSpPr txBox="1"/>
          <p:nvPr/>
        </p:nvSpPr>
        <p:spPr>
          <a:xfrm>
            <a:off x="423746" y="457200"/>
            <a:ext cx="6463970" cy="5293757"/>
          </a:xfrm>
          <a:prstGeom prst="rect">
            <a:avLst/>
          </a:prstGeom>
          <a:noFill/>
        </p:spPr>
        <p:txBody>
          <a:bodyPr wrap="square" rtlCol="0">
            <a:spAutoFit/>
          </a:bodyPr>
          <a:lstStyle/>
          <a:p>
            <a:r>
              <a:rPr lang="en-US" sz="2600" dirty="0"/>
              <a:t>245 00 </a:t>
            </a:r>
            <a:r>
              <a:rPr lang="en-US" sz="2600" dirty="0" smtClean="0"/>
              <a:t> </a:t>
            </a:r>
            <a:r>
              <a:rPr lang="en-US" sz="2600" dirty="0" err="1" smtClean="0"/>
              <a:t>Horniman's</a:t>
            </a:r>
            <a:r>
              <a:rPr lang="en-US" sz="2600" dirty="0" smtClean="0"/>
              <a:t> </a:t>
            </a:r>
            <a:r>
              <a:rPr lang="en-US" sz="2600" dirty="0"/>
              <a:t>choice : </a:t>
            </a:r>
            <a:r>
              <a:rPr lang="en-US" sz="2600" dirty="0" smtClean="0"/>
              <a:t>$b </a:t>
            </a:r>
            <a:r>
              <a:rPr lang="en-US" sz="2600" dirty="0"/>
              <a:t>four one </a:t>
            </a:r>
            <a:r>
              <a:rPr lang="en-US" sz="2600" dirty="0" smtClean="0"/>
              <a:t>act</a:t>
            </a:r>
          </a:p>
          <a:p>
            <a:r>
              <a:rPr lang="en-US" sz="2600" dirty="0"/>
              <a:t>	</a:t>
            </a:r>
            <a:r>
              <a:rPr lang="en-US" sz="2600" dirty="0" smtClean="0"/>
              <a:t>  plays </a:t>
            </a:r>
            <a:r>
              <a:rPr lang="en-US" sz="2600" dirty="0"/>
              <a:t>from the "Manchester </a:t>
            </a:r>
            <a:r>
              <a:rPr lang="en-US" sz="2600" dirty="0" smtClean="0"/>
              <a:t>School“</a:t>
            </a:r>
          </a:p>
          <a:p>
            <a:r>
              <a:rPr lang="en-US" sz="2600" dirty="0"/>
              <a:t>	</a:t>
            </a:r>
            <a:r>
              <a:rPr lang="en-US" sz="2600" dirty="0" smtClean="0"/>
              <a:t>  of </a:t>
            </a:r>
            <a:r>
              <a:rPr lang="en-US" sz="2600" dirty="0"/>
              <a:t>playwrights</a:t>
            </a:r>
            <a:r>
              <a:rPr lang="en-US" sz="2600" dirty="0" smtClean="0"/>
              <a:t>.</a:t>
            </a:r>
          </a:p>
          <a:p>
            <a:r>
              <a:rPr lang="en-US" sz="2600" dirty="0"/>
              <a:t>264 _1 </a:t>
            </a:r>
            <a:r>
              <a:rPr lang="en-US" sz="2600" dirty="0" smtClean="0"/>
              <a:t> London </a:t>
            </a:r>
            <a:r>
              <a:rPr lang="en-US" sz="2600" dirty="0"/>
              <a:t>: </a:t>
            </a:r>
            <a:r>
              <a:rPr lang="en-US" sz="2600" dirty="0" smtClean="0"/>
              <a:t>$b </a:t>
            </a:r>
            <a:r>
              <a:rPr lang="en-US" sz="2600" dirty="0"/>
              <a:t>Oberon Books, </a:t>
            </a:r>
            <a:r>
              <a:rPr lang="en-US" sz="2600" dirty="0" smtClean="0"/>
              <a:t>$c </a:t>
            </a:r>
            <a:r>
              <a:rPr lang="en-US" sz="2600" dirty="0"/>
              <a:t>2015</a:t>
            </a:r>
            <a:r>
              <a:rPr lang="en-US" sz="2600" dirty="0" smtClean="0"/>
              <a:t>.</a:t>
            </a:r>
          </a:p>
          <a:p>
            <a:r>
              <a:rPr lang="en-US" sz="2600" dirty="0"/>
              <a:t>505 0_ </a:t>
            </a:r>
            <a:r>
              <a:rPr lang="en-US" sz="2600" dirty="0" smtClean="0"/>
              <a:t> The </a:t>
            </a:r>
            <a:r>
              <a:rPr lang="en-US" sz="2600" dirty="0"/>
              <a:t>price of coal / by Harold </a:t>
            </a:r>
            <a:r>
              <a:rPr lang="en-US" sz="2600" dirty="0" err="1" smtClean="0"/>
              <a:t>Brighouse</a:t>
            </a:r>
            <a:endParaRPr lang="en-US" sz="2600" dirty="0" smtClean="0"/>
          </a:p>
          <a:p>
            <a:r>
              <a:rPr lang="en-US" sz="2600" dirty="0"/>
              <a:t>	</a:t>
            </a:r>
            <a:r>
              <a:rPr lang="en-US" sz="2600" dirty="0" smtClean="0"/>
              <a:t>  -- </a:t>
            </a:r>
            <a:r>
              <a:rPr lang="en-US" sz="2600" dirty="0"/>
              <a:t>Night watches / by Allan </a:t>
            </a:r>
            <a:r>
              <a:rPr lang="en-US" sz="2600" dirty="0" smtClean="0"/>
              <a:t>Monkhouse</a:t>
            </a:r>
          </a:p>
          <a:p>
            <a:r>
              <a:rPr lang="en-US" sz="2600" dirty="0"/>
              <a:t>	</a:t>
            </a:r>
            <a:r>
              <a:rPr lang="en-US" sz="2600" dirty="0" smtClean="0"/>
              <a:t>  </a:t>
            </a:r>
            <a:r>
              <a:rPr lang="en-US" sz="2600" dirty="0"/>
              <a:t>-- The Old Testament and the New / </a:t>
            </a:r>
            <a:r>
              <a:rPr lang="en-US" sz="2600" dirty="0" smtClean="0"/>
              <a:t>by</a:t>
            </a:r>
          </a:p>
          <a:p>
            <a:r>
              <a:rPr lang="en-US" sz="2600" dirty="0"/>
              <a:t>	</a:t>
            </a:r>
            <a:r>
              <a:rPr lang="en-US" sz="2600" dirty="0" smtClean="0"/>
              <a:t>  </a:t>
            </a:r>
            <a:r>
              <a:rPr lang="en-US" sz="2600" dirty="0"/>
              <a:t>Stanley Houghton -- Lonesome like </a:t>
            </a:r>
            <a:r>
              <a:rPr lang="en-US" sz="2600" dirty="0" smtClean="0"/>
              <a:t>/</a:t>
            </a:r>
          </a:p>
          <a:p>
            <a:r>
              <a:rPr lang="en-US" sz="2600" dirty="0"/>
              <a:t>	</a:t>
            </a:r>
            <a:r>
              <a:rPr lang="en-US" sz="2600" dirty="0" smtClean="0"/>
              <a:t>  </a:t>
            </a:r>
            <a:r>
              <a:rPr lang="en-US" sz="2600" dirty="0"/>
              <a:t>by Harold </a:t>
            </a:r>
            <a:r>
              <a:rPr lang="en-US" sz="2600" dirty="0" err="1"/>
              <a:t>Brighouse</a:t>
            </a:r>
            <a:r>
              <a:rPr lang="en-US" sz="2600" dirty="0" smtClean="0"/>
              <a:t>.</a:t>
            </a:r>
          </a:p>
          <a:p>
            <a:r>
              <a:rPr lang="en-US" sz="2600" dirty="0"/>
              <a:t>651 </a:t>
            </a:r>
            <a:r>
              <a:rPr lang="en-US" sz="2600" dirty="0" smtClean="0"/>
              <a:t>_0  England</a:t>
            </a:r>
            <a:r>
              <a:rPr lang="en-US" sz="2600" dirty="0"/>
              <a:t>, North West </a:t>
            </a:r>
            <a:r>
              <a:rPr lang="en-US" sz="2600" dirty="0" smtClean="0"/>
              <a:t>$x </a:t>
            </a:r>
            <a:r>
              <a:rPr lang="en-US" sz="2600" dirty="0"/>
              <a:t>Social life </a:t>
            </a:r>
            <a:r>
              <a:rPr lang="en-US" sz="2600" dirty="0" smtClean="0"/>
              <a:t>and</a:t>
            </a:r>
          </a:p>
          <a:p>
            <a:r>
              <a:rPr lang="en-US" sz="2600" dirty="0"/>
              <a:t>	</a:t>
            </a:r>
            <a:r>
              <a:rPr lang="en-US" sz="2600" dirty="0" smtClean="0"/>
              <a:t>  </a:t>
            </a:r>
            <a:r>
              <a:rPr lang="en-US" sz="2600" dirty="0"/>
              <a:t>customs </a:t>
            </a:r>
            <a:r>
              <a:rPr lang="en-US" sz="2600" dirty="0" smtClean="0"/>
              <a:t>$y </a:t>
            </a:r>
            <a:r>
              <a:rPr lang="en-US" sz="2600" dirty="0"/>
              <a:t>20th century </a:t>
            </a:r>
            <a:r>
              <a:rPr lang="en-US" sz="2600" dirty="0" smtClean="0"/>
              <a:t>$v </a:t>
            </a:r>
            <a:r>
              <a:rPr lang="en-US" sz="2600" dirty="0"/>
              <a:t>Drama.</a:t>
            </a:r>
          </a:p>
          <a:p>
            <a:r>
              <a:rPr lang="en-US" sz="2600" dirty="0"/>
              <a:t>650 </a:t>
            </a:r>
            <a:r>
              <a:rPr lang="en-US" sz="2600" dirty="0" smtClean="0"/>
              <a:t>_0  One-act </a:t>
            </a:r>
            <a:r>
              <a:rPr lang="en-US" sz="2600" dirty="0"/>
              <a:t>plays, English.</a:t>
            </a:r>
          </a:p>
          <a:p>
            <a:r>
              <a:rPr lang="en-US" sz="2600" dirty="0"/>
              <a:t>650 </a:t>
            </a:r>
            <a:r>
              <a:rPr lang="en-US" sz="2600" dirty="0" smtClean="0"/>
              <a:t>_0  English </a:t>
            </a:r>
            <a:r>
              <a:rPr lang="en-US" sz="2600" dirty="0"/>
              <a:t>drama </a:t>
            </a:r>
            <a:r>
              <a:rPr lang="en-US" sz="2600" dirty="0" smtClean="0"/>
              <a:t>$y </a:t>
            </a:r>
            <a:r>
              <a:rPr lang="en-US" sz="2600" dirty="0"/>
              <a:t>20th century.</a:t>
            </a:r>
          </a:p>
        </p:txBody>
      </p:sp>
      <p:sp>
        <p:nvSpPr>
          <p:cNvPr id="5" name="Slide Number Placeholder 4"/>
          <p:cNvSpPr>
            <a:spLocks noGrp="1"/>
          </p:cNvSpPr>
          <p:nvPr>
            <p:ph type="sldNum" sz="quarter" idx="12"/>
          </p:nvPr>
        </p:nvSpPr>
        <p:spPr/>
        <p:txBody>
          <a:bodyPr/>
          <a:lstStyle/>
          <a:p>
            <a:fld id="{A00A331D-2EB0-4CEE-8662-2FAB66802E28}" type="slidenum">
              <a:rPr lang="en-US" smtClean="0"/>
              <a:t>133</a:t>
            </a:fld>
            <a:endParaRPr lang="en-US"/>
          </a:p>
        </p:txBody>
      </p:sp>
    </p:spTree>
    <p:extLst>
      <p:ext uri="{BB962C8B-B14F-4D97-AF65-F5344CB8AC3E}">
        <p14:creationId xmlns:p14="http://schemas.microsoft.com/office/powerpoint/2010/main" val="148463916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4816" y="581333"/>
            <a:ext cx="5213138" cy="6140142"/>
          </a:xfrm>
          <a:prstGeom prst="rect">
            <a:avLst/>
          </a:prstGeom>
          <a:noFill/>
        </p:spPr>
        <p:txBody>
          <a:bodyPr wrap="square" rtlCol="0">
            <a:spAutoFit/>
          </a:bodyPr>
          <a:lstStyle/>
          <a:p>
            <a:r>
              <a:rPr lang="en-US" sz="2400" dirty="0" smtClean="0"/>
              <a:t>100 </a:t>
            </a:r>
            <a:r>
              <a:rPr lang="en-US" sz="2400" dirty="0"/>
              <a:t>1_ </a:t>
            </a:r>
            <a:r>
              <a:rPr lang="en-US" sz="2400" dirty="0" smtClean="0"/>
              <a:t> Mead</a:t>
            </a:r>
            <a:r>
              <a:rPr lang="en-US" sz="2400" dirty="0"/>
              <a:t>, </a:t>
            </a:r>
            <a:r>
              <a:rPr lang="en-US" sz="2400" dirty="0" err="1"/>
              <a:t>Richelle</a:t>
            </a:r>
            <a:r>
              <a:rPr lang="en-US" sz="2400" dirty="0"/>
              <a:t>, </a:t>
            </a:r>
            <a:r>
              <a:rPr lang="en-US" sz="2400" dirty="0" smtClean="0"/>
              <a:t>$e </a:t>
            </a:r>
            <a:r>
              <a:rPr lang="en-US" sz="2400" dirty="0"/>
              <a:t>author.</a:t>
            </a:r>
          </a:p>
          <a:p>
            <a:r>
              <a:rPr lang="en-US" sz="2400" dirty="0" smtClean="0"/>
              <a:t>245 10  Shadow </a:t>
            </a:r>
            <a:r>
              <a:rPr lang="en-US" sz="2400" dirty="0"/>
              <a:t>kiss / </a:t>
            </a:r>
            <a:r>
              <a:rPr lang="en-US" sz="2400" dirty="0" smtClean="0"/>
              <a:t>$c </a:t>
            </a:r>
            <a:r>
              <a:rPr lang="en-US" sz="2400" dirty="0" err="1"/>
              <a:t>Richelle</a:t>
            </a:r>
            <a:r>
              <a:rPr lang="en-US" sz="2400" dirty="0"/>
              <a:t> Mead</a:t>
            </a:r>
            <a:r>
              <a:rPr lang="en-US" sz="2400" dirty="0" smtClean="0"/>
              <a:t>.</a:t>
            </a:r>
          </a:p>
          <a:p>
            <a:r>
              <a:rPr lang="en-US" sz="2400" dirty="0"/>
              <a:t>490 1_ </a:t>
            </a:r>
            <a:r>
              <a:rPr lang="en-US" sz="2400" dirty="0" smtClean="0"/>
              <a:t> A Vampire </a:t>
            </a:r>
            <a:r>
              <a:rPr lang="en-US" sz="2400" dirty="0"/>
              <a:t>Academy novel </a:t>
            </a:r>
            <a:endParaRPr lang="en-US" sz="2400" dirty="0" smtClean="0"/>
          </a:p>
          <a:p>
            <a:r>
              <a:rPr lang="en-US" sz="2400" dirty="0"/>
              <a:t>650 </a:t>
            </a:r>
            <a:r>
              <a:rPr lang="en-US" sz="2400" dirty="0" smtClean="0"/>
              <a:t>_0  Vampires $v </a:t>
            </a:r>
            <a:r>
              <a:rPr lang="en-US" sz="2400" dirty="0"/>
              <a:t>Juvenile fiction.</a:t>
            </a:r>
          </a:p>
          <a:p>
            <a:r>
              <a:rPr lang="en-US" sz="2400" dirty="0"/>
              <a:t>650 </a:t>
            </a:r>
            <a:r>
              <a:rPr lang="en-US" sz="2400" dirty="0" smtClean="0"/>
              <a:t>_0  High </a:t>
            </a:r>
            <a:r>
              <a:rPr lang="en-US" sz="2400" dirty="0"/>
              <a:t>schools </a:t>
            </a:r>
            <a:r>
              <a:rPr lang="en-US" sz="2400" dirty="0" smtClean="0"/>
              <a:t>$v </a:t>
            </a:r>
            <a:r>
              <a:rPr lang="en-US" sz="2400" dirty="0"/>
              <a:t>Juvenile fiction.</a:t>
            </a:r>
          </a:p>
          <a:p>
            <a:r>
              <a:rPr lang="en-US" sz="2400" dirty="0"/>
              <a:t>650 </a:t>
            </a:r>
            <a:r>
              <a:rPr lang="en-US" sz="2400" dirty="0" smtClean="0"/>
              <a:t>_0  Schools $v </a:t>
            </a:r>
            <a:r>
              <a:rPr lang="en-US" sz="2400" dirty="0"/>
              <a:t>Juvenile fiction.</a:t>
            </a:r>
          </a:p>
          <a:p>
            <a:r>
              <a:rPr lang="en-US" sz="2400" dirty="0"/>
              <a:t>650 </a:t>
            </a:r>
            <a:r>
              <a:rPr lang="en-US" sz="2400" dirty="0" smtClean="0"/>
              <a:t>_0  Magic $v </a:t>
            </a:r>
            <a:r>
              <a:rPr lang="en-US" sz="2400" dirty="0"/>
              <a:t>Juvenile fiction.</a:t>
            </a:r>
          </a:p>
          <a:p>
            <a:r>
              <a:rPr lang="en-US" sz="2400" dirty="0"/>
              <a:t>650 </a:t>
            </a:r>
            <a:r>
              <a:rPr lang="en-US" sz="2400" dirty="0" smtClean="0"/>
              <a:t>_0  Social </a:t>
            </a:r>
            <a:r>
              <a:rPr lang="en-US" sz="2400" dirty="0"/>
              <a:t>classes </a:t>
            </a:r>
            <a:r>
              <a:rPr lang="en-US" sz="2400" dirty="0" smtClean="0"/>
              <a:t>$v </a:t>
            </a:r>
            <a:r>
              <a:rPr lang="en-US" sz="2400" dirty="0"/>
              <a:t>Juvenile fiction</a:t>
            </a:r>
            <a:r>
              <a:rPr lang="en-US" sz="2400" dirty="0" smtClean="0"/>
              <a:t>.</a:t>
            </a:r>
          </a:p>
          <a:p>
            <a:r>
              <a:rPr lang="en-US" sz="2400" dirty="0"/>
              <a:t>650 </a:t>
            </a:r>
            <a:r>
              <a:rPr lang="en-US" sz="2400" dirty="0" smtClean="0"/>
              <a:t>_1  Vampires $v </a:t>
            </a:r>
            <a:r>
              <a:rPr lang="en-US" sz="2400" dirty="0"/>
              <a:t>Fiction.</a:t>
            </a:r>
          </a:p>
          <a:p>
            <a:r>
              <a:rPr lang="en-US" sz="2400" dirty="0"/>
              <a:t>650 </a:t>
            </a:r>
            <a:r>
              <a:rPr lang="en-US" sz="2400" dirty="0" smtClean="0"/>
              <a:t>_1  High </a:t>
            </a:r>
            <a:r>
              <a:rPr lang="en-US" sz="2400" dirty="0"/>
              <a:t>schools </a:t>
            </a:r>
            <a:r>
              <a:rPr lang="en-US" sz="2400" dirty="0" smtClean="0"/>
              <a:t>$v </a:t>
            </a:r>
            <a:r>
              <a:rPr lang="en-US" sz="2400" dirty="0"/>
              <a:t>Fiction.</a:t>
            </a:r>
          </a:p>
          <a:p>
            <a:r>
              <a:rPr lang="en-US" sz="2400" dirty="0"/>
              <a:t>650 </a:t>
            </a:r>
            <a:r>
              <a:rPr lang="en-US" sz="2400" dirty="0" smtClean="0"/>
              <a:t>_1  Schools $v </a:t>
            </a:r>
            <a:r>
              <a:rPr lang="en-US" sz="2400" dirty="0"/>
              <a:t>Fiction.</a:t>
            </a:r>
          </a:p>
          <a:p>
            <a:r>
              <a:rPr lang="en-US" sz="2400" dirty="0"/>
              <a:t>650 </a:t>
            </a:r>
            <a:r>
              <a:rPr lang="en-US" sz="2400" dirty="0" smtClean="0"/>
              <a:t>_1  Magic $v </a:t>
            </a:r>
            <a:r>
              <a:rPr lang="en-US" sz="2400" dirty="0"/>
              <a:t>Fiction.</a:t>
            </a:r>
          </a:p>
          <a:p>
            <a:r>
              <a:rPr lang="en-US" sz="2400" dirty="0"/>
              <a:t>650 </a:t>
            </a:r>
            <a:r>
              <a:rPr lang="en-US" sz="2400" dirty="0" smtClean="0"/>
              <a:t>_1  Social </a:t>
            </a:r>
            <a:r>
              <a:rPr lang="en-US" sz="2400" dirty="0"/>
              <a:t>classes </a:t>
            </a:r>
            <a:r>
              <a:rPr lang="en-US" sz="2400" dirty="0" smtClean="0"/>
              <a:t>$v </a:t>
            </a:r>
            <a:r>
              <a:rPr lang="en-US" sz="2400" dirty="0"/>
              <a:t>Fiction</a:t>
            </a:r>
            <a:r>
              <a:rPr lang="en-US" sz="2400" dirty="0" smtClean="0"/>
              <a:t>.</a:t>
            </a:r>
          </a:p>
          <a:p>
            <a:r>
              <a:rPr lang="en-US" sz="2400" dirty="0"/>
              <a:t>800 </a:t>
            </a:r>
            <a:r>
              <a:rPr lang="en-US" sz="2400" dirty="0" smtClean="0"/>
              <a:t>1_  Mead</a:t>
            </a:r>
            <a:r>
              <a:rPr lang="en-US" sz="2400" dirty="0"/>
              <a:t>, </a:t>
            </a:r>
            <a:r>
              <a:rPr lang="en-US" sz="2400" dirty="0" err="1"/>
              <a:t>Richelle</a:t>
            </a:r>
            <a:r>
              <a:rPr lang="en-US" sz="2400" dirty="0"/>
              <a:t>. </a:t>
            </a:r>
            <a:r>
              <a:rPr lang="en-US" sz="2400" dirty="0" smtClean="0"/>
              <a:t>$t </a:t>
            </a:r>
            <a:r>
              <a:rPr lang="en-US" sz="2400" dirty="0"/>
              <a:t>Vampire </a:t>
            </a:r>
            <a:endParaRPr lang="en-US" sz="2400" dirty="0" smtClean="0"/>
          </a:p>
          <a:p>
            <a:r>
              <a:rPr lang="en-US" sz="2400" dirty="0"/>
              <a:t> </a:t>
            </a:r>
            <a:r>
              <a:rPr lang="en-US" sz="2400" dirty="0" smtClean="0"/>
              <a:t>             Academy novel.</a:t>
            </a:r>
          </a:p>
          <a:p>
            <a:endParaRPr lang="en-US" sz="2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954" y="1464287"/>
            <a:ext cx="2527554" cy="3779520"/>
          </a:xfrm>
          <a:prstGeom prst="rect">
            <a:avLst/>
          </a:prstGeom>
        </p:spPr>
      </p:pic>
      <p:sp>
        <p:nvSpPr>
          <p:cNvPr id="12" name="TextBox 11"/>
          <p:cNvSpPr txBox="1"/>
          <p:nvPr/>
        </p:nvSpPr>
        <p:spPr>
          <a:xfrm>
            <a:off x="8116230" y="676391"/>
            <a:ext cx="3925229" cy="5355312"/>
          </a:xfrm>
          <a:prstGeom prst="rect">
            <a:avLst/>
          </a:prstGeom>
          <a:noFill/>
        </p:spPr>
        <p:txBody>
          <a:bodyPr wrap="square" rtlCol="0">
            <a:spAutoFit/>
          </a:bodyPr>
          <a:lstStyle/>
          <a:p>
            <a:r>
              <a:rPr lang="en-US" sz="1900" dirty="0"/>
              <a:t>"Is Rose's fate to kill the person she loves most? It's springtime at St. Vladimir's Academy, and Rose Hathaway is this close to graduation. Since Mason's death, Rose hasn't been feeling quite right. She has dark flashbacks in the middle of practice, can't concentrate in class, and has terrifying dreams about </a:t>
            </a:r>
            <a:r>
              <a:rPr lang="en-US" sz="1900" dirty="0" err="1"/>
              <a:t>Lissa</a:t>
            </a:r>
            <a:r>
              <a:rPr lang="en-US" sz="1900" dirty="0"/>
              <a:t>. But Rose has an even bigger secret .... She's in love with Dimitri. And this time, it's way more than a crush. Then </a:t>
            </a:r>
            <a:r>
              <a:rPr lang="en-US" sz="1900" dirty="0" err="1"/>
              <a:t>Strigoi</a:t>
            </a:r>
            <a:r>
              <a:rPr lang="en-US" sz="1900" dirty="0"/>
              <a:t> target the academy in the deadliest attack in </a:t>
            </a:r>
            <a:r>
              <a:rPr lang="en-US" sz="1900" dirty="0" err="1"/>
              <a:t>Moroi</a:t>
            </a:r>
            <a:r>
              <a:rPr lang="en-US" sz="1900" dirty="0"/>
              <a:t> history, and Dimitri is taken. Rose must protect </a:t>
            </a:r>
            <a:r>
              <a:rPr lang="en-US" sz="1900" dirty="0" err="1"/>
              <a:t>Lissa</a:t>
            </a:r>
            <a:r>
              <a:rPr lang="en-US" sz="1900" dirty="0"/>
              <a:t> at all costs, but keeping her best friend safe could mean losing Dimitri forever</a:t>
            </a:r>
            <a:r>
              <a:rPr lang="en-US" sz="1900" dirty="0" smtClean="0"/>
              <a:t>...“ </a:t>
            </a:r>
            <a:r>
              <a:rPr lang="en-US" sz="1900" i="1" dirty="0" smtClean="0"/>
              <a:t>--Amazon.com</a:t>
            </a:r>
            <a:endParaRPr lang="en-US" sz="1900" dirty="0"/>
          </a:p>
        </p:txBody>
      </p:sp>
      <p:sp>
        <p:nvSpPr>
          <p:cNvPr id="4" name="Slide Number Placeholder 3"/>
          <p:cNvSpPr>
            <a:spLocks noGrp="1"/>
          </p:cNvSpPr>
          <p:nvPr>
            <p:ph type="sldNum" sz="quarter" idx="12"/>
          </p:nvPr>
        </p:nvSpPr>
        <p:spPr/>
        <p:txBody>
          <a:bodyPr/>
          <a:lstStyle/>
          <a:p>
            <a:fld id="{A00A331D-2EB0-4CEE-8662-2FAB66802E28}" type="slidenum">
              <a:rPr lang="en-US" smtClean="0"/>
              <a:t>134</a:t>
            </a:fld>
            <a:endParaRPr lang="en-US"/>
          </a:p>
        </p:txBody>
      </p:sp>
    </p:spTree>
    <p:extLst>
      <p:ext uri="{BB962C8B-B14F-4D97-AF65-F5344CB8AC3E}">
        <p14:creationId xmlns:p14="http://schemas.microsoft.com/office/powerpoint/2010/main" val="148187995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8000" y="266700"/>
            <a:ext cx="11557000" cy="5863144"/>
          </a:xfrm>
          <a:prstGeom prst="rect">
            <a:avLst/>
          </a:prstGeom>
          <a:noFill/>
        </p:spPr>
        <p:txBody>
          <a:bodyPr wrap="square" rtlCol="0">
            <a:spAutoFit/>
          </a:bodyPr>
          <a:lstStyle/>
          <a:p>
            <a:r>
              <a:rPr lang="en-US" sz="2500" dirty="0" smtClean="0"/>
              <a:t>100 1_  Tempest, Kate, $e author.</a:t>
            </a:r>
          </a:p>
          <a:p>
            <a:r>
              <a:rPr lang="en-US" sz="2500" dirty="0" smtClean="0"/>
              <a:t>245 10  Let them eat chaos / $c Kate Tempest.</a:t>
            </a:r>
          </a:p>
          <a:p>
            <a:r>
              <a:rPr lang="en-US" sz="2500" dirty="0" smtClean="0"/>
              <a:t>500 __  “This poem was written to be read aloud”--Page opposite title page verso.</a:t>
            </a:r>
          </a:p>
          <a:p>
            <a:endParaRPr lang="en-US" sz="2500" dirty="0"/>
          </a:p>
          <a:p>
            <a:r>
              <a:rPr lang="en-US" sz="2500" i="1" dirty="0" smtClean="0"/>
              <a:t>On back cover:</a:t>
            </a:r>
          </a:p>
          <a:p>
            <a:r>
              <a:rPr lang="en-US" sz="2500" dirty="0"/>
              <a:t>"Let Them Eat Chaos, Kate Tempest's new long poem </a:t>
            </a:r>
            <a:r>
              <a:rPr lang="en-US" sz="2500" dirty="0" smtClean="0"/>
              <a:t>written</a:t>
            </a:r>
          </a:p>
          <a:p>
            <a:r>
              <a:rPr lang="en-US" sz="2500" dirty="0" smtClean="0"/>
              <a:t>for </a:t>
            </a:r>
            <a:r>
              <a:rPr lang="en-US" sz="2500" dirty="0"/>
              <a:t>live performance and heard on the album release of the </a:t>
            </a:r>
            <a:endParaRPr lang="en-US" sz="2500" dirty="0" smtClean="0"/>
          </a:p>
          <a:p>
            <a:r>
              <a:rPr lang="en-US" sz="2500" dirty="0" smtClean="0"/>
              <a:t>same </a:t>
            </a:r>
            <a:r>
              <a:rPr lang="en-US" sz="2500" dirty="0"/>
              <a:t>name, is both a powerful sermon and a moving play for </a:t>
            </a:r>
            <a:endParaRPr lang="en-US" sz="2500" dirty="0" smtClean="0"/>
          </a:p>
          <a:p>
            <a:r>
              <a:rPr lang="en-US" sz="2500" dirty="0" smtClean="0"/>
              <a:t>voices</a:t>
            </a:r>
            <a:r>
              <a:rPr lang="en-US" sz="2500" dirty="0"/>
              <a:t>. Seven </a:t>
            </a:r>
            <a:r>
              <a:rPr lang="en-US" sz="2500" dirty="0" err="1"/>
              <a:t>neighbours</a:t>
            </a:r>
            <a:r>
              <a:rPr lang="en-US" sz="2500" dirty="0"/>
              <a:t> inhabit the same London street, but </a:t>
            </a:r>
            <a:endParaRPr lang="en-US" sz="2500" dirty="0" smtClean="0"/>
          </a:p>
          <a:p>
            <a:r>
              <a:rPr lang="en-US" sz="2500" dirty="0" smtClean="0"/>
              <a:t>are </a:t>
            </a:r>
            <a:r>
              <a:rPr lang="en-US" sz="2500" dirty="0"/>
              <a:t>all unknown to each other. The clock freezes in the small </a:t>
            </a:r>
            <a:endParaRPr lang="en-US" sz="2500" dirty="0" smtClean="0"/>
          </a:p>
          <a:p>
            <a:r>
              <a:rPr lang="en-US" sz="2500" dirty="0" smtClean="0"/>
              <a:t>hours</a:t>
            </a:r>
            <a:r>
              <a:rPr lang="en-US" sz="2500" dirty="0"/>
              <a:t>, and, one by one, we see directly into their lives: lives </a:t>
            </a:r>
            <a:endParaRPr lang="en-US" sz="2500" dirty="0" smtClean="0"/>
          </a:p>
          <a:p>
            <a:r>
              <a:rPr lang="en-US" sz="2500" dirty="0" smtClean="0"/>
              <a:t>that </a:t>
            </a:r>
            <a:r>
              <a:rPr lang="en-US" sz="2500" dirty="0"/>
              <a:t>are damaged, disenfranchised, lonely, broken, addicted. </a:t>
            </a:r>
            <a:endParaRPr lang="en-US" sz="2500" dirty="0" smtClean="0"/>
          </a:p>
          <a:p>
            <a:r>
              <a:rPr lang="en-US" sz="2500" dirty="0" smtClean="0"/>
              <a:t>Then </a:t>
            </a:r>
            <a:r>
              <a:rPr lang="en-US" sz="2500" dirty="0"/>
              <a:t>a great storm breaks over London, and brings them out </a:t>
            </a:r>
            <a:endParaRPr lang="en-US" sz="2500" dirty="0" smtClean="0"/>
          </a:p>
          <a:p>
            <a:r>
              <a:rPr lang="en-US" sz="2500" dirty="0" smtClean="0"/>
              <a:t>into </a:t>
            </a:r>
            <a:r>
              <a:rPr lang="en-US" sz="2500" dirty="0"/>
              <a:t>the night to face each other--and offers them a chance </a:t>
            </a:r>
            <a:endParaRPr lang="en-US" sz="2500" dirty="0" smtClean="0"/>
          </a:p>
          <a:p>
            <a:r>
              <a:rPr lang="en-US" sz="2500" dirty="0" smtClean="0"/>
              <a:t>to connect.”</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5943" y="1923312"/>
            <a:ext cx="3194581" cy="4112306"/>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135</a:t>
            </a:fld>
            <a:endParaRPr lang="en-US"/>
          </a:p>
        </p:txBody>
      </p:sp>
    </p:spTree>
    <p:extLst>
      <p:ext uri="{BB962C8B-B14F-4D97-AF65-F5344CB8AC3E}">
        <p14:creationId xmlns:p14="http://schemas.microsoft.com/office/powerpoint/2010/main" val="405258878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316" y="1095202"/>
            <a:ext cx="2933700" cy="45148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16" y="1095200"/>
            <a:ext cx="3009900" cy="45148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679" y="1095198"/>
            <a:ext cx="3259166" cy="4498848"/>
          </a:xfrm>
          <a:prstGeom prst="rect">
            <a:avLst/>
          </a:prstGeom>
        </p:spPr>
      </p:pic>
      <p:pic>
        <p:nvPicPr>
          <p:cNvPr id="7" name="Picture 6"/>
          <p:cNvPicPr>
            <a:picLocks noChangeAspect="1"/>
          </p:cNvPicPr>
          <p:nvPr/>
        </p:nvPicPr>
        <p:blipFill>
          <a:blip r:embed="rId6"/>
          <a:stretch>
            <a:fillRect/>
          </a:stretch>
        </p:blipFill>
        <p:spPr>
          <a:xfrm>
            <a:off x="9219507" y="1095199"/>
            <a:ext cx="2921096" cy="4498848"/>
          </a:xfrm>
          <a:prstGeom prst="rect">
            <a:avLst/>
          </a:prstGeom>
        </p:spPr>
      </p:pic>
      <p:sp>
        <p:nvSpPr>
          <p:cNvPr id="8" name="TextBox 7"/>
          <p:cNvSpPr txBox="1"/>
          <p:nvPr/>
        </p:nvSpPr>
        <p:spPr>
          <a:xfrm>
            <a:off x="1728438" y="301083"/>
            <a:ext cx="4092499" cy="461665"/>
          </a:xfrm>
          <a:prstGeom prst="rect">
            <a:avLst/>
          </a:prstGeom>
          <a:noFill/>
          <a:ln w="19050">
            <a:solidFill>
              <a:schemeClr val="tx1"/>
            </a:solidFill>
          </a:ln>
        </p:spPr>
        <p:txBody>
          <a:bodyPr wrap="square" rtlCol="0">
            <a:spAutoFit/>
          </a:bodyPr>
          <a:lstStyle/>
          <a:p>
            <a:r>
              <a:rPr lang="en-US" sz="2400" dirty="0" smtClean="0"/>
              <a:t>An annual cataloged as a serial</a:t>
            </a:r>
            <a:endParaRPr lang="en-US" sz="2400" dirty="0"/>
          </a:p>
        </p:txBody>
      </p:sp>
      <p:sp>
        <p:nvSpPr>
          <p:cNvPr id="6" name="Slide Number Placeholder 5"/>
          <p:cNvSpPr>
            <a:spLocks noGrp="1"/>
          </p:cNvSpPr>
          <p:nvPr>
            <p:ph type="sldNum" sz="quarter" idx="12"/>
          </p:nvPr>
        </p:nvSpPr>
        <p:spPr/>
        <p:txBody>
          <a:bodyPr/>
          <a:lstStyle/>
          <a:p>
            <a:fld id="{A00A331D-2EB0-4CEE-8662-2FAB66802E28}" type="slidenum">
              <a:rPr lang="en-US" smtClean="0"/>
              <a:t>136</a:t>
            </a:fld>
            <a:endParaRPr lang="en-US"/>
          </a:p>
        </p:txBody>
      </p:sp>
    </p:spTree>
    <p:extLst>
      <p:ext uri="{BB962C8B-B14F-4D97-AF65-F5344CB8AC3E}">
        <p14:creationId xmlns:p14="http://schemas.microsoft.com/office/powerpoint/2010/main" val="35110194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2457" y="124967"/>
            <a:ext cx="4201382" cy="6413945"/>
          </a:xfrm>
          <a:prstGeom prst="rect">
            <a:avLst/>
          </a:prstGeom>
        </p:spPr>
      </p:pic>
      <p:pic>
        <p:nvPicPr>
          <p:cNvPr id="4" name="Picture 3"/>
          <p:cNvPicPr>
            <a:picLocks noChangeAspect="1"/>
          </p:cNvPicPr>
          <p:nvPr/>
        </p:nvPicPr>
        <p:blipFill>
          <a:blip r:embed="rId4"/>
          <a:stretch>
            <a:fillRect/>
          </a:stretch>
        </p:blipFill>
        <p:spPr>
          <a:xfrm>
            <a:off x="5729287" y="784001"/>
            <a:ext cx="5305425" cy="5095875"/>
          </a:xfrm>
          <a:prstGeom prst="rect">
            <a:avLst/>
          </a:prstGeom>
        </p:spPr>
      </p:pic>
      <p:sp>
        <p:nvSpPr>
          <p:cNvPr id="5" name="TextBox 4"/>
          <p:cNvSpPr txBox="1"/>
          <p:nvPr/>
        </p:nvSpPr>
        <p:spPr>
          <a:xfrm>
            <a:off x="7116335" y="6171684"/>
            <a:ext cx="3178098" cy="369332"/>
          </a:xfrm>
          <a:prstGeom prst="rect">
            <a:avLst/>
          </a:prstGeom>
          <a:noFill/>
        </p:spPr>
        <p:txBody>
          <a:bodyPr wrap="square" rtlCol="0">
            <a:spAutoFit/>
          </a:bodyPr>
          <a:lstStyle/>
          <a:p>
            <a:r>
              <a:rPr lang="en-US" b="1" dirty="0" smtClean="0">
                <a:solidFill>
                  <a:srgbClr val="FF0000"/>
                </a:solidFill>
              </a:rPr>
              <a:t>SEE ALSO NEXT TWO SLIDES</a:t>
            </a:r>
            <a:endParaRPr lang="en-US" b="1" dirty="0">
              <a:solidFill>
                <a:srgbClr val="FF0000"/>
              </a:solidFill>
            </a:endParaRPr>
          </a:p>
        </p:txBody>
      </p:sp>
      <p:sp>
        <p:nvSpPr>
          <p:cNvPr id="6" name="Slide Number Placeholder 5"/>
          <p:cNvSpPr>
            <a:spLocks noGrp="1"/>
          </p:cNvSpPr>
          <p:nvPr>
            <p:ph type="sldNum" sz="quarter" idx="12"/>
          </p:nvPr>
        </p:nvSpPr>
        <p:spPr/>
        <p:txBody>
          <a:bodyPr/>
          <a:lstStyle/>
          <a:p>
            <a:fld id="{A00A331D-2EB0-4CEE-8662-2FAB66802E28}" type="slidenum">
              <a:rPr lang="en-US" smtClean="0"/>
              <a:t>137</a:t>
            </a:fld>
            <a:endParaRPr lang="en-US"/>
          </a:p>
        </p:txBody>
      </p:sp>
    </p:spTree>
    <p:extLst>
      <p:ext uri="{BB962C8B-B14F-4D97-AF65-F5344CB8AC3E}">
        <p14:creationId xmlns:p14="http://schemas.microsoft.com/office/powerpoint/2010/main" val="109555710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0946" y="1126273"/>
            <a:ext cx="10772078" cy="5709255"/>
          </a:xfrm>
          <a:prstGeom prst="rect">
            <a:avLst/>
          </a:prstGeom>
          <a:noFill/>
        </p:spPr>
        <p:txBody>
          <a:bodyPr wrap="square" rtlCol="0">
            <a:spAutoFit/>
          </a:bodyPr>
          <a:lstStyle/>
          <a:p>
            <a:pPr>
              <a:spcAft>
                <a:spcPts val="900"/>
              </a:spcAft>
            </a:pPr>
            <a:r>
              <a:rPr lang="en-US" sz="1950" dirty="0"/>
              <a:t>The work that more than any other popularized the optimistic philosophy, not only in England but throughout Europe, was Alexander Pope's </a:t>
            </a:r>
            <a:r>
              <a:rPr lang="en-US" sz="1950" i="1" dirty="0"/>
              <a:t>Essay on Man </a:t>
            </a:r>
            <a:r>
              <a:rPr lang="en-US" sz="1950" dirty="0"/>
              <a:t>(1733-34), a rationalistic effort to justify the ways of God to man philosophically. As has been stated in the introduction, Voltaire had become well acquainted with the English poet during his stay of more than two years in England, and the two had corresponded with each other with a fair degree of regularity when Voltaire returned to the Continent</a:t>
            </a:r>
            <a:r>
              <a:rPr lang="en-US" sz="1950" dirty="0" smtClean="0"/>
              <a:t>.</a:t>
            </a:r>
            <a:endParaRPr lang="en-US" sz="1950" dirty="0"/>
          </a:p>
          <a:p>
            <a:pPr>
              <a:spcAft>
                <a:spcPts val="900"/>
              </a:spcAft>
            </a:pPr>
            <a:r>
              <a:rPr lang="en-US" sz="1950" dirty="0"/>
              <a:t>Voltaire could have been </a:t>
            </a:r>
            <a:r>
              <a:rPr lang="en-US" sz="1950" dirty="0" smtClean="0"/>
              <a:t>called </a:t>
            </a:r>
            <a:r>
              <a:rPr lang="en-US" sz="1950" dirty="0"/>
              <a:t>a fervent admirer of Pope. </a:t>
            </a:r>
            <a:r>
              <a:rPr lang="en-US" sz="1950" dirty="0" smtClean="0"/>
              <a:t>... </a:t>
            </a:r>
            <a:r>
              <a:rPr lang="en-US" sz="1950" dirty="0"/>
              <a:t>Even as late as 1756, the year in which he published his poem on </a:t>
            </a:r>
            <a:r>
              <a:rPr lang="en-US" sz="1950" dirty="0" smtClean="0"/>
              <a:t>the destruction of Lisbon, he lauded the author of </a:t>
            </a:r>
            <a:r>
              <a:rPr lang="en-US" sz="1950" i="1" dirty="0" smtClean="0"/>
              <a:t>Essay on Man. </a:t>
            </a:r>
            <a:r>
              <a:rPr lang="en-US" sz="1950" dirty="0" smtClean="0"/>
              <a:t>In the edition of </a:t>
            </a:r>
            <a:r>
              <a:rPr lang="en-US" sz="1950" i="1" dirty="0" err="1" smtClean="0"/>
              <a:t>Lettres</a:t>
            </a:r>
            <a:r>
              <a:rPr lang="en-US" sz="1950" i="1" dirty="0" smtClean="0"/>
              <a:t> </a:t>
            </a:r>
            <a:r>
              <a:rPr lang="en-US" sz="1950" i="1" dirty="0" err="1" smtClean="0"/>
              <a:t>philosophiques</a:t>
            </a:r>
            <a:r>
              <a:rPr lang="en-US" sz="1950" i="1" dirty="0" smtClean="0"/>
              <a:t> </a:t>
            </a:r>
            <a:r>
              <a:rPr lang="en-US" sz="1950" dirty="0" smtClean="0"/>
              <a:t>published in that </a:t>
            </a:r>
            <a:r>
              <a:rPr lang="en-US" sz="1950" dirty="0"/>
              <a:t>year, he wrote: </a:t>
            </a:r>
            <a:r>
              <a:rPr lang="en-US" sz="1950" dirty="0" smtClean="0"/>
              <a:t>“The </a:t>
            </a:r>
            <a:r>
              <a:rPr lang="en-US" sz="1950" i="1" dirty="0"/>
              <a:t>Essay on Man </a:t>
            </a:r>
            <a:r>
              <a:rPr lang="en-US" sz="1950" dirty="0"/>
              <a:t>appears to me to be the most beautiful didactic poem, the most useful, the most sublime that has ever been composed in any language</a:t>
            </a:r>
            <a:r>
              <a:rPr lang="en-US" sz="1950" dirty="0" smtClean="0"/>
              <a:t>.” …</a:t>
            </a:r>
          </a:p>
          <a:p>
            <a:pPr>
              <a:spcAft>
                <a:spcPts val="900"/>
              </a:spcAft>
            </a:pPr>
            <a:r>
              <a:rPr lang="en-US" sz="1950" dirty="0"/>
              <a:t>Pope denied that he was indebted to Leibnitz for the ideas that inform his poem, and his word may be accepted. Those ideas were first set forth in England by Anthony Ashley Cowper, Earl of Shaftesbury (1671-1731). They pervade all his works but especially the </a:t>
            </a:r>
            <a:r>
              <a:rPr lang="en-US" sz="1950" i="1" dirty="0"/>
              <a:t>Moralist. </a:t>
            </a:r>
            <a:r>
              <a:rPr lang="en-US" sz="1950" dirty="0"/>
              <a:t>Indeed, several lines in the </a:t>
            </a:r>
            <a:r>
              <a:rPr lang="en-US" sz="1950" i="1" dirty="0"/>
              <a:t>Essay on Man, </a:t>
            </a:r>
            <a:r>
              <a:rPr lang="en-US" sz="1950" dirty="0"/>
              <a:t>particularly in the first Epistle, are simply statements from the </a:t>
            </a:r>
            <a:r>
              <a:rPr lang="en-US" sz="1950" i="1" dirty="0"/>
              <a:t>Moralist </a:t>
            </a:r>
            <a:r>
              <a:rPr lang="en-US" sz="1950" dirty="0"/>
              <a:t>done in verse. Although the question is unsettled and probably will remain so, it is generally believed that Pope was indoctrinated by having read the letters that were prepared for him by Bolingbroke and that provided an exegesis of Shaftesbury's philosophy. The main tenet of this system of natural theology was that one God, all-wise and all-merciful, governed the world providentially for the best.</a:t>
            </a:r>
          </a:p>
        </p:txBody>
      </p:sp>
      <p:pic>
        <p:nvPicPr>
          <p:cNvPr id="6" name="Picture 5"/>
          <p:cNvPicPr>
            <a:picLocks noChangeAspect="1"/>
          </p:cNvPicPr>
          <p:nvPr/>
        </p:nvPicPr>
        <p:blipFill>
          <a:blip r:embed="rId3"/>
          <a:stretch>
            <a:fillRect/>
          </a:stretch>
        </p:blipFill>
        <p:spPr>
          <a:xfrm>
            <a:off x="880946" y="226742"/>
            <a:ext cx="4505325" cy="762000"/>
          </a:xfrm>
          <a:prstGeom prst="rect">
            <a:avLst/>
          </a:prstGeom>
        </p:spPr>
      </p:pic>
      <p:sp>
        <p:nvSpPr>
          <p:cNvPr id="7" name="TextBox 6"/>
          <p:cNvSpPr txBox="1"/>
          <p:nvPr/>
        </p:nvSpPr>
        <p:spPr>
          <a:xfrm>
            <a:off x="6378496" y="134178"/>
            <a:ext cx="4873083" cy="923330"/>
          </a:xfrm>
          <a:prstGeom prst="rect">
            <a:avLst/>
          </a:prstGeom>
          <a:noFill/>
        </p:spPr>
        <p:txBody>
          <a:bodyPr wrap="square" rtlCol="0">
            <a:spAutoFit/>
          </a:bodyPr>
          <a:lstStyle/>
          <a:p>
            <a:r>
              <a:rPr lang="en-US" i="1" dirty="0">
                <a:solidFill>
                  <a:schemeClr val="accent3">
                    <a:lumMod val="75000"/>
                  </a:schemeClr>
                </a:solidFill>
              </a:rPr>
              <a:t>Source: </a:t>
            </a:r>
            <a:r>
              <a:rPr lang="en-US" dirty="0">
                <a:solidFill>
                  <a:schemeClr val="accent3">
                    <a:lumMod val="75000"/>
                  </a:schemeClr>
                </a:solidFill>
              </a:rPr>
              <a:t>CliffsNotes </a:t>
            </a:r>
            <a:r>
              <a:rPr lang="en-US" dirty="0" smtClean="0">
                <a:solidFill>
                  <a:schemeClr val="accent3">
                    <a:lumMod val="75000"/>
                  </a:schemeClr>
                </a:solidFill>
              </a:rPr>
              <a:t>website</a:t>
            </a:r>
          </a:p>
          <a:p>
            <a:r>
              <a:rPr lang="en-US" dirty="0">
                <a:solidFill>
                  <a:schemeClr val="accent3">
                    <a:lumMod val="75000"/>
                  </a:schemeClr>
                </a:solidFill>
              </a:rPr>
              <a:t>https://www.cliffsnotes.com/literature/c/candide/critical-essays/alexander-popes-essay-on-man</a:t>
            </a:r>
            <a:endParaRPr lang="en-US" i="1" dirty="0">
              <a:solidFill>
                <a:schemeClr val="accent3">
                  <a:lumMod val="75000"/>
                </a:schemeClr>
              </a:solidFill>
            </a:endParaRPr>
          </a:p>
        </p:txBody>
      </p:sp>
    </p:spTree>
    <p:extLst>
      <p:ext uri="{BB962C8B-B14F-4D97-AF65-F5344CB8AC3E}">
        <p14:creationId xmlns:p14="http://schemas.microsoft.com/office/powerpoint/2010/main" val="234337584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20876" y="863600"/>
            <a:ext cx="8972550" cy="5857875"/>
          </a:xfrm>
          <a:prstGeom prst="rect">
            <a:avLst/>
          </a:prstGeom>
        </p:spPr>
      </p:pic>
      <p:pic>
        <p:nvPicPr>
          <p:cNvPr id="6" name="Picture 5"/>
          <p:cNvPicPr>
            <a:picLocks noChangeAspect="1"/>
          </p:cNvPicPr>
          <p:nvPr/>
        </p:nvPicPr>
        <p:blipFill>
          <a:blip r:embed="rId4"/>
          <a:stretch>
            <a:fillRect/>
          </a:stretch>
        </p:blipFill>
        <p:spPr>
          <a:xfrm>
            <a:off x="1620876" y="91440"/>
            <a:ext cx="5166170" cy="787908"/>
          </a:xfrm>
          <a:prstGeom prst="rect">
            <a:avLst/>
          </a:prstGeom>
        </p:spPr>
      </p:pic>
      <p:sp>
        <p:nvSpPr>
          <p:cNvPr id="7" name="TextBox 6"/>
          <p:cNvSpPr txBox="1"/>
          <p:nvPr/>
        </p:nvSpPr>
        <p:spPr>
          <a:xfrm>
            <a:off x="7281746" y="200521"/>
            <a:ext cx="4806176" cy="553998"/>
          </a:xfrm>
          <a:prstGeom prst="rect">
            <a:avLst/>
          </a:prstGeom>
          <a:noFill/>
        </p:spPr>
        <p:txBody>
          <a:bodyPr wrap="square" rtlCol="0">
            <a:spAutoFit/>
          </a:bodyPr>
          <a:lstStyle/>
          <a:p>
            <a:r>
              <a:rPr lang="en-US" sz="1500" dirty="0" smtClean="0">
                <a:solidFill>
                  <a:schemeClr val="accent3">
                    <a:lumMod val="75000"/>
                  </a:schemeClr>
                </a:solidFill>
              </a:rPr>
              <a:t>Source: The Victorian Web</a:t>
            </a:r>
          </a:p>
          <a:p>
            <a:r>
              <a:rPr lang="en-US" sz="1500" dirty="0">
                <a:solidFill>
                  <a:schemeClr val="accent3">
                    <a:lumMod val="75000"/>
                  </a:schemeClr>
                </a:solidFill>
              </a:rPr>
              <a:t>http://www.victorianweb.org/previctorian/pope/man.html</a:t>
            </a:r>
          </a:p>
        </p:txBody>
      </p:sp>
      <p:sp>
        <p:nvSpPr>
          <p:cNvPr id="3" name="Slide Number Placeholder 2"/>
          <p:cNvSpPr>
            <a:spLocks noGrp="1"/>
          </p:cNvSpPr>
          <p:nvPr>
            <p:ph type="sldNum" sz="quarter" idx="12"/>
          </p:nvPr>
        </p:nvSpPr>
        <p:spPr/>
        <p:txBody>
          <a:bodyPr/>
          <a:lstStyle/>
          <a:p>
            <a:fld id="{A00A331D-2EB0-4CEE-8662-2FAB66802E28}" type="slidenum">
              <a:rPr lang="en-US" smtClean="0"/>
              <a:t>139</a:t>
            </a:fld>
            <a:endParaRPr lang="en-US"/>
          </a:p>
        </p:txBody>
      </p:sp>
    </p:spTree>
    <p:extLst>
      <p:ext uri="{BB962C8B-B14F-4D97-AF65-F5344CB8AC3E}">
        <p14:creationId xmlns:p14="http://schemas.microsoft.com/office/powerpoint/2010/main" val="237153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4223" y="18002"/>
            <a:ext cx="11121581" cy="6839998"/>
          </a:xfrm>
          <a:prstGeom prst="rect">
            <a:avLst/>
          </a:prstGeom>
        </p:spPr>
      </p:pic>
      <p:pic>
        <p:nvPicPr>
          <p:cNvPr id="4" name="Picture 3"/>
          <p:cNvPicPr>
            <a:picLocks noChangeAspect="1"/>
          </p:cNvPicPr>
          <p:nvPr/>
        </p:nvPicPr>
        <p:blipFill>
          <a:blip r:embed="rId4"/>
          <a:stretch>
            <a:fillRect/>
          </a:stretch>
        </p:blipFill>
        <p:spPr>
          <a:xfrm>
            <a:off x="937869" y="5687243"/>
            <a:ext cx="10672763" cy="43481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14</a:t>
            </a:fld>
            <a:endParaRPr lang="en-US"/>
          </a:p>
        </p:txBody>
      </p:sp>
    </p:spTree>
    <p:extLst>
      <p:ext uri="{BB962C8B-B14F-4D97-AF65-F5344CB8AC3E}">
        <p14:creationId xmlns:p14="http://schemas.microsoft.com/office/powerpoint/2010/main" val="15615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54" y="181090"/>
            <a:ext cx="2476500" cy="315277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9672" y="0"/>
            <a:ext cx="3048000" cy="3965448"/>
          </a:xfrm>
          <a:prstGeom prst="rect">
            <a:avLst/>
          </a:prstGeom>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841" y="3461802"/>
            <a:ext cx="2496312" cy="3302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1749" y="112643"/>
            <a:ext cx="2476500" cy="326402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343" y="3543082"/>
            <a:ext cx="2433066" cy="313944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7338" y="2275985"/>
            <a:ext cx="2343150" cy="3048000"/>
          </a:xfrm>
          <a:prstGeom prst="rect">
            <a:avLst/>
          </a:prstGeom>
        </p:spPr>
      </p:pic>
      <p:sp>
        <p:nvSpPr>
          <p:cNvPr id="7" name="TextBox 6"/>
          <p:cNvSpPr txBox="1"/>
          <p:nvPr/>
        </p:nvSpPr>
        <p:spPr>
          <a:xfrm>
            <a:off x="7444898" y="4308322"/>
            <a:ext cx="1839951" cy="2031325"/>
          </a:xfrm>
          <a:prstGeom prst="rect">
            <a:avLst/>
          </a:prstGeom>
          <a:noFill/>
          <a:ln w="22225">
            <a:solidFill>
              <a:schemeClr val="tx1"/>
            </a:solidFill>
          </a:ln>
        </p:spPr>
        <p:txBody>
          <a:bodyPr wrap="square" rtlCol="0">
            <a:spAutoFit/>
          </a:bodyPr>
          <a:lstStyle/>
          <a:p>
            <a:r>
              <a:rPr lang="en-US" b="1" dirty="0" smtClean="0"/>
              <a:t>Annual cataloged on one record. Includes both graphic narrative stories and comic strips. Some are excerpted.</a:t>
            </a:r>
            <a:endParaRPr lang="en-US" b="1" dirty="0"/>
          </a:p>
        </p:txBody>
      </p:sp>
      <p:sp>
        <p:nvSpPr>
          <p:cNvPr id="4" name="Slide Number Placeholder 3"/>
          <p:cNvSpPr>
            <a:spLocks noGrp="1"/>
          </p:cNvSpPr>
          <p:nvPr>
            <p:ph type="sldNum" sz="quarter" idx="12"/>
          </p:nvPr>
        </p:nvSpPr>
        <p:spPr/>
        <p:txBody>
          <a:bodyPr/>
          <a:lstStyle/>
          <a:p>
            <a:fld id="{A00A331D-2EB0-4CEE-8662-2FAB66802E28}" type="slidenum">
              <a:rPr lang="en-US" smtClean="0"/>
              <a:t>140</a:t>
            </a:fld>
            <a:endParaRPr lang="en-US"/>
          </a:p>
        </p:txBody>
      </p:sp>
    </p:spTree>
    <p:extLst>
      <p:ext uri="{BB962C8B-B14F-4D97-AF65-F5344CB8AC3E}">
        <p14:creationId xmlns:p14="http://schemas.microsoft.com/office/powerpoint/2010/main" val="363673159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316" y="10532"/>
            <a:ext cx="3810000" cy="5080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35" y="-6096"/>
            <a:ext cx="3333750" cy="4572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604" y="4274207"/>
            <a:ext cx="1920240" cy="258272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7647" y="10532"/>
            <a:ext cx="3694545" cy="495069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555" y="4336694"/>
            <a:ext cx="1877568" cy="252130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1742" y="4378645"/>
            <a:ext cx="1808480" cy="248666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7560" y="4393255"/>
            <a:ext cx="1804416" cy="2472050"/>
          </a:xfrm>
          <a:prstGeom prst="rect">
            <a:avLst/>
          </a:prstGeom>
        </p:spPr>
      </p:pic>
      <p:sp>
        <p:nvSpPr>
          <p:cNvPr id="17" name="TextBox 16"/>
          <p:cNvSpPr txBox="1"/>
          <p:nvPr/>
        </p:nvSpPr>
        <p:spPr>
          <a:xfrm>
            <a:off x="4803247" y="5433020"/>
            <a:ext cx="1921164" cy="923330"/>
          </a:xfrm>
          <a:prstGeom prst="rect">
            <a:avLst/>
          </a:prstGeom>
          <a:noFill/>
          <a:ln w="25400">
            <a:solidFill>
              <a:schemeClr val="tx1"/>
            </a:solidFill>
          </a:ln>
        </p:spPr>
        <p:txBody>
          <a:bodyPr wrap="square" rtlCol="0">
            <a:spAutoFit/>
          </a:bodyPr>
          <a:lstStyle/>
          <a:p>
            <a:r>
              <a:rPr lang="en-US" b="1" dirty="0" smtClean="0"/>
              <a:t>Issued bimonthly. Includes fiction and nonfiction.</a:t>
            </a:r>
            <a:endParaRPr lang="en-US" b="1" dirty="0"/>
          </a:p>
        </p:txBody>
      </p:sp>
      <p:sp>
        <p:nvSpPr>
          <p:cNvPr id="4" name="Slide Number Placeholder 3"/>
          <p:cNvSpPr>
            <a:spLocks noGrp="1"/>
          </p:cNvSpPr>
          <p:nvPr>
            <p:ph type="sldNum" sz="quarter" idx="12"/>
          </p:nvPr>
        </p:nvSpPr>
        <p:spPr/>
        <p:txBody>
          <a:bodyPr/>
          <a:lstStyle/>
          <a:p>
            <a:fld id="{A00A331D-2EB0-4CEE-8662-2FAB66802E28}" type="slidenum">
              <a:rPr lang="en-US" smtClean="0"/>
              <a:t>141</a:t>
            </a:fld>
            <a:endParaRPr lang="en-US"/>
          </a:p>
        </p:txBody>
      </p:sp>
    </p:spTree>
    <p:extLst>
      <p:ext uri="{BB962C8B-B14F-4D97-AF65-F5344CB8AC3E}">
        <p14:creationId xmlns:p14="http://schemas.microsoft.com/office/powerpoint/2010/main" val="337494502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pPr>
              <a:spcAft>
                <a:spcPts val="600"/>
              </a:spcAft>
            </a:pPr>
            <a:r>
              <a:rPr lang="en-US" dirty="0" smtClean="0"/>
              <a:t>Top terms: </a:t>
            </a:r>
            <a:r>
              <a:rPr lang="en-US" b="1" dirty="0" smtClean="0"/>
              <a:t>Motion pictures</a:t>
            </a:r>
            <a:r>
              <a:rPr lang="en-US" dirty="0" smtClean="0"/>
              <a:t>, </a:t>
            </a:r>
            <a:r>
              <a:rPr lang="en-US" b="1" dirty="0" smtClean="0"/>
              <a:t>Television programs</a:t>
            </a:r>
            <a:r>
              <a:rPr lang="en-US" dirty="0" smtClean="0"/>
              <a:t>, and </a:t>
            </a:r>
            <a:r>
              <a:rPr lang="en-US" b="1" dirty="0" smtClean="0"/>
              <a:t>Video recordings</a:t>
            </a:r>
            <a:r>
              <a:rPr lang="en-US" dirty="0" smtClean="0"/>
              <a:t> *</a:t>
            </a:r>
            <a:endParaRPr lang="en-US" b="1" i="1" dirty="0" smtClean="0"/>
          </a:p>
          <a:p>
            <a:pPr>
              <a:spcAft>
                <a:spcPts val="600"/>
              </a:spcAft>
            </a:pPr>
            <a:r>
              <a:rPr lang="en-US" dirty="0" smtClean="0"/>
              <a:t>LCGFT Manual Instruction Sheet J 240:</a:t>
            </a:r>
          </a:p>
          <a:p>
            <a:pPr lvl="1">
              <a:spcAft>
                <a:spcPts val="600"/>
              </a:spcAft>
            </a:pPr>
            <a:r>
              <a:rPr lang="en-US" dirty="0"/>
              <a:t>The word </a:t>
            </a:r>
            <a:r>
              <a:rPr lang="en-US" i="1" dirty="0"/>
              <a:t>films</a:t>
            </a:r>
            <a:r>
              <a:rPr lang="en-US" dirty="0"/>
              <a:t> refers to resources that are originally recorded and released on motion picture film, on video, or digitally. The phrase </a:t>
            </a:r>
            <a:r>
              <a:rPr lang="en-US" i="1" dirty="0"/>
              <a:t>television programs </a:t>
            </a:r>
            <a:r>
              <a:rPr lang="en-US" dirty="0"/>
              <a:t>refers to those resources that were intended to be telecast.</a:t>
            </a:r>
          </a:p>
          <a:p>
            <a:pPr lvl="1">
              <a:spcAft>
                <a:spcPts val="600"/>
              </a:spcAft>
            </a:pPr>
            <a:r>
              <a:rPr lang="en-US" dirty="0"/>
              <a:t>Assign one of these terms: </a:t>
            </a:r>
            <a:r>
              <a:rPr lang="en-US" b="1" dirty="0"/>
              <a:t>Fiction films</a:t>
            </a:r>
            <a:r>
              <a:rPr lang="en-US" dirty="0"/>
              <a:t>; </a:t>
            </a:r>
            <a:r>
              <a:rPr lang="en-US" b="1" dirty="0"/>
              <a:t>Nonfiction films</a:t>
            </a:r>
            <a:r>
              <a:rPr lang="en-US" dirty="0"/>
              <a:t>; </a:t>
            </a:r>
            <a:r>
              <a:rPr lang="en-US" b="1" dirty="0"/>
              <a:t>Fiction television programs</a:t>
            </a:r>
            <a:r>
              <a:rPr lang="en-US" dirty="0"/>
              <a:t>; </a:t>
            </a:r>
            <a:r>
              <a:rPr lang="en-US" b="1" dirty="0"/>
              <a:t>Nonfiction television programs</a:t>
            </a:r>
            <a:endParaRPr lang="en-US" dirty="0"/>
          </a:p>
          <a:p>
            <a:pPr lvl="1"/>
            <a:r>
              <a:rPr lang="en-US" dirty="0"/>
              <a:t>For films, assign either </a:t>
            </a:r>
            <a:r>
              <a:rPr lang="en-US" b="1" dirty="0"/>
              <a:t>Short films</a:t>
            </a:r>
            <a:r>
              <a:rPr lang="en-US" dirty="0"/>
              <a:t> (&lt; 40 min.) or </a:t>
            </a:r>
            <a:r>
              <a:rPr lang="en-US" b="1" dirty="0"/>
              <a:t>Feature films</a:t>
            </a:r>
            <a:r>
              <a:rPr lang="en-US" dirty="0"/>
              <a:t> (40 min. or longer)</a:t>
            </a:r>
            <a:r>
              <a:rPr lang="en-US" b="1" dirty="0"/>
              <a:t> </a:t>
            </a:r>
            <a:r>
              <a:rPr lang="en-US" dirty="0"/>
              <a:t>as appropriate</a:t>
            </a:r>
          </a:p>
          <a:p>
            <a:pPr marL="0" indent="0">
              <a:spcAft>
                <a:spcPts val="600"/>
              </a:spcAft>
              <a:buNone/>
            </a:pPr>
            <a:endParaRPr lang="en-US" dirty="0" smtClean="0"/>
          </a:p>
          <a:p>
            <a:pPr marL="0" indent="0">
              <a:spcAft>
                <a:spcPts val="600"/>
              </a:spcAft>
              <a:buNone/>
            </a:pPr>
            <a:r>
              <a:rPr lang="en-US" sz="2400" dirty="0" smtClean="0"/>
              <a:t>*  actually, </a:t>
            </a:r>
            <a:r>
              <a:rPr lang="en-US" sz="2400" b="1" dirty="0" smtClean="0"/>
              <a:t>Visual works </a:t>
            </a:r>
            <a:r>
              <a:rPr lang="en-US" sz="2400" dirty="0" smtClean="0"/>
              <a:t>is the top term for moving images and other visual works</a:t>
            </a:r>
            <a:endParaRPr lang="en-US" sz="2400" dirty="0"/>
          </a:p>
        </p:txBody>
      </p:sp>
      <p:sp>
        <p:nvSpPr>
          <p:cNvPr id="5" name="Slide Number Placeholder 4"/>
          <p:cNvSpPr>
            <a:spLocks noGrp="1"/>
          </p:cNvSpPr>
          <p:nvPr>
            <p:ph type="sldNum" sz="quarter" idx="12"/>
          </p:nvPr>
        </p:nvSpPr>
        <p:spPr/>
        <p:txBody>
          <a:bodyPr/>
          <a:lstStyle/>
          <a:p>
            <a:fld id="{A00A331D-2EB0-4CEE-8662-2FAB66802E28}" type="slidenum">
              <a:rPr lang="en-US" smtClean="0"/>
              <a:t>142</a:t>
            </a:fld>
            <a:endParaRPr lang="en-US"/>
          </a:p>
        </p:txBody>
      </p:sp>
    </p:spTree>
    <p:extLst>
      <p:ext uri="{BB962C8B-B14F-4D97-AF65-F5344CB8AC3E}">
        <p14:creationId xmlns:p14="http://schemas.microsoft.com/office/powerpoint/2010/main" val="416864144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pPr>
              <a:spcAft>
                <a:spcPts val="600"/>
              </a:spcAft>
            </a:pPr>
            <a:r>
              <a:rPr lang="en-US" dirty="0" smtClean="0"/>
              <a:t>LCGFT Manual Instruction Sheet J 240:</a:t>
            </a:r>
          </a:p>
          <a:p>
            <a:pPr lvl="1">
              <a:spcAft>
                <a:spcPts val="600"/>
              </a:spcAft>
            </a:pPr>
            <a:r>
              <a:rPr lang="en-US" dirty="0" smtClean="0"/>
              <a:t>For </a:t>
            </a:r>
            <a:r>
              <a:rPr lang="en-US" dirty="0"/>
              <a:t>moving image resources produced with captions or sign language for viewing by the hearing impaired assign: </a:t>
            </a:r>
            <a:r>
              <a:rPr lang="en-US" b="1" dirty="0"/>
              <a:t>Films for the hearing impaired</a:t>
            </a:r>
            <a:r>
              <a:rPr lang="en-US" dirty="0"/>
              <a:t> or </a:t>
            </a:r>
            <a:r>
              <a:rPr lang="en-US" b="1" dirty="0"/>
              <a:t>Television programs for the hearing </a:t>
            </a:r>
            <a:r>
              <a:rPr lang="en-US" b="1" dirty="0" smtClean="0"/>
              <a:t>impaired</a:t>
            </a:r>
          </a:p>
          <a:p>
            <a:pPr lvl="1">
              <a:spcAft>
                <a:spcPts val="600"/>
              </a:spcAft>
            </a:pPr>
            <a:r>
              <a:rPr lang="en-US" dirty="0" smtClean="0"/>
              <a:t>For </a:t>
            </a:r>
            <a:r>
              <a:rPr lang="en-US" dirty="0"/>
              <a:t>moving image resources with additional audio description provided for people with visual disabilities assign: </a:t>
            </a:r>
            <a:r>
              <a:rPr lang="en-US" b="1" dirty="0"/>
              <a:t>Films for people with visual disabilities </a:t>
            </a:r>
            <a:r>
              <a:rPr lang="en-US" dirty="0"/>
              <a:t>or</a:t>
            </a:r>
            <a:r>
              <a:rPr lang="en-US" b="1" dirty="0"/>
              <a:t> Television programs for people with visual disabilities</a:t>
            </a:r>
            <a:r>
              <a:rPr lang="en-US" dirty="0" smtClean="0"/>
              <a:t>.</a:t>
            </a:r>
          </a:p>
          <a:p>
            <a:pPr lvl="1"/>
            <a:r>
              <a:rPr lang="en-US" i="1" dirty="0"/>
              <a:t>Local policy decision: </a:t>
            </a:r>
            <a:r>
              <a:rPr lang="en-US" dirty="0"/>
              <a:t>instead of or in addition to above, may assign </a:t>
            </a:r>
            <a:r>
              <a:rPr lang="en-US" b="1" dirty="0"/>
              <a:t>Video recordings for the hearing impaired </a:t>
            </a:r>
            <a:r>
              <a:rPr lang="en-US" dirty="0"/>
              <a:t>and/or </a:t>
            </a:r>
            <a:r>
              <a:rPr lang="en-US" b="1" dirty="0"/>
              <a:t>Video recordings for people with visual disabilities</a:t>
            </a:r>
            <a:endParaRPr lang="en-US" b="1" dirty="0">
              <a:solidFill>
                <a:schemeClr val="accent1">
                  <a:lumMod val="75000"/>
                </a:schemeClr>
              </a:solidFill>
            </a:endParaRPr>
          </a:p>
          <a:p>
            <a:pPr lvl="1"/>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143</a:t>
            </a:fld>
            <a:endParaRPr lang="en-US"/>
          </a:p>
        </p:txBody>
      </p:sp>
    </p:spTree>
    <p:extLst>
      <p:ext uri="{BB962C8B-B14F-4D97-AF65-F5344CB8AC3E}">
        <p14:creationId xmlns:p14="http://schemas.microsoft.com/office/powerpoint/2010/main" val="339839297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588059"/>
          </a:xfrm>
        </p:spPr>
        <p:txBody>
          <a:bodyPr>
            <a:normAutofit fontScale="90000"/>
          </a:bodyPr>
          <a:lstStyle/>
          <a:p>
            <a:r>
              <a:rPr lang="en-US" dirty="0" smtClean="0"/>
              <a:t>Moving Image Terms</a:t>
            </a:r>
            <a:endParaRPr lang="en-US" dirty="0"/>
          </a:p>
        </p:txBody>
      </p:sp>
      <p:sp>
        <p:nvSpPr>
          <p:cNvPr id="3" name="Content Placeholder 2"/>
          <p:cNvSpPr>
            <a:spLocks noGrp="1"/>
          </p:cNvSpPr>
          <p:nvPr>
            <p:ph idx="1"/>
          </p:nvPr>
        </p:nvSpPr>
        <p:spPr>
          <a:xfrm>
            <a:off x="416839" y="1168068"/>
            <a:ext cx="11570845" cy="5370844"/>
          </a:xfrm>
        </p:spPr>
        <p:txBody>
          <a:bodyPr>
            <a:normAutofit lnSpcReduction="10000"/>
          </a:bodyPr>
          <a:lstStyle/>
          <a:p>
            <a:pPr>
              <a:spcAft>
                <a:spcPts val="600"/>
              </a:spcAft>
            </a:pPr>
            <a:r>
              <a:rPr lang="en-US" dirty="0" smtClean="0"/>
              <a:t>OLAC’s </a:t>
            </a:r>
            <a:r>
              <a:rPr lang="en-US" i="1" dirty="0" smtClean="0"/>
              <a:t>Library </a:t>
            </a:r>
            <a:r>
              <a:rPr lang="en-US" i="1" dirty="0"/>
              <a:t>of Congress Genre-Form Thesaurus (LCGFT) for Moving Images: Best Practices </a:t>
            </a:r>
            <a:r>
              <a:rPr lang="en-US" dirty="0"/>
              <a:t>(</a:t>
            </a:r>
            <a:r>
              <a:rPr lang="en-US" dirty="0">
                <a:hlinkClick r:id="rId3"/>
              </a:rPr>
              <a:t>http://</a:t>
            </a:r>
            <a:r>
              <a:rPr lang="en-US" dirty="0" smtClean="0">
                <a:hlinkClick r:id="rId3"/>
              </a:rPr>
              <a:t>www.olacinc.org/sites/capc_files/LCGFTbestpractices.pdf</a:t>
            </a:r>
            <a:r>
              <a:rPr lang="en-US" dirty="0" smtClean="0"/>
              <a:t>)</a:t>
            </a:r>
          </a:p>
          <a:p>
            <a:pPr lvl="1">
              <a:spcAft>
                <a:spcPts val="600"/>
              </a:spcAft>
            </a:pPr>
            <a:r>
              <a:rPr lang="en-US" dirty="0" smtClean="0"/>
              <a:t>Terms may be assigned from different levels of the same</a:t>
            </a:r>
            <a:r>
              <a:rPr lang="en-US" dirty="0"/>
              <a:t> </a:t>
            </a:r>
            <a:r>
              <a:rPr lang="en-US" dirty="0" smtClean="0"/>
              <a:t>hierarchy </a:t>
            </a:r>
            <a:r>
              <a:rPr lang="en-US" dirty="0"/>
              <a:t>if </a:t>
            </a:r>
            <a:r>
              <a:rPr lang="en-US" dirty="0" smtClean="0"/>
              <a:t>desired (e.g</a:t>
            </a:r>
            <a:r>
              <a:rPr lang="en-US" dirty="0"/>
              <a:t>., </a:t>
            </a:r>
            <a:r>
              <a:rPr lang="en-US" b="1" dirty="0"/>
              <a:t>Slasher </a:t>
            </a:r>
            <a:r>
              <a:rPr lang="en-US" b="1" dirty="0" smtClean="0"/>
              <a:t>films</a:t>
            </a:r>
            <a:r>
              <a:rPr lang="en-US" dirty="0" smtClean="0"/>
              <a:t> as well as </a:t>
            </a:r>
            <a:r>
              <a:rPr lang="en-US" b="1" dirty="0" smtClean="0"/>
              <a:t>Horror films</a:t>
            </a:r>
            <a:r>
              <a:rPr lang="en-US" dirty="0"/>
              <a:t>; </a:t>
            </a:r>
            <a:r>
              <a:rPr lang="en-US" b="1" dirty="0"/>
              <a:t>Sex comedy </a:t>
            </a:r>
            <a:r>
              <a:rPr lang="en-US" b="1" dirty="0" smtClean="0"/>
              <a:t>films </a:t>
            </a:r>
            <a:r>
              <a:rPr lang="en-US" dirty="0" smtClean="0"/>
              <a:t>as well as </a:t>
            </a:r>
            <a:r>
              <a:rPr lang="en-US" b="1" dirty="0" smtClean="0"/>
              <a:t>Comedy films</a:t>
            </a:r>
            <a:r>
              <a:rPr lang="en-US" dirty="0" smtClean="0"/>
              <a:t>)</a:t>
            </a:r>
          </a:p>
          <a:p>
            <a:pPr lvl="1">
              <a:spcAft>
                <a:spcPts val="600"/>
              </a:spcAft>
            </a:pPr>
            <a:r>
              <a:rPr lang="en-US" dirty="0" smtClean="0"/>
              <a:t>Fiction vs. nonfiction: useful for limiting/faceting; guidelines for borderline cases</a:t>
            </a:r>
          </a:p>
          <a:p>
            <a:pPr lvl="1">
              <a:spcAft>
                <a:spcPts val="600"/>
              </a:spcAft>
            </a:pPr>
            <a:r>
              <a:rPr lang="en-US" dirty="0" smtClean="0"/>
              <a:t>When to assign </a:t>
            </a:r>
            <a:r>
              <a:rPr lang="en-US" b="1" dirty="0" smtClean="0"/>
              <a:t>Short films</a:t>
            </a:r>
            <a:r>
              <a:rPr lang="en-US" dirty="0" smtClean="0"/>
              <a:t> and </a:t>
            </a:r>
            <a:r>
              <a:rPr lang="en-US" b="1" dirty="0" smtClean="0"/>
              <a:t>Feature films</a:t>
            </a:r>
            <a:r>
              <a:rPr lang="en-US" dirty="0" smtClean="0"/>
              <a:t>: films or videos </a:t>
            </a:r>
            <a:r>
              <a:rPr lang="en-US" dirty="0"/>
              <a:t>that </a:t>
            </a:r>
            <a:r>
              <a:rPr lang="en-US" dirty="0" smtClean="0"/>
              <a:t>have been </a:t>
            </a:r>
            <a:r>
              <a:rPr lang="en-US" dirty="0"/>
              <a:t>or </a:t>
            </a:r>
            <a:r>
              <a:rPr lang="en-US" dirty="0" smtClean="0"/>
              <a:t>are likely to have been originally exhibited theatrically or otherwise shown publicly and for films and videos similar </a:t>
            </a:r>
            <a:r>
              <a:rPr lang="en-US" dirty="0"/>
              <a:t>in structure and style to films shown in theatrical venues where users may find these categories </a:t>
            </a:r>
            <a:r>
              <a:rPr lang="en-US" dirty="0" smtClean="0"/>
              <a:t>useful</a:t>
            </a:r>
          </a:p>
          <a:p>
            <a:pPr lvl="1"/>
            <a:r>
              <a:rPr lang="en-US" dirty="0" smtClean="0"/>
              <a:t>Accessibility terms: base </a:t>
            </a:r>
            <a:r>
              <a:rPr lang="en-US" dirty="0"/>
              <a:t>accessibility form terms on the format in hand, normally video recordings, rather than the original </a:t>
            </a:r>
            <a:r>
              <a:rPr lang="en-US" dirty="0" smtClean="0"/>
              <a:t>format. </a:t>
            </a:r>
            <a:r>
              <a:rPr lang="en-US" b="1" dirty="0"/>
              <a:t>Films for the hearing impaired </a:t>
            </a:r>
            <a:r>
              <a:rPr lang="en-US" dirty="0"/>
              <a:t>and </a:t>
            </a:r>
            <a:r>
              <a:rPr lang="en-US" b="1" dirty="0"/>
              <a:t>Films for people with visual disabilities </a:t>
            </a:r>
            <a:r>
              <a:rPr lang="en-US" dirty="0"/>
              <a:t>should thus only be used when cataloging moving images in film format. </a:t>
            </a:r>
            <a:r>
              <a:rPr lang="en-US" b="1" dirty="0"/>
              <a:t>Television programs for [. . .] </a:t>
            </a:r>
            <a:r>
              <a:rPr lang="en-US" dirty="0"/>
              <a:t>terms would not be used at all</a:t>
            </a:r>
          </a:p>
          <a:p>
            <a:pPr lvl="1"/>
            <a:endParaRPr lang="en-US" dirty="0"/>
          </a:p>
          <a:p>
            <a:pPr lvl="1"/>
            <a:endParaRPr lang="en-US" dirty="0"/>
          </a:p>
          <a:p>
            <a:pPr lvl="1"/>
            <a:endParaRPr lang="en-US" b="1" dirty="0"/>
          </a:p>
          <a:p>
            <a:pPr lvl="1"/>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144</a:t>
            </a:fld>
            <a:endParaRPr lang="en-US"/>
          </a:p>
        </p:txBody>
      </p:sp>
    </p:spTree>
    <p:extLst>
      <p:ext uri="{BB962C8B-B14F-4D97-AF65-F5344CB8AC3E}">
        <p14:creationId xmlns:p14="http://schemas.microsoft.com/office/powerpoint/2010/main" val="20061903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pPr>
              <a:spcAft>
                <a:spcPts val="600"/>
              </a:spcAft>
            </a:pPr>
            <a:r>
              <a:rPr lang="en-US" dirty="0" smtClean="0"/>
              <a:t>OLAC’s </a:t>
            </a:r>
            <a:r>
              <a:rPr lang="en-US" i="1" dirty="0" smtClean="0"/>
              <a:t>Library </a:t>
            </a:r>
            <a:r>
              <a:rPr lang="en-US" i="1" dirty="0"/>
              <a:t>of Congress Genre-Form Thesaurus (LCGFT) for Moving Images: Best Practices </a:t>
            </a:r>
            <a:r>
              <a:rPr lang="en-US" dirty="0"/>
              <a:t>(</a:t>
            </a:r>
            <a:r>
              <a:rPr lang="en-US" dirty="0">
                <a:hlinkClick r:id="rId3"/>
              </a:rPr>
              <a:t>http://</a:t>
            </a:r>
            <a:r>
              <a:rPr lang="en-US" dirty="0" smtClean="0">
                <a:hlinkClick r:id="rId3"/>
              </a:rPr>
              <a:t>www.olacinc.org/sites/capc_files/LCGFTbestpractices.pdf</a:t>
            </a:r>
            <a:r>
              <a:rPr lang="en-US" dirty="0" smtClean="0"/>
              <a:t>)</a:t>
            </a:r>
          </a:p>
          <a:p>
            <a:pPr lvl="1">
              <a:spcAft>
                <a:spcPts val="600"/>
              </a:spcAft>
            </a:pPr>
            <a:r>
              <a:rPr lang="en-US" dirty="0" smtClean="0"/>
              <a:t>Recommends order of genre/form terms: from specific terms to broader terms, </a:t>
            </a:r>
            <a:r>
              <a:rPr lang="en-US" dirty="0"/>
              <a:t>followed by terms relating to intended audience, technique, derivation, duration, fiction/nonfiction element, form </a:t>
            </a:r>
            <a:r>
              <a:rPr lang="en-US" dirty="0" smtClean="0"/>
              <a:t>of </a:t>
            </a:r>
            <a:r>
              <a:rPr lang="en-US" dirty="0"/>
              <a:t>distribution, and </a:t>
            </a:r>
            <a:r>
              <a:rPr lang="en-US" dirty="0" smtClean="0"/>
              <a:t>accessibility.  Any local terms should follow the authorized LCGFT terms</a:t>
            </a:r>
          </a:p>
          <a:p>
            <a:pPr lvl="1">
              <a:spcAft>
                <a:spcPts val="600"/>
              </a:spcAft>
            </a:pPr>
            <a:r>
              <a:rPr lang="en-US" dirty="0" smtClean="0"/>
              <a:t>Guidance on when to use </a:t>
            </a:r>
            <a:r>
              <a:rPr lang="en-US" b="1" dirty="0"/>
              <a:t>Internet videos</a:t>
            </a:r>
            <a:r>
              <a:rPr lang="en-US" dirty="0"/>
              <a:t>, </a:t>
            </a:r>
            <a:r>
              <a:rPr lang="en-US" b="1" dirty="0"/>
              <a:t>Podcasts</a:t>
            </a:r>
            <a:r>
              <a:rPr lang="en-US" dirty="0"/>
              <a:t>, and </a:t>
            </a:r>
            <a:r>
              <a:rPr lang="en-US" b="1" dirty="0" smtClean="0"/>
              <a:t>Webisodes</a:t>
            </a:r>
          </a:p>
          <a:p>
            <a:pPr lvl="2">
              <a:spcAft>
                <a:spcPts val="600"/>
              </a:spcAft>
            </a:pPr>
            <a:r>
              <a:rPr lang="en-US" b="1" dirty="0"/>
              <a:t>Internet </a:t>
            </a:r>
            <a:r>
              <a:rPr lang="en-US" b="1" dirty="0" smtClean="0"/>
              <a:t>videos</a:t>
            </a:r>
            <a:r>
              <a:rPr lang="en-US" dirty="0" smtClean="0"/>
              <a:t>: </a:t>
            </a:r>
            <a:r>
              <a:rPr lang="en-US" dirty="0"/>
              <a:t>only when the piece in hand is on the </a:t>
            </a:r>
            <a:r>
              <a:rPr lang="en-US" dirty="0" smtClean="0"/>
              <a:t>Internet</a:t>
            </a:r>
          </a:p>
          <a:p>
            <a:pPr lvl="2"/>
            <a:r>
              <a:rPr lang="en-US" b="1" dirty="0" smtClean="0"/>
              <a:t>Podcasts </a:t>
            </a:r>
            <a:r>
              <a:rPr lang="en-US" dirty="0" smtClean="0"/>
              <a:t>and</a:t>
            </a:r>
            <a:r>
              <a:rPr lang="en-US" b="1" dirty="0" smtClean="0"/>
              <a:t> Webisodes</a:t>
            </a:r>
            <a:r>
              <a:rPr lang="en-US" dirty="0" smtClean="0"/>
              <a:t>: for resources in their original format online as well as for DVDs containing them</a:t>
            </a:r>
            <a:endParaRPr lang="en-US" b="1" dirty="0"/>
          </a:p>
          <a:p>
            <a:pPr lvl="1"/>
            <a:endParaRPr lang="en-US" b="1" dirty="0"/>
          </a:p>
          <a:p>
            <a:pPr lvl="1"/>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145</a:t>
            </a:fld>
            <a:endParaRPr lang="en-US"/>
          </a:p>
        </p:txBody>
      </p:sp>
    </p:spTree>
    <p:extLst>
      <p:ext uri="{BB962C8B-B14F-4D97-AF65-F5344CB8AC3E}">
        <p14:creationId xmlns:p14="http://schemas.microsoft.com/office/powerpoint/2010/main" val="331288638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34"/>
            <a:ext cx="10515600" cy="267921"/>
          </a:xfrm>
        </p:spPr>
        <p:txBody>
          <a:bodyPr>
            <a:noAutofit/>
          </a:bodyPr>
          <a:lstStyle/>
          <a:p>
            <a:r>
              <a:rPr lang="en-US" sz="3800" dirty="0" smtClean="0"/>
              <a:t>Moving Image Examples</a:t>
            </a:r>
            <a:endParaRPr lang="en-US" sz="3800" dirty="0"/>
          </a:p>
        </p:txBody>
      </p:sp>
      <p:sp>
        <p:nvSpPr>
          <p:cNvPr id="3" name="Content Placeholder 2"/>
          <p:cNvSpPr>
            <a:spLocks noGrp="1"/>
          </p:cNvSpPr>
          <p:nvPr>
            <p:ph idx="1"/>
          </p:nvPr>
        </p:nvSpPr>
        <p:spPr>
          <a:xfrm>
            <a:off x="838200" y="964641"/>
            <a:ext cx="11239919" cy="6104374"/>
          </a:xfrm>
        </p:spPr>
        <p:txBody>
          <a:bodyPr>
            <a:normAutofit fontScale="62500" lnSpcReduction="20000"/>
          </a:bodyPr>
          <a:lstStyle/>
          <a:p>
            <a:pPr marL="0" indent="0">
              <a:buNone/>
            </a:pPr>
            <a:r>
              <a:rPr lang="en-US" dirty="0"/>
              <a:t>245 00 </a:t>
            </a:r>
            <a:r>
              <a:rPr lang="en-US" dirty="0" smtClean="0"/>
              <a:t> Monsters</a:t>
            </a:r>
            <a:r>
              <a:rPr lang="en-US" dirty="0"/>
              <a:t>, Inc. / </a:t>
            </a:r>
            <a:r>
              <a:rPr lang="en-US" dirty="0" smtClean="0"/>
              <a:t>$c </a:t>
            </a:r>
            <a:r>
              <a:rPr lang="en-US" dirty="0"/>
              <a:t>Walt Disney Pictures presents ; Pixar Animation Studios film ; producer, Darla K</a:t>
            </a:r>
            <a:r>
              <a:rPr lang="en-US" dirty="0" smtClean="0"/>
              <a:t>.</a:t>
            </a:r>
          </a:p>
          <a:p>
            <a:pPr marL="0" indent="0">
              <a:buNone/>
            </a:pPr>
            <a:r>
              <a:rPr lang="en-US" dirty="0" smtClean="0"/>
              <a:t>              Anderson </a:t>
            </a:r>
            <a:r>
              <a:rPr lang="en-US" dirty="0"/>
              <a:t>; written by Andrew Stanton, Daniel Gerson ; directors, Pete </a:t>
            </a:r>
            <a:r>
              <a:rPr lang="en-US" dirty="0" err="1"/>
              <a:t>Docter</a:t>
            </a:r>
            <a:r>
              <a:rPr lang="en-US" dirty="0"/>
              <a:t>, David Silverman, Lee Unkrich</a:t>
            </a:r>
            <a:r>
              <a:rPr lang="en-US" dirty="0" smtClean="0"/>
              <a:t>.</a:t>
            </a:r>
          </a:p>
          <a:p>
            <a:pPr marL="0" indent="0">
              <a:buNone/>
            </a:pPr>
            <a:r>
              <a:rPr lang="en-US" dirty="0"/>
              <a:t>650 </a:t>
            </a:r>
            <a:r>
              <a:rPr lang="en-US" dirty="0" smtClean="0"/>
              <a:t>_0  Monsters $v </a:t>
            </a:r>
            <a:r>
              <a:rPr lang="en-US" dirty="0"/>
              <a:t>Juvenile drama.</a:t>
            </a:r>
          </a:p>
          <a:p>
            <a:pPr marL="0" indent="0">
              <a:buNone/>
            </a:pPr>
            <a:r>
              <a:rPr lang="en-US" dirty="0"/>
              <a:t>650 </a:t>
            </a:r>
            <a:r>
              <a:rPr lang="en-US" dirty="0" smtClean="0"/>
              <a:t>_0  Factories $v </a:t>
            </a:r>
            <a:r>
              <a:rPr lang="en-US" dirty="0"/>
              <a:t>Juvenile drama.</a:t>
            </a:r>
          </a:p>
          <a:p>
            <a:pPr marL="0" indent="0">
              <a:buNone/>
            </a:pPr>
            <a:r>
              <a:rPr lang="en-US" dirty="0"/>
              <a:t>650 </a:t>
            </a:r>
            <a:r>
              <a:rPr lang="en-US" dirty="0" smtClean="0"/>
              <a:t>_0  Monsters</a:t>
            </a:r>
            <a:r>
              <a:rPr lang="en-US" dirty="0"/>
              <a:t>, Inc. (Imaginary organization) </a:t>
            </a:r>
            <a:r>
              <a:rPr lang="en-US" dirty="0" smtClean="0"/>
              <a:t>$v </a:t>
            </a:r>
            <a:r>
              <a:rPr lang="en-US" dirty="0"/>
              <a:t>Juvenile drama.</a:t>
            </a:r>
          </a:p>
          <a:p>
            <a:pPr marL="0" indent="0">
              <a:buNone/>
            </a:pPr>
            <a:r>
              <a:rPr lang="en-US" dirty="0"/>
              <a:t>650 </a:t>
            </a:r>
            <a:r>
              <a:rPr lang="en-US" dirty="0" smtClean="0"/>
              <a:t>_0  Girls $v </a:t>
            </a:r>
            <a:r>
              <a:rPr lang="en-US" dirty="0"/>
              <a:t>Juvenile drama.</a:t>
            </a:r>
          </a:p>
          <a:p>
            <a:pPr marL="0" indent="0">
              <a:buNone/>
            </a:pPr>
            <a:r>
              <a:rPr lang="en-US" dirty="0"/>
              <a:t>650 </a:t>
            </a:r>
            <a:r>
              <a:rPr lang="en-US" dirty="0" smtClean="0"/>
              <a:t>_0  Toddlers $v </a:t>
            </a:r>
            <a:r>
              <a:rPr lang="en-US" dirty="0"/>
              <a:t>Juvenile drama.</a:t>
            </a:r>
          </a:p>
          <a:p>
            <a:pPr marL="0" indent="0">
              <a:buNone/>
            </a:pPr>
            <a:r>
              <a:rPr lang="en-US" dirty="0"/>
              <a:t>650 </a:t>
            </a:r>
            <a:r>
              <a:rPr lang="en-US" dirty="0" smtClean="0"/>
              <a:t>_0  Male </a:t>
            </a:r>
            <a:r>
              <a:rPr lang="en-US" dirty="0"/>
              <a:t>friendship</a:t>
            </a:r>
            <a:r>
              <a:rPr lang="en-US" dirty="0" smtClean="0"/>
              <a:t> $v </a:t>
            </a:r>
            <a:r>
              <a:rPr lang="en-US" dirty="0"/>
              <a:t>Juvenile drama.</a:t>
            </a:r>
          </a:p>
          <a:p>
            <a:pPr marL="0" indent="0">
              <a:buNone/>
            </a:pPr>
            <a:r>
              <a:rPr lang="en-US" dirty="0"/>
              <a:t>650 </a:t>
            </a:r>
            <a:r>
              <a:rPr lang="en-US" dirty="0" smtClean="0"/>
              <a:t>_0  Nightmares $v </a:t>
            </a:r>
            <a:r>
              <a:rPr lang="en-US" dirty="0"/>
              <a:t>Juvenile drama</a:t>
            </a:r>
            <a:r>
              <a:rPr lang="en-US" dirty="0" smtClean="0"/>
              <a:t>.</a:t>
            </a:r>
          </a:p>
          <a:p>
            <a:pPr marL="0" indent="0">
              <a:buNone/>
            </a:pPr>
            <a:r>
              <a:rPr lang="en-US" dirty="0" smtClean="0">
                <a:solidFill>
                  <a:srgbClr val="FF0000"/>
                </a:solidFill>
              </a:rPr>
              <a:t>655 _7  Comedy films.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Monster 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a:t>
            </a:r>
            <a:r>
              <a:rPr lang="en-US" dirty="0" smtClean="0">
                <a:solidFill>
                  <a:srgbClr val="FF0000"/>
                </a:solidFill>
              </a:rPr>
              <a:t>_7  Children's </a:t>
            </a:r>
            <a:r>
              <a:rPr lang="en-US" dirty="0">
                <a:solidFill>
                  <a:srgbClr val="FF0000"/>
                </a:solidFill>
              </a:rPr>
              <a:t>films.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Computer </a:t>
            </a:r>
            <a:r>
              <a:rPr lang="en-US" dirty="0">
                <a:solidFill>
                  <a:srgbClr val="FF0000"/>
                </a:solidFill>
              </a:rPr>
              <a:t>animation </a:t>
            </a:r>
            <a:r>
              <a:rPr lang="en-US" dirty="0" smtClean="0">
                <a:solidFill>
                  <a:srgbClr val="FF0000"/>
                </a:solidFill>
              </a:rPr>
              <a:t>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Animated </a:t>
            </a:r>
            <a:r>
              <a:rPr lang="en-US" dirty="0">
                <a:solidFill>
                  <a:srgbClr val="FF0000"/>
                </a:solidFill>
              </a:rPr>
              <a:t>films.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Feature films.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Fiction 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Video </a:t>
            </a:r>
            <a:r>
              <a:rPr lang="en-US" dirty="0">
                <a:solidFill>
                  <a:srgbClr val="FF0000"/>
                </a:solidFill>
              </a:rPr>
              <a:t>recordings for the hearing impaired.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Video </a:t>
            </a:r>
            <a:r>
              <a:rPr lang="en-US" dirty="0">
                <a:solidFill>
                  <a:srgbClr val="FF0000"/>
                </a:solidFill>
              </a:rPr>
              <a:t>recordings for people with visual disabilities.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547" y="1927225"/>
            <a:ext cx="3135821" cy="44291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146</a:t>
            </a:fld>
            <a:endParaRPr lang="en-US"/>
          </a:p>
        </p:txBody>
      </p:sp>
    </p:spTree>
    <p:extLst>
      <p:ext uri="{BB962C8B-B14F-4D97-AF65-F5344CB8AC3E}">
        <p14:creationId xmlns:p14="http://schemas.microsoft.com/office/powerpoint/2010/main" val="347738749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775"/>
            <a:ext cx="10515600" cy="267921"/>
          </a:xfrm>
        </p:spPr>
        <p:txBody>
          <a:bodyPr>
            <a:noAutofit/>
          </a:bodyPr>
          <a:lstStyle/>
          <a:p>
            <a:r>
              <a:rPr lang="en-US" sz="3800" dirty="0" smtClean="0"/>
              <a:t>Moving Image Examples</a:t>
            </a:r>
            <a:endParaRPr lang="en-US" sz="3800" dirty="0"/>
          </a:p>
        </p:txBody>
      </p:sp>
      <p:sp>
        <p:nvSpPr>
          <p:cNvPr id="3" name="Content Placeholder 2"/>
          <p:cNvSpPr>
            <a:spLocks noGrp="1"/>
          </p:cNvSpPr>
          <p:nvPr>
            <p:ph idx="1"/>
          </p:nvPr>
        </p:nvSpPr>
        <p:spPr>
          <a:xfrm>
            <a:off x="838200" y="747132"/>
            <a:ext cx="11239919" cy="6231448"/>
          </a:xfrm>
        </p:spPr>
        <p:txBody>
          <a:bodyPr>
            <a:normAutofit fontScale="92500" lnSpcReduction="10000"/>
          </a:bodyPr>
          <a:lstStyle/>
          <a:p>
            <a:pPr marL="0" indent="0">
              <a:buNone/>
            </a:pPr>
            <a:r>
              <a:rPr lang="en-US" sz="2200" dirty="0" smtClean="0"/>
              <a:t>130 0_  Modern </a:t>
            </a:r>
            <a:r>
              <a:rPr lang="en-US" sz="2200" dirty="0"/>
              <a:t>family (Television program). </a:t>
            </a:r>
            <a:r>
              <a:rPr lang="en-US" sz="2200" dirty="0" smtClean="0"/>
              <a:t>$n </a:t>
            </a:r>
            <a:r>
              <a:rPr lang="en-US" sz="2200" dirty="0"/>
              <a:t>Season 6.</a:t>
            </a:r>
          </a:p>
          <a:p>
            <a:pPr marL="0" indent="0">
              <a:buNone/>
            </a:pPr>
            <a:r>
              <a:rPr lang="en-US" sz="2200" dirty="0" smtClean="0"/>
              <a:t>245 10  Modern </a:t>
            </a:r>
            <a:r>
              <a:rPr lang="en-US" sz="2200" dirty="0"/>
              <a:t>family. </a:t>
            </a:r>
            <a:r>
              <a:rPr lang="en-US" sz="2200" dirty="0" smtClean="0"/>
              <a:t>$n </a:t>
            </a:r>
            <a:r>
              <a:rPr lang="en-US" sz="2200" dirty="0"/>
              <a:t>The complete sixth season / </a:t>
            </a:r>
            <a:r>
              <a:rPr lang="en-US" sz="2200" dirty="0" smtClean="0"/>
              <a:t>$c </a:t>
            </a:r>
            <a:r>
              <a:rPr lang="en-US" sz="2200" dirty="0" err="1"/>
              <a:t>Levitan</a:t>
            </a:r>
            <a:r>
              <a:rPr lang="en-US" sz="2200" dirty="0"/>
              <a:t> Lloyd ; </a:t>
            </a:r>
            <a:r>
              <a:rPr lang="en-US" sz="2200" dirty="0" smtClean="0"/>
              <a:t>20th Century Fox</a:t>
            </a:r>
          </a:p>
          <a:p>
            <a:pPr marL="0" indent="0">
              <a:buNone/>
            </a:pPr>
            <a:r>
              <a:rPr lang="en-US" sz="2200" dirty="0"/>
              <a:t> </a:t>
            </a:r>
            <a:r>
              <a:rPr lang="en-US" sz="2200" dirty="0" smtClean="0"/>
              <a:t>             Television </a:t>
            </a:r>
            <a:r>
              <a:rPr lang="en-US" sz="2200" dirty="0"/>
              <a:t>; created by Christopher Lloyd &amp; Steven </a:t>
            </a:r>
            <a:r>
              <a:rPr lang="en-US" sz="2200" dirty="0" err="1"/>
              <a:t>Levitan</a:t>
            </a:r>
            <a:r>
              <a:rPr lang="en-US" sz="2200" dirty="0"/>
              <a:t>. </a:t>
            </a:r>
            <a:endParaRPr lang="en-US" sz="2200" dirty="0" smtClean="0"/>
          </a:p>
          <a:p>
            <a:pPr marL="0" indent="0">
              <a:buNone/>
            </a:pPr>
            <a:r>
              <a:rPr lang="en-US" sz="2200" dirty="0"/>
              <a:t>650 </a:t>
            </a:r>
            <a:r>
              <a:rPr lang="en-US" sz="2200" dirty="0" smtClean="0"/>
              <a:t>_0  Families $z </a:t>
            </a:r>
            <a:r>
              <a:rPr lang="en-US" sz="2200" dirty="0"/>
              <a:t>United States </a:t>
            </a:r>
            <a:r>
              <a:rPr lang="en-US" sz="2200" dirty="0" smtClean="0"/>
              <a:t>$v </a:t>
            </a:r>
            <a:r>
              <a:rPr lang="en-US" sz="2200" dirty="0"/>
              <a:t>Drama.</a:t>
            </a:r>
          </a:p>
          <a:p>
            <a:pPr marL="0" indent="0">
              <a:buNone/>
            </a:pPr>
            <a:r>
              <a:rPr lang="en-US" sz="2200" dirty="0"/>
              <a:t>650 </a:t>
            </a:r>
            <a:r>
              <a:rPr lang="en-US" sz="2200" dirty="0" smtClean="0"/>
              <a:t>_0  Man-woman </a:t>
            </a:r>
            <a:r>
              <a:rPr lang="en-US" sz="2200" dirty="0"/>
              <a:t>relationships </a:t>
            </a:r>
            <a:r>
              <a:rPr lang="en-US" sz="2200" dirty="0" smtClean="0"/>
              <a:t>$z </a:t>
            </a:r>
            <a:r>
              <a:rPr lang="en-US" sz="2200" dirty="0"/>
              <a:t>United States </a:t>
            </a:r>
            <a:r>
              <a:rPr lang="en-US" sz="2200" dirty="0" smtClean="0"/>
              <a:t>$v </a:t>
            </a:r>
            <a:r>
              <a:rPr lang="en-US" sz="2200" dirty="0"/>
              <a:t>Drama.</a:t>
            </a:r>
          </a:p>
          <a:p>
            <a:pPr marL="0" indent="0">
              <a:buNone/>
            </a:pPr>
            <a:r>
              <a:rPr lang="en-US" sz="2200" dirty="0"/>
              <a:t>650 </a:t>
            </a:r>
            <a:r>
              <a:rPr lang="en-US" sz="2200" dirty="0" smtClean="0"/>
              <a:t>_0  Stepfamilies $v </a:t>
            </a:r>
            <a:r>
              <a:rPr lang="en-US" sz="2200" dirty="0"/>
              <a:t>Drama.</a:t>
            </a:r>
          </a:p>
          <a:p>
            <a:pPr marL="0" indent="0">
              <a:buNone/>
            </a:pPr>
            <a:r>
              <a:rPr lang="en-US" sz="2200" dirty="0"/>
              <a:t>650 </a:t>
            </a:r>
            <a:r>
              <a:rPr lang="en-US" sz="2200" dirty="0" smtClean="0"/>
              <a:t>_0  Gay </a:t>
            </a:r>
            <a:r>
              <a:rPr lang="en-US" sz="2200" dirty="0"/>
              <a:t>fathers </a:t>
            </a:r>
            <a:r>
              <a:rPr lang="en-US" sz="2200" dirty="0" smtClean="0"/>
              <a:t>$v </a:t>
            </a:r>
            <a:r>
              <a:rPr lang="en-US" sz="2200" dirty="0"/>
              <a:t>Drama.</a:t>
            </a:r>
          </a:p>
          <a:p>
            <a:pPr marL="0" indent="0">
              <a:buNone/>
            </a:pPr>
            <a:r>
              <a:rPr lang="en-US" sz="2200" dirty="0"/>
              <a:t>650 </a:t>
            </a:r>
            <a:r>
              <a:rPr lang="en-US" sz="2200" dirty="0" smtClean="0"/>
              <a:t>_0  Adopted </a:t>
            </a:r>
            <a:r>
              <a:rPr lang="en-US" sz="2200" dirty="0"/>
              <a:t>children </a:t>
            </a:r>
            <a:r>
              <a:rPr lang="en-US" sz="2200" dirty="0" smtClean="0"/>
              <a:t>$v </a:t>
            </a:r>
            <a:r>
              <a:rPr lang="en-US" sz="2200" dirty="0"/>
              <a:t>Drama.</a:t>
            </a:r>
          </a:p>
          <a:p>
            <a:pPr marL="0" indent="0">
              <a:buNone/>
            </a:pPr>
            <a:r>
              <a:rPr lang="en-US" sz="2200" dirty="0"/>
              <a:t>650 </a:t>
            </a:r>
            <a:r>
              <a:rPr lang="en-US" sz="2200" dirty="0" smtClean="0"/>
              <a:t>_0  Suburban </a:t>
            </a:r>
            <a:r>
              <a:rPr lang="en-US" sz="2200" dirty="0"/>
              <a:t>life </a:t>
            </a:r>
            <a:r>
              <a:rPr lang="en-US" sz="2200" dirty="0" smtClean="0"/>
              <a:t>$v </a:t>
            </a:r>
            <a:r>
              <a:rPr lang="en-US" sz="2200" dirty="0"/>
              <a:t>Drama.</a:t>
            </a:r>
          </a:p>
          <a:p>
            <a:pPr marL="0" indent="0">
              <a:buNone/>
            </a:pPr>
            <a:r>
              <a:rPr lang="en-US" sz="2200" dirty="0"/>
              <a:t>651 </a:t>
            </a:r>
            <a:r>
              <a:rPr lang="en-US" sz="2200" dirty="0" smtClean="0"/>
              <a:t>_0  Los </a:t>
            </a:r>
            <a:r>
              <a:rPr lang="en-US" sz="2200" dirty="0"/>
              <a:t>Angeles (Calif.) </a:t>
            </a:r>
            <a:r>
              <a:rPr lang="en-US" sz="2200" dirty="0" smtClean="0"/>
              <a:t>$v </a:t>
            </a:r>
            <a:r>
              <a:rPr lang="en-US" sz="2200" dirty="0"/>
              <a:t>Drama. </a:t>
            </a:r>
            <a:endParaRPr lang="en-US" sz="2200" dirty="0" smtClean="0"/>
          </a:p>
          <a:p>
            <a:pPr marL="0" indent="0">
              <a:buNone/>
            </a:pPr>
            <a:r>
              <a:rPr lang="en-US" sz="2200" dirty="0" smtClean="0">
                <a:solidFill>
                  <a:srgbClr val="FF0000"/>
                </a:solidFill>
              </a:rPr>
              <a:t>655 _7  Domestic comedy television programs. $2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Documentary-style </a:t>
            </a:r>
            <a:r>
              <a:rPr lang="en-US" sz="2200" dirty="0">
                <a:solidFill>
                  <a:srgbClr val="FF0000"/>
                </a:solidFill>
              </a:rPr>
              <a:t>television programs. </a:t>
            </a:r>
            <a:r>
              <a:rPr lang="en-US" sz="2200" dirty="0" smtClean="0">
                <a:solidFill>
                  <a:srgbClr val="FF0000"/>
                </a:solidFill>
              </a:rPr>
              <a:t>$2 </a:t>
            </a:r>
            <a:r>
              <a:rPr lang="en-US" sz="2200" dirty="0" err="1" smtClean="0">
                <a:solidFill>
                  <a:srgbClr val="FF0000"/>
                </a:solidFill>
              </a:rPr>
              <a:t>lcgft</a:t>
            </a:r>
            <a:endParaRPr lang="en-US" sz="2200" dirty="0" smtClean="0">
              <a:solidFill>
                <a:srgbClr val="FF0000"/>
              </a:solidFill>
            </a:endParaRPr>
          </a:p>
          <a:p>
            <a:pPr marL="0" indent="0">
              <a:buNone/>
            </a:pPr>
            <a:r>
              <a:rPr lang="en-US" sz="2200" dirty="0" smtClean="0">
                <a:solidFill>
                  <a:srgbClr val="FF0000"/>
                </a:solidFill>
              </a:rPr>
              <a:t>655 _7  Gay television programs. $2 </a:t>
            </a:r>
            <a:r>
              <a:rPr lang="en-US" sz="2200" dirty="0" err="1" smtClean="0">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Fiction </a:t>
            </a:r>
            <a:r>
              <a:rPr lang="en-US" sz="2200" dirty="0">
                <a:solidFill>
                  <a:srgbClr val="FF0000"/>
                </a:solidFill>
              </a:rPr>
              <a:t>television programs.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Television </a:t>
            </a:r>
            <a:r>
              <a:rPr lang="en-US" sz="2200" dirty="0">
                <a:solidFill>
                  <a:srgbClr val="FF0000"/>
                </a:solidFill>
              </a:rPr>
              <a:t>series.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Video </a:t>
            </a:r>
            <a:r>
              <a:rPr lang="en-US" sz="2200" dirty="0">
                <a:solidFill>
                  <a:srgbClr val="FF0000"/>
                </a:solidFill>
              </a:rPr>
              <a:t>recordings for the hearing impaired. </a:t>
            </a:r>
            <a:r>
              <a:rPr lang="en-US" sz="2200" dirty="0" smtClean="0">
                <a:solidFill>
                  <a:srgbClr val="FF0000"/>
                </a:solidFill>
              </a:rPr>
              <a:t>$2 </a:t>
            </a:r>
            <a:r>
              <a:rPr lang="en-US" sz="2200" dirty="0" err="1">
                <a:solidFill>
                  <a:srgbClr val="FF0000"/>
                </a:solidFill>
              </a:rPr>
              <a:t>lcgft</a:t>
            </a:r>
            <a:endParaRPr lang="en-US" sz="2200" dirty="0" smtClean="0">
              <a:solidFill>
                <a:srgbClr val="FF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44" y="2319425"/>
            <a:ext cx="2963228" cy="38862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147</a:t>
            </a:fld>
            <a:endParaRPr lang="en-US"/>
          </a:p>
        </p:txBody>
      </p:sp>
    </p:spTree>
    <p:extLst>
      <p:ext uri="{BB962C8B-B14F-4D97-AF65-F5344CB8AC3E}">
        <p14:creationId xmlns:p14="http://schemas.microsoft.com/office/powerpoint/2010/main" val="127504355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Terms</a:t>
            </a:r>
            <a:endParaRPr lang="en-US" dirty="0"/>
          </a:p>
        </p:txBody>
      </p:sp>
      <p:sp>
        <p:nvSpPr>
          <p:cNvPr id="3" name="Content Placeholder 2"/>
          <p:cNvSpPr>
            <a:spLocks noGrp="1"/>
          </p:cNvSpPr>
          <p:nvPr>
            <p:ph idx="1"/>
          </p:nvPr>
        </p:nvSpPr>
        <p:spPr/>
        <p:txBody>
          <a:bodyPr/>
          <a:lstStyle/>
          <a:p>
            <a:pPr>
              <a:spcAft>
                <a:spcPts val="600"/>
              </a:spcAft>
            </a:pPr>
            <a:r>
              <a:rPr lang="en-US" dirty="0" smtClean="0"/>
              <a:t>Use for both sound recordings and notated music</a:t>
            </a:r>
          </a:p>
          <a:p>
            <a:pPr>
              <a:spcAft>
                <a:spcPts val="600"/>
              </a:spcAft>
            </a:pPr>
            <a:r>
              <a:rPr lang="en-US" dirty="0"/>
              <a:t>For notated music, there are additional terms that are assigned to bring out the notated aspect (e.g., </a:t>
            </a:r>
            <a:r>
              <a:rPr lang="en-US" b="1" dirty="0"/>
              <a:t>Chorus scores</a:t>
            </a:r>
            <a:r>
              <a:rPr lang="en-US" dirty="0"/>
              <a:t>; </a:t>
            </a:r>
            <a:r>
              <a:rPr lang="en-US" b="1" dirty="0" err="1"/>
              <a:t>Fakebooks</a:t>
            </a:r>
            <a:r>
              <a:rPr lang="en-US" b="1" dirty="0"/>
              <a:t> (Music)</a:t>
            </a:r>
            <a:r>
              <a:rPr lang="en-US" dirty="0"/>
              <a:t>; </a:t>
            </a:r>
            <a:r>
              <a:rPr lang="en-US" b="1" dirty="0"/>
              <a:t>Musical sketches</a:t>
            </a:r>
            <a:r>
              <a:rPr lang="en-US" dirty="0"/>
              <a:t>; </a:t>
            </a:r>
            <a:r>
              <a:rPr lang="en-US" b="1" dirty="0"/>
              <a:t>Parts (Music)</a:t>
            </a:r>
            <a:r>
              <a:rPr lang="en-US" dirty="0"/>
              <a:t>; </a:t>
            </a:r>
            <a:r>
              <a:rPr lang="en-US" b="1" dirty="0"/>
              <a:t>Piano scores</a:t>
            </a:r>
            <a:r>
              <a:rPr lang="en-US" dirty="0"/>
              <a:t>; </a:t>
            </a:r>
            <a:r>
              <a:rPr lang="en-US" b="1" dirty="0"/>
              <a:t>Scores</a:t>
            </a:r>
            <a:r>
              <a:rPr lang="en-US" dirty="0"/>
              <a:t>; </a:t>
            </a:r>
            <a:r>
              <a:rPr lang="en-US" b="1" dirty="0"/>
              <a:t>Songbooks</a:t>
            </a:r>
            <a:r>
              <a:rPr lang="en-US" dirty="0"/>
              <a:t>; </a:t>
            </a:r>
            <a:r>
              <a:rPr lang="en-US" b="1" dirty="0"/>
              <a:t>Vocal scores</a:t>
            </a:r>
            <a:r>
              <a:rPr lang="en-US" dirty="0" smtClean="0"/>
              <a:t>)</a:t>
            </a:r>
          </a:p>
          <a:p>
            <a:pPr>
              <a:spcAft>
                <a:spcPts val="600"/>
              </a:spcAft>
            </a:pPr>
            <a:r>
              <a:rPr lang="en-US" dirty="0" smtClean="0"/>
              <a:t>LCGFT Manual J 250 Music – “coming soon”</a:t>
            </a:r>
          </a:p>
          <a:p>
            <a:r>
              <a:rPr lang="en-US" dirty="0" smtClean="0"/>
              <a:t>Until J 250 comes out, use: Music Library Association’s </a:t>
            </a:r>
            <a:r>
              <a:rPr lang="en-US" i="1" dirty="0" smtClean="0"/>
              <a:t>Best </a:t>
            </a:r>
            <a:r>
              <a:rPr lang="en-US" i="1" dirty="0"/>
              <a:t>Practices for Using LCGFT for Music </a:t>
            </a:r>
            <a:r>
              <a:rPr lang="en-US" i="1" dirty="0" smtClean="0"/>
              <a:t>Resources</a:t>
            </a:r>
          </a:p>
        </p:txBody>
      </p:sp>
      <p:sp>
        <p:nvSpPr>
          <p:cNvPr id="5" name="Slide Number Placeholder 4"/>
          <p:cNvSpPr>
            <a:spLocks noGrp="1"/>
          </p:cNvSpPr>
          <p:nvPr>
            <p:ph type="sldNum" sz="quarter" idx="12"/>
          </p:nvPr>
        </p:nvSpPr>
        <p:spPr/>
        <p:txBody>
          <a:bodyPr/>
          <a:lstStyle/>
          <a:p>
            <a:fld id="{A00A331D-2EB0-4CEE-8662-2FAB66802E28}" type="slidenum">
              <a:rPr lang="en-US" smtClean="0"/>
              <a:t>148</a:t>
            </a:fld>
            <a:endParaRPr lang="en-US"/>
          </a:p>
        </p:txBody>
      </p:sp>
    </p:spTree>
    <p:extLst>
      <p:ext uri="{BB962C8B-B14F-4D97-AF65-F5344CB8AC3E}">
        <p14:creationId xmlns:p14="http://schemas.microsoft.com/office/powerpoint/2010/main" val="172773729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9033"/>
          </a:xfrm>
        </p:spPr>
        <p:txBody>
          <a:bodyPr>
            <a:normAutofit fontScale="90000"/>
          </a:bodyPr>
          <a:lstStyle/>
          <a:p>
            <a:r>
              <a:rPr lang="en-US" dirty="0" smtClean="0"/>
              <a:t>Music Terms</a:t>
            </a:r>
            <a:endParaRPr lang="en-US" dirty="0"/>
          </a:p>
        </p:txBody>
      </p:sp>
      <p:sp>
        <p:nvSpPr>
          <p:cNvPr id="3" name="Content Placeholder 2"/>
          <p:cNvSpPr>
            <a:spLocks noGrp="1"/>
          </p:cNvSpPr>
          <p:nvPr>
            <p:ph idx="1"/>
          </p:nvPr>
        </p:nvSpPr>
        <p:spPr>
          <a:xfrm>
            <a:off x="838199" y="1225899"/>
            <a:ext cx="10714464" cy="5495576"/>
          </a:xfrm>
        </p:spPr>
        <p:txBody>
          <a:bodyPr>
            <a:normAutofit/>
          </a:bodyPr>
          <a:lstStyle/>
          <a:p>
            <a:pPr>
              <a:spcAft>
                <a:spcPts val="600"/>
              </a:spcAft>
            </a:pPr>
            <a:r>
              <a:rPr lang="en-US" dirty="0" smtClean="0"/>
              <a:t>Music Library Association’s </a:t>
            </a:r>
            <a:r>
              <a:rPr lang="en-US" i="1" dirty="0" smtClean="0"/>
              <a:t>Best </a:t>
            </a:r>
            <a:r>
              <a:rPr lang="en-US" i="1" dirty="0"/>
              <a:t>Practices for Using LCGFT for Music Resources (</a:t>
            </a:r>
            <a:r>
              <a:rPr lang="en-US" i="1" dirty="0">
                <a:hlinkClick r:id="rId3"/>
              </a:rPr>
              <a:t>https://cdn.ymaws.com/www.musiclibraryassoc.org/resource/resmgr/BCC_Resources/BPsForUsingLCGFT_Music.pdf</a:t>
            </a:r>
            <a:r>
              <a:rPr lang="en-US" i="1" dirty="0"/>
              <a:t>)</a:t>
            </a:r>
            <a:endParaRPr lang="en-US" i="1" dirty="0" smtClean="0"/>
          </a:p>
          <a:p>
            <a:pPr lvl="1">
              <a:spcAft>
                <a:spcPts val="600"/>
              </a:spcAft>
            </a:pPr>
            <a:r>
              <a:rPr lang="en-US" dirty="0" smtClean="0"/>
              <a:t>Generally choose </a:t>
            </a:r>
            <a:r>
              <a:rPr lang="en-US" dirty="0"/>
              <a:t>the most specific appropriate term </a:t>
            </a:r>
            <a:r>
              <a:rPr lang="en-US" dirty="0" smtClean="0"/>
              <a:t>available (e.g., </a:t>
            </a:r>
            <a:r>
              <a:rPr lang="en-US" b="1" dirty="0" smtClean="0"/>
              <a:t>Rock music</a:t>
            </a:r>
            <a:r>
              <a:rPr lang="en-US" dirty="0" smtClean="0"/>
              <a:t> instead of </a:t>
            </a:r>
            <a:r>
              <a:rPr lang="en-US" b="1" dirty="0" smtClean="0"/>
              <a:t>Popular music</a:t>
            </a:r>
            <a:r>
              <a:rPr lang="en-US" dirty="0" smtClean="0"/>
              <a:t>)</a:t>
            </a:r>
          </a:p>
          <a:p>
            <a:pPr lvl="1">
              <a:spcAft>
                <a:spcPts val="600"/>
              </a:spcAft>
            </a:pPr>
            <a:r>
              <a:rPr lang="en-US" dirty="0" smtClean="0"/>
              <a:t>If work </a:t>
            </a:r>
            <a:r>
              <a:rPr lang="en-US" dirty="0"/>
              <a:t>combines aspects of two genres/forms that are in different </a:t>
            </a:r>
            <a:r>
              <a:rPr lang="en-US" dirty="0" smtClean="0"/>
              <a:t>hierarchies</a:t>
            </a:r>
            <a:r>
              <a:rPr lang="en-US" dirty="0"/>
              <a:t>, or exemplifies more than one genre/form, give multiple </a:t>
            </a:r>
            <a:r>
              <a:rPr lang="en-US" dirty="0" smtClean="0"/>
              <a:t>terms (e.g., for an art song, assign both </a:t>
            </a:r>
            <a:r>
              <a:rPr lang="en-US" b="1" dirty="0" smtClean="0"/>
              <a:t>Songs</a:t>
            </a:r>
            <a:r>
              <a:rPr lang="en-US" dirty="0" smtClean="0"/>
              <a:t> and </a:t>
            </a:r>
            <a:r>
              <a:rPr lang="en-US" b="1" dirty="0" smtClean="0"/>
              <a:t>Art music</a:t>
            </a:r>
            <a:r>
              <a:rPr lang="en-US" dirty="0" smtClean="0"/>
              <a:t>)</a:t>
            </a:r>
          </a:p>
          <a:p>
            <a:pPr lvl="1"/>
            <a:r>
              <a:rPr lang="en-US" dirty="0" smtClean="0"/>
              <a:t>For notated music</a:t>
            </a:r>
            <a:r>
              <a:rPr lang="en-US" dirty="0"/>
              <a:t>, give </a:t>
            </a:r>
            <a:r>
              <a:rPr lang="en-US" dirty="0" smtClean="0"/>
              <a:t>terms for the notated format in </a:t>
            </a:r>
            <a:r>
              <a:rPr lang="en-US" dirty="0"/>
              <a:t>addition to any genre/form terms describing the musical </a:t>
            </a:r>
            <a:r>
              <a:rPr lang="en-US" dirty="0" smtClean="0"/>
              <a:t>work (e.g., for the score and set of parts for a string quartet, assign </a:t>
            </a:r>
            <a:r>
              <a:rPr lang="en-US" b="1" dirty="0" smtClean="0"/>
              <a:t>Chamber music</a:t>
            </a:r>
            <a:r>
              <a:rPr lang="en-US" dirty="0" smtClean="0"/>
              <a:t>, </a:t>
            </a:r>
            <a:r>
              <a:rPr lang="en-US" b="1" dirty="0" smtClean="0"/>
              <a:t>Scores</a:t>
            </a:r>
            <a:r>
              <a:rPr lang="en-US" dirty="0" smtClean="0"/>
              <a:t>, and </a:t>
            </a:r>
            <a:r>
              <a:rPr lang="en-US" b="1" dirty="0" smtClean="0"/>
              <a:t>Parts (Music)</a:t>
            </a:r>
            <a:r>
              <a:rPr lang="en-US" dirty="0" smtClean="0"/>
              <a:t>)</a:t>
            </a:r>
          </a:p>
        </p:txBody>
      </p:sp>
      <p:sp>
        <p:nvSpPr>
          <p:cNvPr id="5" name="Slide Number Placeholder 4"/>
          <p:cNvSpPr>
            <a:spLocks noGrp="1"/>
          </p:cNvSpPr>
          <p:nvPr>
            <p:ph type="sldNum" sz="quarter" idx="12"/>
          </p:nvPr>
        </p:nvSpPr>
        <p:spPr/>
        <p:txBody>
          <a:bodyPr/>
          <a:lstStyle/>
          <a:p>
            <a:fld id="{A00A331D-2EB0-4CEE-8662-2FAB66802E28}" type="slidenum">
              <a:rPr lang="en-US" smtClean="0"/>
              <a:t>149</a:t>
            </a:fld>
            <a:endParaRPr lang="en-US"/>
          </a:p>
        </p:txBody>
      </p:sp>
    </p:spTree>
    <p:extLst>
      <p:ext uri="{BB962C8B-B14F-4D97-AF65-F5344CB8AC3E}">
        <p14:creationId xmlns:p14="http://schemas.microsoft.com/office/powerpoint/2010/main" val="985984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1877" y="923111"/>
            <a:ext cx="4057650" cy="2714625"/>
          </a:xfrm>
          <a:prstGeom prst="rect">
            <a:avLst/>
          </a:prstGeom>
        </p:spPr>
      </p:pic>
      <p:pic>
        <p:nvPicPr>
          <p:cNvPr id="4" name="Picture 3"/>
          <p:cNvPicPr>
            <a:picLocks noChangeAspect="1"/>
          </p:cNvPicPr>
          <p:nvPr/>
        </p:nvPicPr>
        <p:blipFill>
          <a:blip r:embed="rId4"/>
          <a:stretch>
            <a:fillRect/>
          </a:stretch>
        </p:blipFill>
        <p:spPr>
          <a:xfrm>
            <a:off x="2917902" y="218211"/>
            <a:ext cx="8915400" cy="642032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15</a:t>
            </a:fld>
            <a:endParaRPr lang="en-US"/>
          </a:p>
        </p:txBody>
      </p:sp>
    </p:spTree>
    <p:extLst>
      <p:ext uri="{BB962C8B-B14F-4D97-AF65-F5344CB8AC3E}">
        <p14:creationId xmlns:p14="http://schemas.microsoft.com/office/powerpoint/2010/main" val="302795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9033"/>
          </a:xfrm>
        </p:spPr>
        <p:txBody>
          <a:bodyPr>
            <a:normAutofit fontScale="90000"/>
          </a:bodyPr>
          <a:lstStyle/>
          <a:p>
            <a:r>
              <a:rPr lang="en-US" dirty="0" smtClean="0"/>
              <a:t>Music Terms</a:t>
            </a:r>
            <a:endParaRPr lang="en-US" dirty="0"/>
          </a:p>
        </p:txBody>
      </p:sp>
      <p:sp>
        <p:nvSpPr>
          <p:cNvPr id="3" name="Content Placeholder 2"/>
          <p:cNvSpPr>
            <a:spLocks noGrp="1"/>
          </p:cNvSpPr>
          <p:nvPr>
            <p:ph idx="1"/>
          </p:nvPr>
        </p:nvSpPr>
        <p:spPr>
          <a:xfrm>
            <a:off x="838199" y="1225898"/>
            <a:ext cx="10658707" cy="5632101"/>
          </a:xfrm>
        </p:spPr>
        <p:txBody>
          <a:bodyPr>
            <a:normAutofit/>
          </a:bodyPr>
          <a:lstStyle/>
          <a:p>
            <a:pPr>
              <a:spcAft>
                <a:spcPts val="600"/>
              </a:spcAft>
            </a:pPr>
            <a:r>
              <a:rPr lang="en-US" dirty="0" smtClean="0"/>
              <a:t>Music Library Association’s </a:t>
            </a:r>
            <a:r>
              <a:rPr lang="en-US" i="1" dirty="0" smtClean="0"/>
              <a:t>Best </a:t>
            </a:r>
            <a:r>
              <a:rPr lang="en-US" i="1" dirty="0"/>
              <a:t>Practices for Using LCGFT for Music Resources </a:t>
            </a:r>
            <a:endParaRPr lang="en-US" i="1" dirty="0" smtClean="0"/>
          </a:p>
          <a:p>
            <a:pPr lvl="1">
              <a:spcAft>
                <a:spcPts val="600"/>
              </a:spcAft>
            </a:pPr>
            <a:r>
              <a:rPr lang="en-US" dirty="0"/>
              <a:t>For sound recordings, do not assign </a:t>
            </a:r>
            <a:r>
              <a:rPr lang="en-US" b="1" dirty="0"/>
              <a:t>Sound </a:t>
            </a:r>
            <a:r>
              <a:rPr lang="en-US" b="1" dirty="0" smtClean="0"/>
              <a:t>recordings</a:t>
            </a:r>
            <a:r>
              <a:rPr lang="en-US" b="1" dirty="0" smtClean="0">
                <a:solidFill>
                  <a:srgbClr val="C00000"/>
                </a:solidFill>
              </a:rPr>
              <a:t>*</a:t>
            </a:r>
            <a:r>
              <a:rPr lang="en-US" dirty="0" smtClean="0"/>
              <a:t>, </a:t>
            </a:r>
            <a:r>
              <a:rPr lang="en-US" dirty="0"/>
              <a:t>but assign terms for particular types of sound recordings if appropriate (e.g., </a:t>
            </a:r>
            <a:r>
              <a:rPr lang="en-US" b="1" dirty="0"/>
              <a:t>Film soundtracks</a:t>
            </a:r>
            <a:r>
              <a:rPr lang="en-US" dirty="0"/>
              <a:t>, </a:t>
            </a:r>
            <a:r>
              <a:rPr lang="en-US" b="1" dirty="0"/>
              <a:t>Live sound recordings</a:t>
            </a:r>
            <a:r>
              <a:rPr lang="en-US" dirty="0"/>
              <a:t>, </a:t>
            </a:r>
            <a:r>
              <a:rPr lang="en-US" b="1" dirty="0"/>
              <a:t>Original cast recordings</a:t>
            </a:r>
            <a:r>
              <a:rPr lang="en-US" dirty="0"/>
              <a:t>, </a:t>
            </a:r>
            <a:r>
              <a:rPr lang="en-US" b="1" dirty="0"/>
              <a:t>Remixes (Music)</a:t>
            </a:r>
            <a:r>
              <a:rPr lang="en-US" dirty="0"/>
              <a:t>,</a:t>
            </a:r>
            <a:r>
              <a:rPr lang="en-US" b="1" dirty="0"/>
              <a:t> Visual albums</a:t>
            </a:r>
            <a:r>
              <a:rPr lang="en-US" dirty="0"/>
              <a:t>)</a:t>
            </a:r>
            <a:endParaRPr lang="en-US" i="1" dirty="0"/>
          </a:p>
          <a:p>
            <a:pPr lvl="1">
              <a:spcAft>
                <a:spcPts val="600"/>
              </a:spcAft>
            </a:pPr>
            <a:r>
              <a:rPr lang="en-US" dirty="0" smtClean="0"/>
              <a:t>Guidance on some specific terms (</a:t>
            </a:r>
            <a:r>
              <a:rPr lang="en-US" b="1" dirty="0" smtClean="0"/>
              <a:t>Art music</a:t>
            </a:r>
            <a:r>
              <a:rPr lang="en-US" dirty="0" smtClean="0"/>
              <a:t> and </a:t>
            </a:r>
            <a:r>
              <a:rPr lang="en-US" b="1" dirty="0" smtClean="0"/>
              <a:t>Folk music</a:t>
            </a:r>
            <a:r>
              <a:rPr lang="en-US" dirty="0" smtClean="0"/>
              <a:t>; </a:t>
            </a:r>
            <a:r>
              <a:rPr lang="en-US" b="1" dirty="0" smtClean="0"/>
              <a:t>Chamber music</a:t>
            </a:r>
            <a:r>
              <a:rPr lang="en-US" dirty="0" smtClean="0"/>
              <a:t>; </a:t>
            </a:r>
            <a:r>
              <a:rPr lang="en-US" b="1" dirty="0" smtClean="0"/>
              <a:t>Arrangements (Music)</a:t>
            </a:r>
            <a:r>
              <a:rPr lang="en-US" dirty="0" smtClean="0"/>
              <a:t>; </a:t>
            </a:r>
            <a:r>
              <a:rPr lang="en-US" b="1" dirty="0" smtClean="0"/>
              <a:t>Excerpts</a:t>
            </a:r>
            <a:r>
              <a:rPr lang="en-US" dirty="0" smtClean="0"/>
              <a:t>)</a:t>
            </a:r>
          </a:p>
          <a:p>
            <a:pPr lvl="1">
              <a:spcAft>
                <a:spcPts val="600"/>
              </a:spcAft>
            </a:pPr>
            <a:r>
              <a:rPr lang="en-US" dirty="0"/>
              <a:t>LCGFT terms should be used in conjunction with LCMPT </a:t>
            </a:r>
            <a:r>
              <a:rPr lang="en-US" dirty="0" smtClean="0"/>
              <a:t>terms</a:t>
            </a:r>
          </a:p>
          <a:p>
            <a:pPr lvl="1">
              <a:spcAft>
                <a:spcPts val="2400"/>
              </a:spcAft>
            </a:pPr>
            <a:r>
              <a:rPr lang="en-US" dirty="0"/>
              <a:t>F</a:t>
            </a:r>
            <a:r>
              <a:rPr lang="en-US" dirty="0" smtClean="0"/>
              <a:t>or now, continue to use LCSH in field 650 </a:t>
            </a:r>
            <a:r>
              <a:rPr lang="en-US" dirty="0"/>
              <a:t>according to the </a:t>
            </a:r>
            <a:r>
              <a:rPr lang="en-US" dirty="0" smtClean="0"/>
              <a:t>guidelines </a:t>
            </a:r>
            <a:r>
              <a:rPr lang="en-US" dirty="0"/>
              <a:t>in the </a:t>
            </a:r>
            <a:r>
              <a:rPr lang="en-US" dirty="0" smtClean="0"/>
              <a:t>Subject </a:t>
            </a:r>
            <a:r>
              <a:rPr lang="en-US" dirty="0"/>
              <a:t>Headings </a:t>
            </a:r>
            <a:r>
              <a:rPr lang="en-US" dirty="0" smtClean="0"/>
              <a:t>Manual</a:t>
            </a:r>
            <a:endParaRPr lang="en-US" dirty="0"/>
          </a:p>
          <a:p>
            <a:pPr marL="457200" lvl="1" indent="0">
              <a:buNone/>
            </a:pPr>
            <a:r>
              <a:rPr lang="en-US" sz="2100" i="1" dirty="0" smtClean="0">
                <a:solidFill>
                  <a:srgbClr val="C00000"/>
                </a:solidFill>
              </a:rPr>
              <a:t>* This practice was </a:t>
            </a:r>
            <a:r>
              <a:rPr lang="en-US" sz="2100" i="1" dirty="0">
                <a:solidFill>
                  <a:srgbClr val="C00000"/>
                </a:solidFill>
              </a:rPr>
              <a:t>based on an earlier version of the authority </a:t>
            </a:r>
            <a:r>
              <a:rPr lang="en-US" sz="2100" i="1" dirty="0" smtClean="0">
                <a:solidFill>
                  <a:srgbClr val="C00000"/>
                </a:solidFill>
              </a:rPr>
              <a:t>record that </a:t>
            </a:r>
            <a:r>
              <a:rPr lang="en-US" sz="2100" i="1" dirty="0">
                <a:solidFill>
                  <a:srgbClr val="C00000"/>
                </a:solidFill>
              </a:rPr>
              <a:t>had a scope </a:t>
            </a:r>
            <a:r>
              <a:rPr lang="en-US" sz="2100" i="1" dirty="0" smtClean="0">
                <a:solidFill>
                  <a:srgbClr val="C00000"/>
                </a:solidFill>
              </a:rPr>
              <a:t>note</a:t>
            </a:r>
          </a:p>
          <a:p>
            <a:pPr marL="457200" lvl="1" indent="0">
              <a:buNone/>
            </a:pPr>
            <a:r>
              <a:rPr lang="en-US" sz="2100" i="1" dirty="0">
                <a:solidFill>
                  <a:srgbClr val="C00000"/>
                </a:solidFill>
              </a:rPr>
              <a:t> </a:t>
            </a:r>
            <a:r>
              <a:rPr lang="en-US" sz="2100" i="1" dirty="0" smtClean="0">
                <a:solidFill>
                  <a:srgbClr val="C00000"/>
                </a:solidFill>
              </a:rPr>
              <a:t>  limiting </a:t>
            </a:r>
            <a:r>
              <a:rPr lang="en-US" sz="2100" i="1" dirty="0">
                <a:solidFill>
                  <a:srgbClr val="C00000"/>
                </a:solidFill>
              </a:rPr>
              <a:t>the use of </a:t>
            </a:r>
            <a:r>
              <a:rPr lang="en-US" sz="2100" b="1" i="1" dirty="0" smtClean="0">
                <a:solidFill>
                  <a:srgbClr val="C00000"/>
                </a:solidFill>
              </a:rPr>
              <a:t>Sound recordings </a:t>
            </a:r>
            <a:r>
              <a:rPr lang="en-US" sz="2100" i="1" dirty="0" smtClean="0">
                <a:solidFill>
                  <a:srgbClr val="C00000"/>
                </a:solidFill>
              </a:rPr>
              <a:t>to </a:t>
            </a:r>
            <a:r>
              <a:rPr lang="en-US" sz="2100" i="1" dirty="0">
                <a:solidFill>
                  <a:srgbClr val="C00000"/>
                </a:solidFill>
              </a:rPr>
              <a:t>collections</a:t>
            </a:r>
            <a:r>
              <a:rPr lang="en-US" sz="2100" i="1" dirty="0" smtClean="0">
                <a:solidFill>
                  <a:srgbClr val="C00000"/>
                </a:solidFill>
              </a:rPr>
              <a:t>.  That scope note was removed in 2019. </a:t>
            </a:r>
            <a:endParaRPr lang="en-US" sz="2100" i="1" dirty="0">
              <a:solidFill>
                <a:srgbClr val="C00000"/>
              </a:solidFill>
            </a:endParaRPr>
          </a:p>
          <a:p>
            <a:pPr marL="457200" lvl="1"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150</a:t>
            </a:fld>
            <a:endParaRPr lang="en-US"/>
          </a:p>
        </p:txBody>
      </p:sp>
    </p:spTree>
    <p:extLst>
      <p:ext uri="{BB962C8B-B14F-4D97-AF65-F5344CB8AC3E}">
        <p14:creationId xmlns:p14="http://schemas.microsoft.com/office/powerpoint/2010/main" val="223526834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8647"/>
            <a:ext cx="10515600" cy="1084533"/>
          </a:xfrm>
        </p:spPr>
        <p:txBody>
          <a:bodyPr>
            <a:normAutofit/>
          </a:bodyPr>
          <a:lstStyle/>
          <a:p>
            <a:r>
              <a:rPr lang="en-US" sz="4000" dirty="0" smtClean="0"/>
              <a:t>Music Examples - Sound Recordings</a:t>
            </a:r>
            <a:endParaRPr lang="en-US" sz="4000" dirty="0"/>
          </a:p>
        </p:txBody>
      </p:sp>
      <p:sp>
        <p:nvSpPr>
          <p:cNvPr id="3" name="Content Placeholder 2"/>
          <p:cNvSpPr>
            <a:spLocks noGrp="1"/>
          </p:cNvSpPr>
          <p:nvPr>
            <p:ph idx="1"/>
          </p:nvPr>
        </p:nvSpPr>
        <p:spPr>
          <a:xfrm>
            <a:off x="838199" y="1472406"/>
            <a:ext cx="11028903" cy="4351338"/>
          </a:xfrm>
        </p:spPr>
        <p:txBody>
          <a:bodyPr/>
          <a:lstStyle/>
          <a:p>
            <a:pPr marL="0" indent="0">
              <a:buNone/>
            </a:pPr>
            <a:r>
              <a:rPr lang="en-US" dirty="0" smtClean="0"/>
              <a:t>100 1_  Martin</a:t>
            </a:r>
            <a:r>
              <a:rPr lang="en-US" dirty="0"/>
              <a:t>, Steve, </a:t>
            </a:r>
            <a:r>
              <a:rPr lang="en-US" dirty="0" smtClean="0"/>
              <a:t>$d </a:t>
            </a:r>
            <a:r>
              <a:rPr lang="en-US" dirty="0"/>
              <a:t>1945- </a:t>
            </a:r>
            <a:r>
              <a:rPr lang="en-US" dirty="0" smtClean="0"/>
              <a:t>$e </a:t>
            </a:r>
            <a:r>
              <a:rPr lang="en-US" dirty="0"/>
              <a:t>composer, </a:t>
            </a:r>
            <a:r>
              <a:rPr lang="en-US" dirty="0" smtClean="0"/>
              <a:t>$e librettist.</a:t>
            </a:r>
            <a:endParaRPr lang="en-US" dirty="0"/>
          </a:p>
          <a:p>
            <a:pPr marL="0" indent="0">
              <a:buNone/>
            </a:pPr>
            <a:r>
              <a:rPr lang="en-US" dirty="0" smtClean="0"/>
              <a:t>245 10  Bright </a:t>
            </a:r>
            <a:r>
              <a:rPr lang="en-US" dirty="0"/>
              <a:t>star : </a:t>
            </a:r>
            <a:r>
              <a:rPr lang="en-US" dirty="0" smtClean="0"/>
              <a:t>$b </a:t>
            </a:r>
            <a:r>
              <a:rPr lang="en-US" dirty="0"/>
              <a:t>a new musical : original Broadway cast </a:t>
            </a:r>
            <a:r>
              <a:rPr lang="en-US" dirty="0" smtClean="0"/>
              <a:t>recording /</a:t>
            </a:r>
          </a:p>
          <a:p>
            <a:pPr marL="0" indent="0">
              <a:buNone/>
            </a:pPr>
            <a:r>
              <a:rPr lang="en-US" dirty="0"/>
              <a:t>	</a:t>
            </a:r>
            <a:r>
              <a:rPr lang="en-US" dirty="0" smtClean="0"/>
              <a:t>  </a:t>
            </a:r>
            <a:r>
              <a:rPr lang="en-US" dirty="0"/>
              <a:t> </a:t>
            </a:r>
            <a:r>
              <a:rPr lang="en-US" dirty="0" smtClean="0"/>
              <a:t>$c </a:t>
            </a:r>
            <a:r>
              <a:rPr lang="en-US" dirty="0"/>
              <a:t>music, book &amp; story by Steve Martin ; music, lyrics &amp; story </a:t>
            </a:r>
            <a:r>
              <a:rPr lang="en-US" dirty="0" smtClean="0"/>
              <a:t>by</a:t>
            </a:r>
          </a:p>
          <a:p>
            <a:pPr marL="0" indent="0">
              <a:buNone/>
            </a:pPr>
            <a:r>
              <a:rPr lang="en-US" dirty="0"/>
              <a:t>	</a:t>
            </a:r>
            <a:r>
              <a:rPr lang="en-US" dirty="0" smtClean="0"/>
              <a:t>   Edie </a:t>
            </a:r>
            <a:r>
              <a:rPr lang="en-US" dirty="0"/>
              <a:t>Brickell</a:t>
            </a:r>
            <a:r>
              <a:rPr lang="en-US" dirty="0" smtClean="0"/>
              <a:t>.</a:t>
            </a:r>
          </a:p>
          <a:p>
            <a:pPr marL="0" indent="0">
              <a:buNone/>
            </a:pPr>
            <a:r>
              <a:rPr lang="en-US" dirty="0"/>
              <a:t>300 __ </a:t>
            </a:r>
            <a:r>
              <a:rPr lang="en-US" dirty="0" smtClean="0"/>
              <a:t> 1 </a:t>
            </a:r>
            <a:r>
              <a:rPr lang="en-US" dirty="0"/>
              <a:t>audio disc (61 min.) : </a:t>
            </a:r>
            <a:r>
              <a:rPr lang="en-US" dirty="0" smtClean="0"/>
              <a:t>$b </a:t>
            </a:r>
            <a:r>
              <a:rPr lang="en-US" dirty="0"/>
              <a:t>digital ; </a:t>
            </a:r>
            <a:r>
              <a:rPr lang="en-US" dirty="0" smtClean="0"/>
              <a:t>$c </a:t>
            </a:r>
            <a:r>
              <a:rPr lang="en-US" dirty="0"/>
              <a:t>4 3/4 in</a:t>
            </a:r>
            <a:r>
              <a:rPr lang="en-US" dirty="0" smtClean="0"/>
              <a:t>.</a:t>
            </a:r>
          </a:p>
          <a:p>
            <a:pPr marL="0" indent="0">
              <a:buNone/>
            </a:pPr>
            <a:r>
              <a:rPr lang="en-US" dirty="0" smtClean="0"/>
              <a:t>650 _0  Musicals.</a:t>
            </a:r>
          </a:p>
          <a:p>
            <a:pPr marL="0" indent="0">
              <a:buNone/>
            </a:pPr>
            <a:r>
              <a:rPr lang="en-US" dirty="0">
                <a:solidFill>
                  <a:srgbClr val="FF0000"/>
                </a:solidFill>
              </a:rPr>
              <a:t>655 </a:t>
            </a:r>
            <a:r>
              <a:rPr lang="en-US" dirty="0" smtClean="0">
                <a:solidFill>
                  <a:srgbClr val="FF0000"/>
                </a:solidFill>
              </a:rPr>
              <a:t>_7  Musicals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Original </a:t>
            </a:r>
            <a:r>
              <a:rPr lang="en-US" dirty="0">
                <a:solidFill>
                  <a:srgbClr val="FF0000"/>
                </a:solidFill>
              </a:rPr>
              <a:t>cast recordings.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9398" y="3389709"/>
            <a:ext cx="2700338" cy="2700338"/>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151</a:t>
            </a:fld>
            <a:endParaRPr lang="en-US"/>
          </a:p>
        </p:txBody>
      </p:sp>
    </p:spTree>
    <p:extLst>
      <p:ext uri="{BB962C8B-B14F-4D97-AF65-F5344CB8AC3E}">
        <p14:creationId xmlns:p14="http://schemas.microsoft.com/office/powerpoint/2010/main" val="117047971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75" y="157791"/>
            <a:ext cx="10515600" cy="560425"/>
          </a:xfrm>
        </p:spPr>
        <p:txBody>
          <a:bodyPr>
            <a:normAutofit fontScale="90000"/>
          </a:bodyPr>
          <a:lstStyle/>
          <a:p>
            <a:r>
              <a:rPr lang="en-US" dirty="0" smtClean="0"/>
              <a:t>Music Examples - Sound Recordings</a:t>
            </a:r>
            <a:endParaRPr lang="en-US" dirty="0"/>
          </a:p>
        </p:txBody>
      </p:sp>
      <p:sp>
        <p:nvSpPr>
          <p:cNvPr id="3" name="Content Placeholder 2"/>
          <p:cNvSpPr>
            <a:spLocks noGrp="1"/>
          </p:cNvSpPr>
          <p:nvPr>
            <p:ph idx="1"/>
          </p:nvPr>
        </p:nvSpPr>
        <p:spPr>
          <a:xfrm>
            <a:off x="615175" y="977503"/>
            <a:ext cx="11028903" cy="5880497"/>
          </a:xfrm>
        </p:spPr>
        <p:txBody>
          <a:bodyPr>
            <a:normAutofit fontScale="92500" lnSpcReduction="20000"/>
          </a:bodyPr>
          <a:lstStyle/>
          <a:p>
            <a:pPr marL="0" indent="0">
              <a:buNone/>
            </a:pPr>
            <a:r>
              <a:rPr lang="en-US" dirty="0" smtClean="0"/>
              <a:t>245 00  </a:t>
            </a:r>
            <a:r>
              <a:rPr lang="es-ES" dirty="0" err="1"/>
              <a:t>Bellydance</a:t>
            </a:r>
            <a:r>
              <a:rPr lang="es-ES" dirty="0"/>
              <a:t> </a:t>
            </a:r>
            <a:r>
              <a:rPr lang="es-ES" dirty="0" err="1"/>
              <a:t>reggaeton</a:t>
            </a:r>
            <a:r>
              <a:rPr lang="es-ES" dirty="0"/>
              <a:t> / </a:t>
            </a:r>
            <a:r>
              <a:rPr lang="es-ES" dirty="0" smtClean="0"/>
              <a:t>$c </a:t>
            </a:r>
            <a:r>
              <a:rPr lang="es-ES" dirty="0"/>
              <a:t>Tres Mundos</a:t>
            </a:r>
            <a:r>
              <a:rPr lang="es-ES" dirty="0" smtClean="0"/>
              <a:t>.</a:t>
            </a:r>
            <a:endParaRPr lang="en-US" dirty="0" smtClean="0"/>
          </a:p>
          <a:p>
            <a:pPr marL="0" indent="0">
              <a:buNone/>
            </a:pPr>
            <a:r>
              <a:rPr lang="en-US" dirty="0"/>
              <a:t>300 __ </a:t>
            </a:r>
            <a:r>
              <a:rPr lang="en-US" dirty="0" smtClean="0"/>
              <a:t> </a:t>
            </a:r>
            <a:r>
              <a:rPr lang="en-US" dirty="0"/>
              <a:t>1 audio disc : </a:t>
            </a:r>
            <a:r>
              <a:rPr lang="en-US" dirty="0" smtClean="0"/>
              <a:t>$b </a:t>
            </a:r>
            <a:r>
              <a:rPr lang="en-US" dirty="0"/>
              <a:t>digital ; </a:t>
            </a:r>
            <a:r>
              <a:rPr lang="en-US" dirty="0" smtClean="0"/>
              <a:t>$c </a:t>
            </a:r>
            <a:r>
              <a:rPr lang="en-US" dirty="0"/>
              <a:t>4 3/4 in</a:t>
            </a:r>
            <a:r>
              <a:rPr lang="en-US" dirty="0" smtClean="0"/>
              <a:t>.</a:t>
            </a:r>
          </a:p>
          <a:p>
            <a:pPr marL="0" indent="0">
              <a:buNone/>
            </a:pPr>
            <a:r>
              <a:rPr lang="en-US" dirty="0"/>
              <a:t>511 0_  </a:t>
            </a:r>
            <a:r>
              <a:rPr lang="en-US" dirty="0" err="1"/>
              <a:t>Tres</a:t>
            </a:r>
            <a:r>
              <a:rPr lang="en-US" dirty="0"/>
              <a:t> </a:t>
            </a:r>
            <a:r>
              <a:rPr lang="en-US" dirty="0" err="1"/>
              <a:t>Mundos</a:t>
            </a:r>
            <a:r>
              <a:rPr lang="en-US" dirty="0"/>
              <a:t> (Viviana </a:t>
            </a:r>
            <a:r>
              <a:rPr lang="en-US" dirty="0" err="1"/>
              <a:t>Pintado</a:t>
            </a:r>
            <a:r>
              <a:rPr lang="en-US" dirty="0"/>
              <a:t>, vocals, piano ; </a:t>
            </a:r>
            <a:endParaRPr lang="en-US" dirty="0" smtClean="0"/>
          </a:p>
          <a:p>
            <a:pPr marL="0" indent="0">
              <a:buNone/>
            </a:pPr>
            <a:r>
              <a:rPr lang="en-US" dirty="0"/>
              <a:t>	</a:t>
            </a:r>
            <a:r>
              <a:rPr lang="en-US" dirty="0" smtClean="0"/>
              <a:t>  Douglas </a:t>
            </a:r>
            <a:r>
              <a:rPr lang="en-US" dirty="0"/>
              <a:t>Little, vocals, saxophone, flute ; </a:t>
            </a:r>
            <a:endParaRPr lang="en-US" dirty="0" smtClean="0"/>
          </a:p>
          <a:p>
            <a:pPr marL="0" indent="0">
              <a:buNone/>
            </a:pPr>
            <a:r>
              <a:rPr lang="en-US" dirty="0"/>
              <a:t>	</a:t>
            </a:r>
            <a:r>
              <a:rPr lang="en-US" dirty="0" smtClean="0"/>
              <a:t>  Eliezer </a:t>
            </a:r>
            <a:r>
              <a:rPr lang="en-US" dirty="0"/>
              <a:t>Freitas-Santos, vocals, percussion) ; </a:t>
            </a:r>
            <a:endParaRPr lang="en-US" dirty="0" smtClean="0"/>
          </a:p>
          <a:p>
            <a:pPr marL="0" indent="0">
              <a:buNone/>
            </a:pPr>
            <a:r>
              <a:rPr lang="en-US" dirty="0"/>
              <a:t>	</a:t>
            </a:r>
            <a:r>
              <a:rPr lang="en-US" dirty="0" smtClean="0"/>
              <a:t>  with </a:t>
            </a:r>
            <a:r>
              <a:rPr lang="en-US" dirty="0"/>
              <a:t>additional musicians</a:t>
            </a:r>
            <a:r>
              <a:rPr lang="en-US" dirty="0" smtClean="0"/>
              <a:t>.</a:t>
            </a:r>
          </a:p>
          <a:p>
            <a:pPr marL="0" indent="0">
              <a:buNone/>
            </a:pPr>
            <a:r>
              <a:rPr lang="en-US" dirty="0"/>
              <a:t>546 __ </a:t>
            </a:r>
            <a:r>
              <a:rPr lang="en-US" dirty="0" smtClean="0"/>
              <a:t> Sung </a:t>
            </a:r>
            <a:r>
              <a:rPr lang="en-US" dirty="0"/>
              <a:t>in Spanish, English, and Arabic.</a:t>
            </a:r>
            <a:endParaRPr lang="en-US" dirty="0" smtClean="0"/>
          </a:p>
          <a:p>
            <a:pPr marL="0" indent="0">
              <a:buNone/>
            </a:pPr>
            <a:r>
              <a:rPr lang="en-US" dirty="0"/>
              <a:t>650 </a:t>
            </a:r>
            <a:r>
              <a:rPr lang="en-US" dirty="0" smtClean="0"/>
              <a:t>_0  </a:t>
            </a:r>
            <a:r>
              <a:rPr lang="en-US" dirty="0" err="1" smtClean="0"/>
              <a:t>Reggaetón</a:t>
            </a:r>
            <a:r>
              <a:rPr lang="en-US" dirty="0"/>
              <a:t>.</a:t>
            </a:r>
          </a:p>
          <a:p>
            <a:pPr marL="0" indent="0">
              <a:buNone/>
            </a:pPr>
            <a:r>
              <a:rPr lang="en-US" dirty="0"/>
              <a:t>650 </a:t>
            </a:r>
            <a:r>
              <a:rPr lang="en-US" dirty="0" smtClean="0"/>
              <a:t>_0  Popular </a:t>
            </a:r>
            <a:r>
              <a:rPr lang="en-US" dirty="0"/>
              <a:t>music </a:t>
            </a:r>
            <a:r>
              <a:rPr lang="en-US" dirty="0" smtClean="0"/>
              <a:t>$z </a:t>
            </a:r>
            <a:r>
              <a:rPr lang="en-US" dirty="0"/>
              <a:t>Latin America </a:t>
            </a:r>
            <a:r>
              <a:rPr lang="en-US" dirty="0" smtClean="0"/>
              <a:t>$y </a:t>
            </a:r>
            <a:r>
              <a:rPr lang="en-US" dirty="0"/>
              <a:t>2001-2010.</a:t>
            </a:r>
          </a:p>
          <a:p>
            <a:pPr marL="0" indent="0">
              <a:buNone/>
            </a:pPr>
            <a:r>
              <a:rPr lang="en-US" dirty="0"/>
              <a:t>650 </a:t>
            </a:r>
            <a:r>
              <a:rPr lang="en-US" dirty="0" smtClean="0"/>
              <a:t>_0  Songs</a:t>
            </a:r>
            <a:r>
              <a:rPr lang="en-US" dirty="0"/>
              <a:t>, Spanish </a:t>
            </a:r>
            <a:r>
              <a:rPr lang="en-US" dirty="0" smtClean="0"/>
              <a:t>$z </a:t>
            </a:r>
            <a:r>
              <a:rPr lang="en-US" dirty="0"/>
              <a:t>Latin America.</a:t>
            </a:r>
          </a:p>
          <a:p>
            <a:pPr marL="0" indent="0">
              <a:buNone/>
            </a:pPr>
            <a:r>
              <a:rPr lang="en-US" dirty="0"/>
              <a:t>650 </a:t>
            </a:r>
            <a:r>
              <a:rPr lang="en-US" dirty="0" smtClean="0"/>
              <a:t>_0  Songs</a:t>
            </a:r>
            <a:r>
              <a:rPr lang="en-US" dirty="0"/>
              <a:t>, Arabic </a:t>
            </a:r>
            <a:r>
              <a:rPr lang="en-US" dirty="0" smtClean="0"/>
              <a:t>$z </a:t>
            </a:r>
            <a:r>
              <a:rPr lang="en-US" dirty="0"/>
              <a:t>Latin America.</a:t>
            </a:r>
          </a:p>
          <a:p>
            <a:pPr marL="0" indent="0">
              <a:buNone/>
            </a:pPr>
            <a:r>
              <a:rPr lang="en-US" dirty="0">
                <a:solidFill>
                  <a:srgbClr val="FF0000"/>
                </a:solidFill>
              </a:rPr>
              <a:t>655 </a:t>
            </a:r>
            <a:r>
              <a:rPr lang="en-US" dirty="0" smtClean="0">
                <a:solidFill>
                  <a:srgbClr val="FF0000"/>
                </a:solidFill>
              </a:rPr>
              <a:t>_7  </a:t>
            </a:r>
            <a:r>
              <a:rPr lang="en-US" dirty="0" err="1" smtClean="0">
                <a:solidFill>
                  <a:srgbClr val="FF0000"/>
                </a:solidFill>
              </a:rPr>
              <a:t>Reggaeton</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a:t>
            </a:r>
            <a:r>
              <a:rPr lang="en-US" dirty="0" err="1" smtClean="0">
                <a:solidFill>
                  <a:srgbClr val="FF0000"/>
                </a:solidFill>
              </a:rPr>
              <a:t>Bellydance</a:t>
            </a:r>
            <a:r>
              <a:rPr lang="en-US" dirty="0" smtClean="0">
                <a:solidFill>
                  <a:srgbClr val="FF0000"/>
                </a:solidFill>
              </a:rPr>
              <a:t> </a:t>
            </a:r>
            <a:r>
              <a:rPr lang="en-US" dirty="0">
                <a:solidFill>
                  <a:srgbClr val="FF0000"/>
                </a:solidFill>
              </a:rPr>
              <a:t>music.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Songs. $2 </a:t>
            </a:r>
            <a:r>
              <a:rPr lang="en-US" dirty="0" err="1" smtClean="0">
                <a:solidFill>
                  <a:srgbClr val="FF0000"/>
                </a:solidFill>
              </a:rPr>
              <a:t>lcgft</a:t>
            </a:r>
            <a:endParaRPr lang="en-US" dirty="0">
              <a:solidFill>
                <a:srgbClr val="FF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50" y="977503"/>
            <a:ext cx="3619500" cy="361950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152</a:t>
            </a:fld>
            <a:endParaRPr lang="en-US"/>
          </a:p>
        </p:txBody>
      </p:sp>
    </p:spTree>
    <p:extLst>
      <p:ext uri="{BB962C8B-B14F-4D97-AF65-F5344CB8AC3E}">
        <p14:creationId xmlns:p14="http://schemas.microsoft.com/office/powerpoint/2010/main" val="409711485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75" y="157791"/>
            <a:ext cx="10515600" cy="560425"/>
          </a:xfrm>
        </p:spPr>
        <p:txBody>
          <a:bodyPr>
            <a:normAutofit fontScale="90000"/>
          </a:bodyPr>
          <a:lstStyle/>
          <a:p>
            <a:r>
              <a:rPr lang="en-US" dirty="0" smtClean="0"/>
              <a:t>Music Examples - Sound Recordings</a:t>
            </a:r>
            <a:endParaRPr lang="en-US" dirty="0"/>
          </a:p>
        </p:txBody>
      </p:sp>
      <p:sp>
        <p:nvSpPr>
          <p:cNvPr id="3" name="Content Placeholder 2"/>
          <p:cNvSpPr>
            <a:spLocks noGrp="1"/>
          </p:cNvSpPr>
          <p:nvPr>
            <p:ph idx="1"/>
          </p:nvPr>
        </p:nvSpPr>
        <p:spPr>
          <a:xfrm>
            <a:off x="615175" y="977503"/>
            <a:ext cx="11028903" cy="5880497"/>
          </a:xfrm>
        </p:spPr>
        <p:txBody>
          <a:bodyPr>
            <a:normAutofit fontScale="85000" lnSpcReduction="20000"/>
          </a:bodyPr>
          <a:lstStyle/>
          <a:p>
            <a:pPr marL="0" indent="0">
              <a:buNone/>
            </a:pPr>
            <a:r>
              <a:rPr lang="en-US" dirty="0" smtClean="0"/>
              <a:t>100 1_  </a:t>
            </a:r>
            <a:r>
              <a:rPr lang="en-US" dirty="0" err="1" smtClean="0"/>
              <a:t>Dutilleux</a:t>
            </a:r>
            <a:r>
              <a:rPr lang="en-US" dirty="0"/>
              <a:t>, Henri, </a:t>
            </a:r>
            <a:r>
              <a:rPr lang="en-US" dirty="0" smtClean="0"/>
              <a:t>$d </a:t>
            </a:r>
            <a:r>
              <a:rPr lang="en-US" dirty="0"/>
              <a:t>1916-2013, </a:t>
            </a:r>
            <a:r>
              <a:rPr lang="en-US" dirty="0" smtClean="0"/>
              <a:t>$e </a:t>
            </a:r>
            <a:r>
              <a:rPr lang="en-US" dirty="0"/>
              <a:t>composer.</a:t>
            </a:r>
          </a:p>
          <a:p>
            <a:pPr marL="0" indent="0">
              <a:buNone/>
            </a:pPr>
            <a:r>
              <a:rPr lang="en-US" dirty="0" smtClean="0"/>
              <a:t>240 10  Orchestra </a:t>
            </a:r>
            <a:r>
              <a:rPr lang="en-US" dirty="0"/>
              <a:t>music. </a:t>
            </a:r>
            <a:r>
              <a:rPr lang="en-US" dirty="0" smtClean="0"/>
              <a:t>$k </a:t>
            </a:r>
            <a:r>
              <a:rPr lang="en-US" dirty="0"/>
              <a:t>Selections</a:t>
            </a:r>
          </a:p>
          <a:p>
            <a:pPr marL="0" indent="0">
              <a:buNone/>
            </a:pPr>
            <a:r>
              <a:rPr lang="en-US" dirty="0" smtClean="0"/>
              <a:t>245 10  </a:t>
            </a:r>
            <a:r>
              <a:rPr lang="en-US" dirty="0" err="1" smtClean="0"/>
              <a:t>Métaboles</a:t>
            </a:r>
            <a:r>
              <a:rPr lang="en-US" dirty="0" smtClean="0"/>
              <a:t> </a:t>
            </a:r>
            <a:r>
              <a:rPr lang="en-US" dirty="0"/>
              <a:t>; </a:t>
            </a:r>
            <a:r>
              <a:rPr lang="en-US" dirty="0" smtClean="0"/>
              <a:t>$b </a:t>
            </a:r>
            <a:r>
              <a:rPr lang="en-US" dirty="0" err="1"/>
              <a:t>L'arbre</a:t>
            </a:r>
            <a:r>
              <a:rPr lang="en-US" dirty="0"/>
              <a:t> des </a:t>
            </a:r>
            <a:r>
              <a:rPr lang="en-US" dirty="0" err="1"/>
              <a:t>songes</a:t>
            </a:r>
            <a:r>
              <a:rPr lang="en-US" dirty="0"/>
              <a:t> ; Symphony no. 2 : Le double / </a:t>
            </a:r>
            <a:r>
              <a:rPr lang="en-US" dirty="0" smtClean="0"/>
              <a:t>$c </a:t>
            </a:r>
            <a:r>
              <a:rPr lang="en-US" dirty="0" err="1"/>
              <a:t>Dutilleux</a:t>
            </a:r>
            <a:r>
              <a:rPr lang="en-US" dirty="0" smtClean="0"/>
              <a:t>.</a:t>
            </a:r>
          </a:p>
          <a:p>
            <a:pPr marL="0" indent="0">
              <a:buNone/>
            </a:pPr>
            <a:r>
              <a:rPr lang="en-US" dirty="0" smtClean="0"/>
              <a:t>300 __  </a:t>
            </a:r>
            <a:r>
              <a:rPr lang="it-IT" dirty="0" smtClean="0"/>
              <a:t>1 </a:t>
            </a:r>
            <a:r>
              <a:rPr lang="it-IT" dirty="0"/>
              <a:t>audio disc (73:02) ; </a:t>
            </a:r>
            <a:r>
              <a:rPr lang="it-IT" dirty="0" smtClean="0"/>
              <a:t>$c </a:t>
            </a:r>
            <a:r>
              <a:rPr lang="it-IT" dirty="0"/>
              <a:t>4 3/4 in</a:t>
            </a:r>
            <a:r>
              <a:rPr lang="it-IT" dirty="0" smtClean="0"/>
              <a:t>.</a:t>
            </a:r>
          </a:p>
          <a:p>
            <a:pPr marL="0" indent="0">
              <a:buNone/>
            </a:pPr>
            <a:r>
              <a:rPr lang="en-US" dirty="0" smtClean="0"/>
              <a:t>382 01  $3 </a:t>
            </a:r>
            <a:r>
              <a:rPr lang="en-US" dirty="0" err="1"/>
              <a:t>Métaboles</a:t>
            </a:r>
            <a:r>
              <a:rPr lang="en-US" dirty="0"/>
              <a:t> ; Symphony no. 2: </a:t>
            </a:r>
            <a:r>
              <a:rPr lang="en-US" dirty="0" smtClean="0"/>
              <a:t>$a </a:t>
            </a:r>
            <a:r>
              <a:rPr lang="en-US" dirty="0"/>
              <a:t>orchestra </a:t>
            </a:r>
            <a:r>
              <a:rPr lang="en-US" dirty="0" smtClean="0"/>
              <a:t>$e 1</a:t>
            </a:r>
          </a:p>
          <a:p>
            <a:pPr marL="0" indent="0">
              <a:buNone/>
            </a:pPr>
            <a:r>
              <a:rPr lang="en-US" dirty="0"/>
              <a:t>	</a:t>
            </a:r>
            <a:r>
              <a:rPr lang="en-US" dirty="0" smtClean="0"/>
              <a:t> $t </a:t>
            </a:r>
            <a:r>
              <a:rPr lang="en-US" dirty="0"/>
              <a:t>1 </a:t>
            </a:r>
            <a:r>
              <a:rPr lang="en-US" dirty="0" smtClean="0"/>
              <a:t>$2 </a:t>
            </a:r>
            <a:r>
              <a:rPr lang="en-US" dirty="0" err="1"/>
              <a:t>lcmpt</a:t>
            </a:r>
            <a:endParaRPr lang="en-US" dirty="0"/>
          </a:p>
          <a:p>
            <a:pPr marL="0" indent="0">
              <a:buNone/>
            </a:pPr>
            <a:r>
              <a:rPr lang="en-US" dirty="0" smtClean="0"/>
              <a:t>382 01  $3 </a:t>
            </a:r>
            <a:r>
              <a:rPr lang="en-US" dirty="0" err="1"/>
              <a:t>L'arbre</a:t>
            </a:r>
            <a:r>
              <a:rPr lang="en-US" dirty="0"/>
              <a:t> des </a:t>
            </a:r>
            <a:r>
              <a:rPr lang="en-US" dirty="0" err="1"/>
              <a:t>songes</a:t>
            </a:r>
            <a:r>
              <a:rPr lang="en-US" dirty="0"/>
              <a:t>: </a:t>
            </a:r>
            <a:r>
              <a:rPr lang="en-US" dirty="0" smtClean="0"/>
              <a:t>$b </a:t>
            </a:r>
            <a:r>
              <a:rPr lang="en-US" dirty="0"/>
              <a:t>violin </a:t>
            </a:r>
            <a:r>
              <a:rPr lang="en-US" dirty="0" smtClean="0"/>
              <a:t>$n </a:t>
            </a:r>
            <a:r>
              <a:rPr lang="en-US" dirty="0"/>
              <a:t>1 </a:t>
            </a:r>
            <a:r>
              <a:rPr lang="en-US" dirty="0" smtClean="0"/>
              <a:t>$a </a:t>
            </a:r>
            <a:r>
              <a:rPr lang="en-US" dirty="0"/>
              <a:t>orchestra </a:t>
            </a:r>
            <a:endParaRPr lang="en-US" dirty="0" smtClean="0"/>
          </a:p>
          <a:p>
            <a:pPr marL="0" indent="0">
              <a:buNone/>
            </a:pPr>
            <a:r>
              <a:rPr lang="en-US" dirty="0"/>
              <a:t>	</a:t>
            </a:r>
            <a:r>
              <a:rPr lang="en-US" dirty="0" smtClean="0"/>
              <a:t> $e </a:t>
            </a:r>
            <a:r>
              <a:rPr lang="en-US" dirty="0"/>
              <a:t>1 </a:t>
            </a:r>
            <a:r>
              <a:rPr lang="en-US" dirty="0" smtClean="0"/>
              <a:t>$r </a:t>
            </a:r>
            <a:r>
              <a:rPr lang="en-US" dirty="0"/>
              <a:t>1 </a:t>
            </a:r>
            <a:r>
              <a:rPr lang="en-US" dirty="0" smtClean="0"/>
              <a:t>$t </a:t>
            </a:r>
            <a:r>
              <a:rPr lang="en-US" dirty="0"/>
              <a:t>1 </a:t>
            </a:r>
            <a:r>
              <a:rPr lang="en-US" dirty="0" smtClean="0"/>
              <a:t>$2 </a:t>
            </a:r>
            <a:r>
              <a:rPr lang="en-US" dirty="0" err="1" smtClean="0"/>
              <a:t>lcmpt</a:t>
            </a:r>
            <a:endParaRPr lang="en-US" dirty="0" smtClean="0"/>
          </a:p>
          <a:p>
            <a:pPr marL="0" indent="0">
              <a:buNone/>
            </a:pPr>
            <a:r>
              <a:rPr lang="en-US" dirty="0"/>
              <a:t>650 _</a:t>
            </a:r>
            <a:r>
              <a:rPr lang="en-US" dirty="0" smtClean="0"/>
              <a:t>0  Orchestral </a:t>
            </a:r>
            <a:r>
              <a:rPr lang="en-US" dirty="0"/>
              <a:t>music.</a:t>
            </a:r>
          </a:p>
          <a:p>
            <a:pPr marL="0" indent="0">
              <a:buNone/>
            </a:pPr>
            <a:r>
              <a:rPr lang="en-US" dirty="0"/>
              <a:t>650 _</a:t>
            </a:r>
            <a:r>
              <a:rPr lang="en-US" dirty="0" smtClean="0"/>
              <a:t>0  Concertos </a:t>
            </a:r>
            <a:r>
              <a:rPr lang="en-US" dirty="0"/>
              <a:t>(Violin)</a:t>
            </a:r>
          </a:p>
          <a:p>
            <a:pPr marL="0" indent="0">
              <a:buNone/>
            </a:pPr>
            <a:r>
              <a:rPr lang="en-US" dirty="0"/>
              <a:t>650 </a:t>
            </a:r>
            <a:r>
              <a:rPr lang="en-US" dirty="0" smtClean="0"/>
              <a:t>_0  Symphonies.</a:t>
            </a:r>
          </a:p>
          <a:p>
            <a:pPr marL="0" indent="0">
              <a:buNone/>
            </a:pPr>
            <a:r>
              <a:rPr lang="en-US" dirty="0">
                <a:solidFill>
                  <a:srgbClr val="FF0000"/>
                </a:solidFill>
              </a:rPr>
              <a:t>655 </a:t>
            </a:r>
            <a:r>
              <a:rPr lang="en-US" dirty="0" smtClean="0">
                <a:solidFill>
                  <a:srgbClr val="FF0000"/>
                </a:solidFill>
              </a:rPr>
              <a:t>_7  Art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Concertos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Symphonies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Live </a:t>
            </a:r>
            <a:r>
              <a:rPr lang="en-US" dirty="0">
                <a:solidFill>
                  <a:srgbClr val="FF0000"/>
                </a:solidFill>
              </a:rPr>
              <a:t>sound recordings.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7401" y="2590228"/>
            <a:ext cx="3629597" cy="3629597"/>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153</a:t>
            </a:fld>
            <a:endParaRPr lang="en-US"/>
          </a:p>
        </p:txBody>
      </p:sp>
    </p:spTree>
    <p:extLst>
      <p:ext uri="{BB962C8B-B14F-4D97-AF65-F5344CB8AC3E}">
        <p14:creationId xmlns:p14="http://schemas.microsoft.com/office/powerpoint/2010/main" val="163674565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75" y="520211"/>
            <a:ext cx="10515600" cy="560425"/>
          </a:xfrm>
        </p:spPr>
        <p:txBody>
          <a:bodyPr>
            <a:normAutofit fontScale="90000"/>
          </a:bodyPr>
          <a:lstStyle/>
          <a:p>
            <a:r>
              <a:rPr lang="en-US" dirty="0" smtClean="0"/>
              <a:t>Music Examples - Scores</a:t>
            </a:r>
            <a:endParaRPr lang="en-US" dirty="0"/>
          </a:p>
        </p:txBody>
      </p:sp>
      <p:sp>
        <p:nvSpPr>
          <p:cNvPr id="3" name="Content Placeholder 2"/>
          <p:cNvSpPr>
            <a:spLocks noGrp="1"/>
          </p:cNvSpPr>
          <p:nvPr>
            <p:ph idx="1"/>
          </p:nvPr>
        </p:nvSpPr>
        <p:spPr>
          <a:xfrm>
            <a:off x="615175" y="1493816"/>
            <a:ext cx="11028903" cy="5227659"/>
          </a:xfrm>
        </p:spPr>
        <p:txBody>
          <a:bodyPr>
            <a:normAutofit/>
          </a:bodyPr>
          <a:lstStyle/>
          <a:p>
            <a:pPr marL="0" indent="0">
              <a:buNone/>
            </a:pPr>
            <a:r>
              <a:rPr lang="en-US" dirty="0" smtClean="0"/>
              <a:t>100 1_  </a:t>
            </a:r>
            <a:r>
              <a:rPr lang="en-US" dirty="0" err="1" smtClean="0"/>
              <a:t>Zwilich</a:t>
            </a:r>
            <a:r>
              <a:rPr lang="en-US" dirty="0"/>
              <a:t>, Ellen Taaffe, </a:t>
            </a:r>
            <a:r>
              <a:rPr lang="en-US" dirty="0" smtClean="0"/>
              <a:t>$d </a:t>
            </a:r>
            <a:r>
              <a:rPr lang="en-US" dirty="0"/>
              <a:t>1939- </a:t>
            </a:r>
            <a:endParaRPr lang="en-US" dirty="0" smtClean="0"/>
          </a:p>
          <a:p>
            <a:pPr marL="0" indent="0">
              <a:buNone/>
            </a:pPr>
            <a:r>
              <a:rPr lang="en-US" dirty="0"/>
              <a:t>	</a:t>
            </a:r>
            <a:r>
              <a:rPr lang="en-US" dirty="0" smtClean="0"/>
              <a:t>   $e </a:t>
            </a:r>
            <a:r>
              <a:rPr lang="en-US" dirty="0"/>
              <a:t>composer.</a:t>
            </a:r>
          </a:p>
          <a:p>
            <a:pPr marL="0" indent="0">
              <a:buNone/>
            </a:pPr>
            <a:r>
              <a:rPr lang="en-US" dirty="0" smtClean="0"/>
              <a:t>245 10  Lament </a:t>
            </a:r>
            <a:r>
              <a:rPr lang="en-US" dirty="0"/>
              <a:t>: </a:t>
            </a:r>
            <a:r>
              <a:rPr lang="en-US" dirty="0" smtClean="0"/>
              <a:t>$b </a:t>
            </a:r>
            <a:r>
              <a:rPr lang="en-US" dirty="0"/>
              <a:t>for piano / </a:t>
            </a:r>
            <a:r>
              <a:rPr lang="en-US" dirty="0" smtClean="0"/>
              <a:t>$c </a:t>
            </a:r>
            <a:r>
              <a:rPr lang="en-US" dirty="0"/>
              <a:t>Ellen Taaffe </a:t>
            </a:r>
            <a:endParaRPr lang="en-US" dirty="0" smtClean="0"/>
          </a:p>
          <a:p>
            <a:pPr marL="0" indent="0">
              <a:buNone/>
            </a:pPr>
            <a:r>
              <a:rPr lang="en-US" dirty="0"/>
              <a:t>	</a:t>
            </a:r>
            <a:r>
              <a:rPr lang="en-US" dirty="0" smtClean="0"/>
              <a:t>   </a:t>
            </a:r>
            <a:r>
              <a:rPr lang="en-US" dirty="0" err="1" smtClean="0"/>
              <a:t>Zwilich</a:t>
            </a:r>
            <a:r>
              <a:rPr lang="en-US" dirty="0" smtClean="0"/>
              <a:t>.</a:t>
            </a:r>
          </a:p>
          <a:p>
            <a:pPr marL="0" indent="0">
              <a:buNone/>
            </a:pPr>
            <a:r>
              <a:rPr lang="en-US" dirty="0" smtClean="0"/>
              <a:t>300 __  </a:t>
            </a:r>
            <a:r>
              <a:rPr lang="fr-FR" dirty="0"/>
              <a:t>1 score (4 pages) ; </a:t>
            </a:r>
            <a:r>
              <a:rPr lang="fr-FR" dirty="0" smtClean="0"/>
              <a:t>$c </a:t>
            </a:r>
            <a:r>
              <a:rPr lang="fr-FR" dirty="0"/>
              <a:t>31 cm</a:t>
            </a:r>
            <a:endParaRPr lang="en-US" dirty="0" smtClean="0"/>
          </a:p>
          <a:p>
            <a:pPr marL="0" indent="0">
              <a:buNone/>
            </a:pPr>
            <a:r>
              <a:rPr lang="en-US" dirty="0"/>
              <a:t>348 </a:t>
            </a:r>
            <a:r>
              <a:rPr lang="en-US" dirty="0" smtClean="0"/>
              <a:t>__  </a:t>
            </a:r>
            <a:r>
              <a:rPr lang="en-US" dirty="0"/>
              <a:t>score </a:t>
            </a:r>
            <a:r>
              <a:rPr lang="en-US" dirty="0" smtClean="0"/>
              <a:t>$2 </a:t>
            </a:r>
            <a:r>
              <a:rPr lang="en-US" dirty="0" err="1"/>
              <a:t>rdafnm</a:t>
            </a:r>
            <a:endParaRPr lang="en-US" dirty="0"/>
          </a:p>
          <a:p>
            <a:pPr marL="0" indent="0">
              <a:buNone/>
            </a:pPr>
            <a:r>
              <a:rPr lang="en-US" dirty="0" smtClean="0"/>
              <a:t>382 01  piano $n </a:t>
            </a:r>
            <a:r>
              <a:rPr lang="en-US" dirty="0"/>
              <a:t>1 </a:t>
            </a:r>
            <a:r>
              <a:rPr lang="en-US" dirty="0" smtClean="0"/>
              <a:t>$s </a:t>
            </a:r>
            <a:r>
              <a:rPr lang="en-US" dirty="0"/>
              <a:t>1 </a:t>
            </a:r>
            <a:r>
              <a:rPr lang="en-US" dirty="0" smtClean="0"/>
              <a:t>$2 </a:t>
            </a:r>
            <a:r>
              <a:rPr lang="en-US" dirty="0" err="1" smtClean="0"/>
              <a:t>lcmpt</a:t>
            </a:r>
            <a:endParaRPr lang="en-US" dirty="0" smtClean="0"/>
          </a:p>
          <a:p>
            <a:pPr marL="0" indent="0">
              <a:buNone/>
            </a:pPr>
            <a:r>
              <a:rPr lang="en-US" dirty="0"/>
              <a:t>650 </a:t>
            </a:r>
            <a:r>
              <a:rPr lang="en-US" dirty="0" smtClean="0"/>
              <a:t>_0  Piano </a:t>
            </a:r>
            <a:r>
              <a:rPr lang="en-US" dirty="0"/>
              <a:t>music</a:t>
            </a:r>
            <a:r>
              <a:rPr lang="en-US" dirty="0" smtClean="0"/>
              <a:t>.</a:t>
            </a:r>
          </a:p>
          <a:p>
            <a:pPr marL="0" indent="0">
              <a:buNone/>
            </a:pPr>
            <a:r>
              <a:rPr lang="en-US" dirty="0">
                <a:solidFill>
                  <a:srgbClr val="FF0000"/>
                </a:solidFill>
              </a:rPr>
              <a:t>655 </a:t>
            </a:r>
            <a:r>
              <a:rPr lang="en-US" dirty="0" smtClean="0">
                <a:solidFill>
                  <a:srgbClr val="FF0000"/>
                </a:solidFill>
              </a:rPr>
              <a:t>_7  Art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407" y="1493816"/>
            <a:ext cx="3143250" cy="418147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154</a:t>
            </a:fld>
            <a:endParaRPr lang="en-US"/>
          </a:p>
        </p:txBody>
      </p:sp>
    </p:spTree>
    <p:extLst>
      <p:ext uri="{BB962C8B-B14F-4D97-AF65-F5344CB8AC3E}">
        <p14:creationId xmlns:p14="http://schemas.microsoft.com/office/powerpoint/2010/main" val="245804963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75" y="520211"/>
            <a:ext cx="10515600" cy="560425"/>
          </a:xfrm>
        </p:spPr>
        <p:txBody>
          <a:bodyPr>
            <a:normAutofit fontScale="90000"/>
          </a:bodyPr>
          <a:lstStyle/>
          <a:p>
            <a:r>
              <a:rPr lang="en-US" dirty="0" smtClean="0"/>
              <a:t>Music Examples - Scores</a:t>
            </a:r>
            <a:endParaRPr lang="en-US" dirty="0"/>
          </a:p>
        </p:txBody>
      </p:sp>
      <p:sp>
        <p:nvSpPr>
          <p:cNvPr id="3" name="Content Placeholder 2"/>
          <p:cNvSpPr>
            <a:spLocks noGrp="1"/>
          </p:cNvSpPr>
          <p:nvPr>
            <p:ph idx="1"/>
          </p:nvPr>
        </p:nvSpPr>
        <p:spPr>
          <a:xfrm>
            <a:off x="615175" y="1493816"/>
            <a:ext cx="11028903" cy="5227659"/>
          </a:xfrm>
        </p:spPr>
        <p:txBody>
          <a:bodyPr>
            <a:normAutofit/>
          </a:bodyPr>
          <a:lstStyle/>
          <a:p>
            <a:pPr marL="0" indent="0">
              <a:buNone/>
            </a:pPr>
            <a:r>
              <a:rPr lang="en-US" dirty="0" smtClean="0"/>
              <a:t>100 1_  </a:t>
            </a:r>
            <a:r>
              <a:rPr lang="en-US" dirty="0" err="1" smtClean="0"/>
              <a:t>Bolcom</a:t>
            </a:r>
            <a:r>
              <a:rPr lang="en-US" dirty="0"/>
              <a:t>, William, </a:t>
            </a:r>
            <a:r>
              <a:rPr lang="en-US" dirty="0" smtClean="0"/>
              <a:t>$e </a:t>
            </a:r>
            <a:r>
              <a:rPr lang="en-US" dirty="0"/>
              <a:t>composer.</a:t>
            </a:r>
          </a:p>
          <a:p>
            <a:pPr marL="0" indent="0">
              <a:buNone/>
            </a:pPr>
            <a:r>
              <a:rPr lang="en-US" dirty="0" smtClean="0"/>
              <a:t>245 10  Variations </a:t>
            </a:r>
            <a:r>
              <a:rPr lang="en-US" dirty="0"/>
              <a:t>on a theme by George </a:t>
            </a:r>
            <a:r>
              <a:rPr lang="en-US" dirty="0" err="1"/>
              <a:t>Rochberg</a:t>
            </a:r>
            <a:r>
              <a:rPr lang="en-US" dirty="0"/>
              <a:t> : </a:t>
            </a:r>
            <a:endParaRPr lang="en-US" dirty="0" smtClean="0"/>
          </a:p>
          <a:p>
            <a:pPr marL="0" indent="0">
              <a:buNone/>
            </a:pPr>
            <a:r>
              <a:rPr lang="en-US" dirty="0"/>
              <a:t>	</a:t>
            </a:r>
            <a:r>
              <a:rPr lang="en-US" dirty="0" smtClean="0"/>
              <a:t>   $b </a:t>
            </a:r>
            <a:r>
              <a:rPr lang="en-US" dirty="0"/>
              <a:t>for piano solo / </a:t>
            </a:r>
            <a:r>
              <a:rPr lang="en-US" dirty="0" smtClean="0"/>
              <a:t>$c </a:t>
            </a:r>
            <a:r>
              <a:rPr lang="en-US" dirty="0"/>
              <a:t>William </a:t>
            </a:r>
            <a:r>
              <a:rPr lang="en-US" dirty="0" err="1"/>
              <a:t>Bolcom</a:t>
            </a:r>
            <a:r>
              <a:rPr lang="en-US" dirty="0"/>
              <a:t>. </a:t>
            </a:r>
            <a:endParaRPr lang="en-US" dirty="0" smtClean="0"/>
          </a:p>
          <a:p>
            <a:pPr marL="0" indent="0">
              <a:buNone/>
            </a:pPr>
            <a:r>
              <a:rPr lang="en-US" dirty="0" smtClean="0"/>
              <a:t>300 __  </a:t>
            </a:r>
            <a:r>
              <a:rPr lang="fr-FR" dirty="0" smtClean="0"/>
              <a:t>1 </a:t>
            </a:r>
            <a:r>
              <a:rPr lang="fr-FR" dirty="0"/>
              <a:t>score (15 pages) ; </a:t>
            </a:r>
            <a:r>
              <a:rPr lang="fr-FR" dirty="0" smtClean="0"/>
              <a:t>$c </a:t>
            </a:r>
            <a:r>
              <a:rPr lang="fr-FR" dirty="0"/>
              <a:t>31 cm</a:t>
            </a:r>
            <a:endParaRPr lang="en-US" dirty="0" smtClean="0"/>
          </a:p>
          <a:p>
            <a:pPr marL="0" indent="0">
              <a:buNone/>
            </a:pPr>
            <a:r>
              <a:rPr lang="en-US" dirty="0"/>
              <a:t>348 </a:t>
            </a:r>
            <a:r>
              <a:rPr lang="en-US" dirty="0" smtClean="0"/>
              <a:t>__  </a:t>
            </a:r>
            <a:r>
              <a:rPr lang="en-US" dirty="0"/>
              <a:t>score </a:t>
            </a:r>
            <a:r>
              <a:rPr lang="en-US" dirty="0" smtClean="0"/>
              <a:t>$2 </a:t>
            </a:r>
            <a:r>
              <a:rPr lang="en-US" dirty="0" err="1"/>
              <a:t>rdafnm</a:t>
            </a:r>
            <a:endParaRPr lang="en-US" dirty="0"/>
          </a:p>
          <a:p>
            <a:pPr marL="0" indent="0">
              <a:buNone/>
            </a:pPr>
            <a:r>
              <a:rPr lang="en-US" dirty="0" smtClean="0"/>
              <a:t>382 01  piano $n </a:t>
            </a:r>
            <a:r>
              <a:rPr lang="en-US" dirty="0"/>
              <a:t>1 </a:t>
            </a:r>
            <a:r>
              <a:rPr lang="en-US" dirty="0" smtClean="0"/>
              <a:t>$s </a:t>
            </a:r>
            <a:r>
              <a:rPr lang="en-US" dirty="0"/>
              <a:t>1 </a:t>
            </a:r>
            <a:r>
              <a:rPr lang="en-US" dirty="0" smtClean="0"/>
              <a:t>$2 </a:t>
            </a:r>
            <a:r>
              <a:rPr lang="en-US" dirty="0" err="1" smtClean="0"/>
              <a:t>lcmpt</a:t>
            </a:r>
            <a:endParaRPr lang="en-US" dirty="0" smtClean="0"/>
          </a:p>
          <a:p>
            <a:pPr marL="0" indent="0">
              <a:buNone/>
            </a:pPr>
            <a:r>
              <a:rPr lang="en-US" dirty="0" smtClean="0"/>
              <a:t>650 _0  Variations (Piano)</a:t>
            </a:r>
          </a:p>
          <a:p>
            <a:pPr marL="0" indent="0">
              <a:buNone/>
            </a:pPr>
            <a:r>
              <a:rPr lang="en-US" dirty="0" smtClean="0"/>
              <a:t>650 _0  Piano </a:t>
            </a:r>
            <a:r>
              <a:rPr lang="en-US" dirty="0"/>
              <a:t>music</a:t>
            </a:r>
            <a:r>
              <a:rPr lang="en-US" dirty="0" smtClean="0"/>
              <a:t>.</a:t>
            </a:r>
          </a:p>
          <a:p>
            <a:pPr marL="0" indent="0">
              <a:buNone/>
            </a:pPr>
            <a:r>
              <a:rPr lang="en-US" dirty="0">
                <a:solidFill>
                  <a:srgbClr val="FF0000"/>
                </a:solidFill>
              </a:rPr>
              <a:t>655 </a:t>
            </a:r>
            <a:r>
              <a:rPr lang="en-US" dirty="0" smtClean="0">
                <a:solidFill>
                  <a:srgbClr val="FF0000"/>
                </a:solidFill>
              </a:rPr>
              <a:t>_7  Variations (Music) $2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260" y="1739143"/>
            <a:ext cx="3021330" cy="4020693"/>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155</a:t>
            </a:fld>
            <a:endParaRPr lang="en-US"/>
          </a:p>
        </p:txBody>
      </p:sp>
    </p:spTree>
    <p:extLst>
      <p:ext uri="{BB962C8B-B14F-4D97-AF65-F5344CB8AC3E}">
        <p14:creationId xmlns:p14="http://schemas.microsoft.com/office/powerpoint/2010/main" val="246419102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 - Scores</a:t>
            </a:r>
            <a:endParaRPr lang="en-US" sz="3600" dirty="0"/>
          </a:p>
        </p:txBody>
      </p:sp>
      <p:sp>
        <p:nvSpPr>
          <p:cNvPr id="3" name="Content Placeholder 2"/>
          <p:cNvSpPr>
            <a:spLocks noGrp="1"/>
          </p:cNvSpPr>
          <p:nvPr>
            <p:ph idx="1"/>
          </p:nvPr>
        </p:nvSpPr>
        <p:spPr>
          <a:xfrm>
            <a:off x="612949" y="813916"/>
            <a:ext cx="11384783"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a:t>348 </a:t>
            </a:r>
            <a:r>
              <a:rPr lang="en-US" dirty="0" smtClean="0"/>
              <a:t>__  score $2 </a:t>
            </a:r>
            <a:r>
              <a:rPr lang="en-US" dirty="0" err="1" smtClean="0"/>
              <a:t>rdafnm</a:t>
            </a:r>
            <a:endParaRPr lang="en-US" dirty="0" smtClean="0"/>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a:t>
            </a:r>
          </a:p>
          <a:p>
            <a:pPr marL="0" indent="0">
              <a:buNone/>
            </a:pPr>
            <a:r>
              <a:rPr lang="en-US" dirty="0"/>
              <a:t> </a:t>
            </a:r>
            <a:r>
              <a:rPr lang="en-US" dirty="0" smtClean="0"/>
              <a:t>             of </a:t>
            </a:r>
            <a:r>
              <a:rPr lang="en-US" dirty="0"/>
              <a:t>cover</a:t>
            </a:r>
            <a:r>
              <a:rPr lang="en-US" dirty="0" smtClean="0"/>
              <a:t>.</a:t>
            </a:r>
          </a:p>
          <a:p>
            <a:pPr marL="0" indent="0">
              <a:buNone/>
            </a:pPr>
            <a:r>
              <a:rPr lang="en-US" dirty="0"/>
              <a:t>650 </a:t>
            </a:r>
            <a:r>
              <a:rPr lang="en-US" dirty="0" smtClean="0"/>
              <a:t>_0  Piano $v </a:t>
            </a:r>
            <a:r>
              <a:rPr lang="en-US" dirty="0"/>
              <a:t>Methods (Jazz)</a:t>
            </a:r>
          </a:p>
          <a:p>
            <a:pPr marL="0" indent="0">
              <a:buNone/>
            </a:pPr>
            <a:r>
              <a:rPr lang="en-US" dirty="0"/>
              <a:t>650 </a:t>
            </a:r>
            <a:r>
              <a:rPr lang="en-US" dirty="0" smtClean="0"/>
              <a:t>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solidFill>
                  <a:srgbClr val="FF0000"/>
                </a:solidFill>
              </a:rPr>
              <a:t>655 </a:t>
            </a:r>
            <a:r>
              <a:rPr lang="en-US" dirty="0" smtClean="0">
                <a:solidFill>
                  <a:srgbClr val="FF0000"/>
                </a:solidFill>
              </a:rPr>
              <a:t>_7  Jazz</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Methods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985" y="4257936"/>
            <a:ext cx="1785938" cy="2376488"/>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156</a:t>
            </a:fld>
            <a:endParaRPr lang="en-US"/>
          </a:p>
        </p:txBody>
      </p:sp>
    </p:spTree>
    <p:extLst>
      <p:ext uri="{BB962C8B-B14F-4D97-AF65-F5344CB8AC3E}">
        <p14:creationId xmlns:p14="http://schemas.microsoft.com/office/powerpoint/2010/main" val="342330063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04218"/>
            <a:ext cx="10515600" cy="247825"/>
          </a:xfrm>
        </p:spPr>
        <p:txBody>
          <a:bodyPr>
            <a:noAutofit/>
          </a:bodyPr>
          <a:lstStyle/>
          <a:p>
            <a:r>
              <a:rPr lang="en-US" sz="3000" dirty="0" smtClean="0"/>
              <a:t>Music Examples - Scores</a:t>
            </a:r>
            <a:endParaRPr lang="en-US" sz="3000" dirty="0"/>
          </a:p>
        </p:txBody>
      </p:sp>
      <p:sp>
        <p:nvSpPr>
          <p:cNvPr id="3" name="Content Placeholder 2"/>
          <p:cNvSpPr>
            <a:spLocks noGrp="1"/>
          </p:cNvSpPr>
          <p:nvPr>
            <p:ph idx="1"/>
          </p:nvPr>
        </p:nvSpPr>
        <p:spPr>
          <a:xfrm>
            <a:off x="612949" y="607053"/>
            <a:ext cx="11384783" cy="6114422"/>
          </a:xfrm>
        </p:spPr>
        <p:txBody>
          <a:bodyPr>
            <a:noAutofit/>
          </a:bodyPr>
          <a:lstStyle/>
          <a:p>
            <a:pPr marL="0" indent="0">
              <a:buNone/>
            </a:pPr>
            <a:r>
              <a:rPr lang="en-US" sz="1600" dirty="0" smtClean="0"/>
              <a:t>100 1_  Fauré</a:t>
            </a:r>
            <a:r>
              <a:rPr lang="en-US" sz="1600" dirty="0"/>
              <a:t>, Gabriel, </a:t>
            </a:r>
            <a:r>
              <a:rPr lang="en-US" sz="1600" dirty="0" smtClean="0"/>
              <a:t>$d </a:t>
            </a:r>
            <a:r>
              <a:rPr lang="en-US" sz="1600" dirty="0"/>
              <a:t>1845-1924, </a:t>
            </a:r>
            <a:r>
              <a:rPr lang="en-US" sz="1600" dirty="0" smtClean="0"/>
              <a:t>$e </a:t>
            </a:r>
            <a:r>
              <a:rPr lang="en-US" sz="1600" dirty="0"/>
              <a:t>composer.</a:t>
            </a:r>
          </a:p>
          <a:p>
            <a:pPr marL="0" indent="0">
              <a:buNone/>
            </a:pPr>
            <a:r>
              <a:rPr lang="en-US" sz="1600" dirty="0" smtClean="0"/>
              <a:t>240 10  Instrumental </a:t>
            </a:r>
            <a:r>
              <a:rPr lang="en-US" sz="1600" dirty="0"/>
              <a:t>music. </a:t>
            </a:r>
            <a:r>
              <a:rPr lang="en-US" sz="1600" dirty="0" smtClean="0"/>
              <a:t>$k </a:t>
            </a:r>
            <a:r>
              <a:rPr lang="en-US" sz="1600" dirty="0"/>
              <a:t>Selections</a:t>
            </a:r>
          </a:p>
          <a:p>
            <a:pPr marL="0" indent="0">
              <a:buNone/>
            </a:pPr>
            <a:r>
              <a:rPr lang="en-US" sz="1600" dirty="0" smtClean="0"/>
              <a:t>245 10  Berceuse </a:t>
            </a:r>
            <a:r>
              <a:rPr lang="en-US" sz="1600" dirty="0"/>
              <a:t>pour </a:t>
            </a:r>
            <a:r>
              <a:rPr lang="en-US" sz="1600" dirty="0" err="1"/>
              <a:t>violon</a:t>
            </a:r>
            <a:r>
              <a:rPr lang="en-US" sz="1600" dirty="0"/>
              <a:t> et </a:t>
            </a:r>
            <a:r>
              <a:rPr lang="en-US" sz="1600" dirty="0" err="1"/>
              <a:t>orchestre</a:t>
            </a:r>
            <a:r>
              <a:rPr lang="en-US" sz="1600" dirty="0"/>
              <a:t>, op. 16, N 50b ; </a:t>
            </a:r>
            <a:r>
              <a:rPr lang="en-US" sz="1600" dirty="0" smtClean="0"/>
              <a:t>$b </a:t>
            </a:r>
            <a:r>
              <a:rPr lang="en-US" sz="1600" dirty="0"/>
              <a:t>Ballade pour piano et </a:t>
            </a:r>
            <a:r>
              <a:rPr lang="en-US" sz="1600" dirty="0" err="1"/>
              <a:t>orchestre</a:t>
            </a:r>
            <a:r>
              <a:rPr lang="en-US" sz="1600" dirty="0"/>
              <a:t>, op. 19, N 56b </a:t>
            </a:r>
            <a:r>
              <a:rPr lang="en-US" sz="1600" dirty="0" smtClean="0"/>
              <a:t>; </a:t>
            </a:r>
            <a:r>
              <a:rPr lang="en-US" sz="1600" dirty="0" err="1" smtClean="0"/>
              <a:t>Élégie</a:t>
            </a:r>
            <a:r>
              <a:rPr lang="en-US" sz="1600" dirty="0" smtClean="0"/>
              <a:t> </a:t>
            </a:r>
            <a:r>
              <a:rPr lang="en-US" sz="1600" dirty="0"/>
              <a:t>pour </a:t>
            </a:r>
            <a:r>
              <a:rPr lang="en-US" sz="1600" dirty="0" err="1"/>
              <a:t>violoncelle</a:t>
            </a:r>
            <a:r>
              <a:rPr lang="en-US" sz="1600" dirty="0"/>
              <a:t> </a:t>
            </a:r>
            <a:r>
              <a:rPr lang="en-US" sz="1600" dirty="0" smtClean="0"/>
              <a:t>et</a:t>
            </a:r>
          </a:p>
          <a:p>
            <a:pPr marL="0" indent="0">
              <a:buNone/>
            </a:pPr>
            <a:r>
              <a:rPr lang="en-US" sz="1600" dirty="0" smtClean="0"/>
              <a:t>              </a:t>
            </a:r>
            <a:r>
              <a:rPr lang="en-US" sz="1600" dirty="0" err="1"/>
              <a:t>orchestre</a:t>
            </a:r>
            <a:r>
              <a:rPr lang="en-US" sz="1600" dirty="0"/>
              <a:t>, op 24, N 66b ; Romance pour </a:t>
            </a:r>
            <a:r>
              <a:rPr lang="en-US" sz="1600" dirty="0" err="1"/>
              <a:t>violon</a:t>
            </a:r>
            <a:r>
              <a:rPr lang="en-US" sz="1600" dirty="0"/>
              <a:t> et </a:t>
            </a:r>
            <a:r>
              <a:rPr lang="en-US" sz="1600" dirty="0" err="1"/>
              <a:t>orchestre</a:t>
            </a:r>
            <a:r>
              <a:rPr lang="en-US" sz="1600" dirty="0"/>
              <a:t>, op. 28, N 71b </a:t>
            </a:r>
            <a:r>
              <a:rPr lang="en-US" sz="1600" dirty="0" smtClean="0"/>
              <a:t>; </a:t>
            </a:r>
            <a:r>
              <a:rPr lang="en-US" sz="1600" dirty="0" err="1" smtClean="0"/>
              <a:t>Fantaisie</a:t>
            </a:r>
            <a:r>
              <a:rPr lang="en-US" sz="1600" dirty="0" smtClean="0"/>
              <a:t> </a:t>
            </a:r>
            <a:r>
              <a:rPr lang="en-US" sz="1600" dirty="0"/>
              <a:t>pour piano et </a:t>
            </a:r>
            <a:r>
              <a:rPr lang="en-US" sz="1600" dirty="0" err="1"/>
              <a:t>orchestre</a:t>
            </a:r>
            <a:r>
              <a:rPr lang="en-US" sz="1600" dirty="0"/>
              <a:t>, op. 111, N 184b </a:t>
            </a:r>
            <a:r>
              <a:rPr lang="en-US" sz="1600" dirty="0" smtClean="0"/>
              <a:t>;</a:t>
            </a:r>
          </a:p>
          <a:p>
            <a:pPr marL="0" indent="0">
              <a:buNone/>
            </a:pPr>
            <a:r>
              <a:rPr lang="en-US" sz="1600" dirty="0"/>
              <a:t> </a:t>
            </a:r>
            <a:r>
              <a:rPr lang="en-US" sz="1600" dirty="0" smtClean="0"/>
              <a:t>            </a:t>
            </a:r>
            <a:r>
              <a:rPr lang="en-US" sz="1600" dirty="0"/>
              <a:t> </a:t>
            </a:r>
            <a:r>
              <a:rPr lang="en-US" sz="1600" dirty="0" smtClean="0"/>
              <a:t>Concerto </a:t>
            </a:r>
            <a:r>
              <a:rPr lang="en-US" sz="1600" dirty="0"/>
              <a:t>pour </a:t>
            </a:r>
            <a:r>
              <a:rPr lang="en-US" sz="1600" dirty="0" err="1"/>
              <a:t>violon</a:t>
            </a:r>
            <a:r>
              <a:rPr lang="en-US" sz="1600" dirty="0"/>
              <a:t> et </a:t>
            </a:r>
            <a:r>
              <a:rPr lang="en-US" sz="1600" dirty="0" err="1"/>
              <a:t>orchestre</a:t>
            </a:r>
            <a:r>
              <a:rPr lang="en-US" sz="1600" dirty="0"/>
              <a:t>, op. 14, N 47 </a:t>
            </a:r>
            <a:r>
              <a:rPr lang="en-US" sz="1600" dirty="0" smtClean="0"/>
              <a:t>/ $c </a:t>
            </a:r>
            <a:r>
              <a:rPr lang="en-US" sz="1600" dirty="0"/>
              <a:t>Gabriel Fauré ; </a:t>
            </a:r>
            <a:r>
              <a:rPr lang="en-US" sz="1600" dirty="0" err="1"/>
              <a:t>éditées</a:t>
            </a:r>
            <a:r>
              <a:rPr lang="en-US" sz="1600" dirty="0"/>
              <a:t> par Peter </a:t>
            </a:r>
            <a:r>
              <a:rPr lang="en-US" sz="1600" dirty="0" err="1"/>
              <a:t>Jost</a:t>
            </a:r>
            <a:r>
              <a:rPr lang="en-US" sz="1600" dirty="0" smtClean="0"/>
              <a:t>.</a:t>
            </a:r>
          </a:p>
          <a:p>
            <a:pPr marL="0" indent="0">
              <a:buNone/>
            </a:pPr>
            <a:r>
              <a:rPr lang="fr-FR" sz="1600" dirty="0" smtClean="0"/>
              <a:t>500 __  </a:t>
            </a:r>
            <a:r>
              <a:rPr lang="en-US" sz="1600" dirty="0" smtClean="0"/>
              <a:t>The </a:t>
            </a:r>
            <a:r>
              <a:rPr lang="en-US" sz="1600" dirty="0"/>
              <a:t>1st and 4th works originally for violin and piano; the 3rd work originally for cello and piano</a:t>
            </a:r>
            <a:r>
              <a:rPr lang="en-US" sz="1600" dirty="0" smtClean="0"/>
              <a:t>.</a:t>
            </a:r>
          </a:p>
          <a:p>
            <a:pPr marL="0" indent="0">
              <a:buNone/>
            </a:pPr>
            <a:r>
              <a:rPr lang="en-US" sz="1600" dirty="0"/>
              <a:t>650 </a:t>
            </a:r>
            <a:r>
              <a:rPr lang="en-US" sz="1600" dirty="0" smtClean="0"/>
              <a:t>_0  Violin </a:t>
            </a:r>
            <a:r>
              <a:rPr lang="en-US" sz="1600" dirty="0"/>
              <a:t>with orchestra, Arranged </a:t>
            </a:r>
            <a:r>
              <a:rPr lang="en-US" sz="1600" dirty="0" smtClean="0"/>
              <a:t>$v </a:t>
            </a:r>
            <a:r>
              <a:rPr lang="en-US" sz="1600" dirty="0"/>
              <a:t>Scores.</a:t>
            </a:r>
          </a:p>
          <a:p>
            <a:pPr marL="0" indent="0">
              <a:buNone/>
            </a:pPr>
            <a:r>
              <a:rPr lang="en-US" sz="1600" dirty="0"/>
              <a:t>650 </a:t>
            </a:r>
            <a:r>
              <a:rPr lang="en-US" sz="1600" dirty="0" smtClean="0"/>
              <a:t>_0  Ballades </a:t>
            </a:r>
            <a:r>
              <a:rPr lang="en-US" sz="1600" dirty="0"/>
              <a:t>(Instrumental music) </a:t>
            </a:r>
            <a:r>
              <a:rPr lang="en-US" sz="1600" dirty="0" smtClean="0"/>
              <a:t>$v </a:t>
            </a:r>
            <a:r>
              <a:rPr lang="en-US" sz="1600" dirty="0"/>
              <a:t>Scores.</a:t>
            </a:r>
          </a:p>
          <a:p>
            <a:pPr marL="0" indent="0">
              <a:buNone/>
            </a:pPr>
            <a:r>
              <a:rPr lang="en-US" sz="1600" dirty="0"/>
              <a:t>650 </a:t>
            </a:r>
            <a:r>
              <a:rPr lang="en-US" sz="1600" dirty="0" smtClean="0"/>
              <a:t>_0  Piano </a:t>
            </a:r>
            <a:r>
              <a:rPr lang="en-US" sz="1600" dirty="0"/>
              <a:t>with orchestra </a:t>
            </a:r>
            <a:r>
              <a:rPr lang="en-US" sz="1600" dirty="0" smtClean="0"/>
              <a:t>$v </a:t>
            </a:r>
            <a:r>
              <a:rPr lang="en-US" sz="1600" dirty="0"/>
              <a:t>Scores.</a:t>
            </a:r>
          </a:p>
          <a:p>
            <a:pPr marL="0" indent="0">
              <a:buNone/>
            </a:pPr>
            <a:r>
              <a:rPr lang="en-US" sz="1600" dirty="0"/>
              <a:t>650 </a:t>
            </a:r>
            <a:r>
              <a:rPr lang="en-US" sz="1600" dirty="0" smtClean="0"/>
              <a:t>_0  Cello </a:t>
            </a:r>
            <a:r>
              <a:rPr lang="en-US" sz="1600" dirty="0"/>
              <a:t>with orchestra, Arranged </a:t>
            </a:r>
            <a:r>
              <a:rPr lang="en-US" sz="1600" dirty="0" smtClean="0"/>
              <a:t>$v </a:t>
            </a:r>
            <a:r>
              <a:rPr lang="en-US" sz="1600" dirty="0"/>
              <a:t>Scores.</a:t>
            </a:r>
          </a:p>
          <a:p>
            <a:pPr marL="0" indent="0">
              <a:buNone/>
            </a:pPr>
            <a:r>
              <a:rPr lang="en-US" sz="1600" dirty="0"/>
              <a:t>650 </a:t>
            </a:r>
            <a:r>
              <a:rPr lang="en-US" sz="1600" dirty="0" smtClean="0"/>
              <a:t>_0  Concertos </a:t>
            </a:r>
            <a:r>
              <a:rPr lang="en-US" sz="1600" dirty="0"/>
              <a:t>(Violin) </a:t>
            </a:r>
            <a:r>
              <a:rPr lang="en-US" sz="1600" dirty="0" smtClean="0"/>
              <a:t>$v </a:t>
            </a:r>
            <a:r>
              <a:rPr lang="en-US" sz="1600" dirty="0"/>
              <a:t>Scores.</a:t>
            </a:r>
          </a:p>
          <a:p>
            <a:pPr marL="0" indent="0">
              <a:buNone/>
            </a:pPr>
            <a:r>
              <a:rPr lang="en-US" sz="1600" dirty="0">
                <a:solidFill>
                  <a:srgbClr val="FF0000"/>
                </a:solidFill>
              </a:rPr>
              <a:t>655 </a:t>
            </a:r>
            <a:r>
              <a:rPr lang="en-US" sz="1600" dirty="0" smtClean="0">
                <a:solidFill>
                  <a:srgbClr val="FF0000"/>
                </a:solidFill>
              </a:rPr>
              <a:t>_7  Art </a:t>
            </a:r>
            <a:r>
              <a:rPr lang="en-US" sz="1600" dirty="0">
                <a:solidFill>
                  <a:srgbClr val="FF0000"/>
                </a:solidFill>
              </a:rPr>
              <a:t>music. </a:t>
            </a:r>
            <a:r>
              <a:rPr lang="en-US" sz="1600" dirty="0" smtClean="0">
                <a:solidFill>
                  <a:srgbClr val="FF0000"/>
                </a:solidFill>
              </a:rPr>
              <a:t>$2 </a:t>
            </a:r>
            <a:r>
              <a:rPr lang="en-US" sz="1600" dirty="0" err="1">
                <a:solidFill>
                  <a:srgbClr val="FF0000"/>
                </a:solidFill>
              </a:rPr>
              <a:t>lcgft</a:t>
            </a:r>
            <a:endParaRPr lang="en-US" sz="1600" dirty="0">
              <a:solidFill>
                <a:srgbClr val="FF0000"/>
              </a:solidFill>
            </a:endParaRPr>
          </a:p>
          <a:p>
            <a:pPr marL="0" indent="0">
              <a:buNone/>
            </a:pPr>
            <a:r>
              <a:rPr lang="en-US" sz="1600" dirty="0">
                <a:solidFill>
                  <a:srgbClr val="FF0000"/>
                </a:solidFill>
              </a:rPr>
              <a:t>655 </a:t>
            </a:r>
            <a:r>
              <a:rPr lang="en-US" sz="1600" dirty="0" smtClean="0">
                <a:solidFill>
                  <a:srgbClr val="FF0000"/>
                </a:solidFill>
              </a:rPr>
              <a:t>_7  $3 </a:t>
            </a:r>
            <a:r>
              <a:rPr lang="en-US" sz="1600" dirty="0">
                <a:solidFill>
                  <a:srgbClr val="FF0000"/>
                </a:solidFill>
              </a:rPr>
              <a:t>1st, 3rd-4th works: </a:t>
            </a:r>
            <a:r>
              <a:rPr lang="en-US" sz="1600" dirty="0" smtClean="0">
                <a:solidFill>
                  <a:srgbClr val="FF0000"/>
                </a:solidFill>
              </a:rPr>
              <a:t>$a </a:t>
            </a:r>
            <a:r>
              <a:rPr lang="en-US" sz="1600" dirty="0">
                <a:solidFill>
                  <a:srgbClr val="FF0000"/>
                </a:solidFill>
              </a:rPr>
              <a:t>Arrangements (Music) </a:t>
            </a:r>
            <a:r>
              <a:rPr lang="en-US" sz="1600" dirty="0" smtClean="0">
                <a:solidFill>
                  <a:srgbClr val="FF0000"/>
                </a:solidFill>
              </a:rPr>
              <a:t>$2 </a:t>
            </a:r>
            <a:r>
              <a:rPr lang="en-US" sz="1600" dirty="0" err="1">
                <a:solidFill>
                  <a:srgbClr val="FF0000"/>
                </a:solidFill>
              </a:rPr>
              <a:t>lcgft</a:t>
            </a:r>
            <a:endParaRPr lang="en-US" sz="1600" dirty="0">
              <a:solidFill>
                <a:srgbClr val="FF0000"/>
              </a:solidFill>
            </a:endParaRPr>
          </a:p>
          <a:p>
            <a:pPr marL="0" indent="0">
              <a:buNone/>
            </a:pPr>
            <a:r>
              <a:rPr lang="en-US" sz="1600" dirty="0">
                <a:solidFill>
                  <a:srgbClr val="FF0000"/>
                </a:solidFill>
              </a:rPr>
              <a:t>655 </a:t>
            </a:r>
            <a:r>
              <a:rPr lang="en-US" sz="1600" dirty="0" smtClean="0">
                <a:solidFill>
                  <a:srgbClr val="FF0000"/>
                </a:solidFill>
              </a:rPr>
              <a:t>_7  $3 </a:t>
            </a:r>
            <a:r>
              <a:rPr lang="en-US" sz="1600" dirty="0">
                <a:solidFill>
                  <a:srgbClr val="FF0000"/>
                </a:solidFill>
              </a:rPr>
              <a:t>2nd work: </a:t>
            </a:r>
            <a:r>
              <a:rPr lang="en-US" sz="1600" dirty="0" smtClean="0">
                <a:solidFill>
                  <a:srgbClr val="FF0000"/>
                </a:solidFill>
              </a:rPr>
              <a:t>$a </a:t>
            </a:r>
            <a:r>
              <a:rPr lang="en-US" sz="1600" dirty="0">
                <a:solidFill>
                  <a:srgbClr val="FF0000"/>
                </a:solidFill>
              </a:rPr>
              <a:t>Ballades (Instrumental music) </a:t>
            </a:r>
            <a:r>
              <a:rPr lang="en-US" sz="1600" dirty="0" smtClean="0">
                <a:solidFill>
                  <a:srgbClr val="FF0000"/>
                </a:solidFill>
              </a:rPr>
              <a:t>$2 </a:t>
            </a:r>
            <a:r>
              <a:rPr lang="en-US" sz="1600" dirty="0" err="1" smtClean="0">
                <a:solidFill>
                  <a:srgbClr val="FF0000"/>
                </a:solidFill>
              </a:rPr>
              <a:t>lcgft</a:t>
            </a:r>
            <a:endParaRPr lang="en-US" sz="1600" dirty="0" smtClean="0">
              <a:solidFill>
                <a:srgbClr val="FF0000"/>
              </a:solidFill>
            </a:endParaRPr>
          </a:p>
          <a:p>
            <a:pPr marL="0" indent="0">
              <a:buNone/>
            </a:pPr>
            <a:r>
              <a:rPr lang="en-US" sz="1600" dirty="0" smtClean="0">
                <a:solidFill>
                  <a:srgbClr val="FF0000"/>
                </a:solidFill>
              </a:rPr>
              <a:t>655 _7  $3 </a:t>
            </a:r>
            <a:r>
              <a:rPr lang="en-US" sz="1600" dirty="0">
                <a:solidFill>
                  <a:srgbClr val="FF0000"/>
                </a:solidFill>
              </a:rPr>
              <a:t>4th work: $a Romances (Music</a:t>
            </a:r>
            <a:r>
              <a:rPr lang="en-US" sz="1600" dirty="0" smtClean="0">
                <a:solidFill>
                  <a:srgbClr val="FF0000"/>
                </a:solidFill>
              </a:rPr>
              <a:t>) </a:t>
            </a:r>
            <a:r>
              <a:rPr lang="en-US" sz="1600" dirty="0">
                <a:solidFill>
                  <a:srgbClr val="FF0000"/>
                </a:solidFill>
              </a:rPr>
              <a:t>$2 </a:t>
            </a:r>
            <a:r>
              <a:rPr lang="en-US" sz="1600" dirty="0" err="1" smtClean="0">
                <a:solidFill>
                  <a:srgbClr val="FF0000"/>
                </a:solidFill>
              </a:rPr>
              <a:t>lcgft</a:t>
            </a:r>
            <a:endParaRPr lang="en-US" sz="1600" dirty="0" smtClean="0">
              <a:solidFill>
                <a:srgbClr val="FF0000"/>
              </a:solidFill>
            </a:endParaRPr>
          </a:p>
          <a:p>
            <a:pPr marL="0" indent="0">
              <a:buNone/>
            </a:pPr>
            <a:r>
              <a:rPr lang="en-US" sz="1600" dirty="0" smtClean="0">
                <a:solidFill>
                  <a:srgbClr val="FF0000"/>
                </a:solidFill>
              </a:rPr>
              <a:t>655 _7  $3 </a:t>
            </a:r>
            <a:r>
              <a:rPr lang="en-US" sz="1600" dirty="0">
                <a:solidFill>
                  <a:srgbClr val="FF0000"/>
                </a:solidFill>
              </a:rPr>
              <a:t>5th work: $a Fantasias (Music</a:t>
            </a:r>
            <a:r>
              <a:rPr lang="en-US" sz="1600" dirty="0" smtClean="0">
                <a:solidFill>
                  <a:srgbClr val="FF0000"/>
                </a:solidFill>
              </a:rPr>
              <a:t>) </a:t>
            </a:r>
            <a:r>
              <a:rPr lang="en-US" sz="1600" dirty="0">
                <a:solidFill>
                  <a:srgbClr val="FF0000"/>
                </a:solidFill>
              </a:rPr>
              <a:t>$2 </a:t>
            </a:r>
            <a:r>
              <a:rPr lang="en-US" sz="1600" dirty="0" err="1">
                <a:solidFill>
                  <a:srgbClr val="FF0000"/>
                </a:solidFill>
              </a:rPr>
              <a:t>lcgft</a:t>
            </a:r>
            <a:endParaRPr lang="en-US" sz="1600" dirty="0">
              <a:solidFill>
                <a:srgbClr val="FF0000"/>
              </a:solidFill>
            </a:endParaRPr>
          </a:p>
          <a:p>
            <a:pPr marL="0" indent="0">
              <a:buNone/>
            </a:pPr>
            <a:r>
              <a:rPr lang="en-US" sz="1600" dirty="0">
                <a:solidFill>
                  <a:srgbClr val="FF0000"/>
                </a:solidFill>
              </a:rPr>
              <a:t>655 </a:t>
            </a:r>
            <a:r>
              <a:rPr lang="en-US" sz="1600" dirty="0" smtClean="0">
                <a:solidFill>
                  <a:srgbClr val="FF0000"/>
                </a:solidFill>
              </a:rPr>
              <a:t>_7  $3 </a:t>
            </a:r>
            <a:r>
              <a:rPr lang="en-US" sz="1600" dirty="0">
                <a:solidFill>
                  <a:srgbClr val="FF0000"/>
                </a:solidFill>
              </a:rPr>
              <a:t>6th work: </a:t>
            </a:r>
            <a:r>
              <a:rPr lang="en-US" sz="1600" dirty="0" smtClean="0">
                <a:solidFill>
                  <a:srgbClr val="FF0000"/>
                </a:solidFill>
              </a:rPr>
              <a:t>$a </a:t>
            </a:r>
            <a:r>
              <a:rPr lang="en-US" sz="1600" dirty="0">
                <a:solidFill>
                  <a:srgbClr val="FF0000"/>
                </a:solidFill>
              </a:rPr>
              <a:t>Concertos. </a:t>
            </a:r>
            <a:r>
              <a:rPr lang="en-US" sz="1600" dirty="0" smtClean="0">
                <a:solidFill>
                  <a:srgbClr val="FF0000"/>
                </a:solidFill>
              </a:rPr>
              <a:t>$2 </a:t>
            </a:r>
            <a:r>
              <a:rPr lang="en-US" sz="1600" dirty="0" err="1">
                <a:solidFill>
                  <a:srgbClr val="FF0000"/>
                </a:solidFill>
              </a:rPr>
              <a:t>lcgft</a:t>
            </a:r>
            <a:endParaRPr lang="en-US" sz="1600" dirty="0">
              <a:solidFill>
                <a:srgbClr val="FF0000"/>
              </a:solidFill>
            </a:endParaRPr>
          </a:p>
          <a:p>
            <a:pPr marL="0" indent="0">
              <a:buNone/>
            </a:pPr>
            <a:r>
              <a:rPr lang="en-US" sz="1600" dirty="0">
                <a:solidFill>
                  <a:srgbClr val="FF0000"/>
                </a:solidFill>
              </a:rPr>
              <a:t>655 </a:t>
            </a:r>
            <a:r>
              <a:rPr lang="en-US" sz="1600" dirty="0" smtClean="0">
                <a:solidFill>
                  <a:srgbClr val="FF0000"/>
                </a:solidFill>
              </a:rPr>
              <a:t>_7  Scores</a:t>
            </a:r>
            <a:r>
              <a:rPr lang="en-US" sz="1600" dirty="0">
                <a:solidFill>
                  <a:srgbClr val="FF0000"/>
                </a:solidFill>
              </a:rPr>
              <a:t>. </a:t>
            </a:r>
            <a:r>
              <a:rPr lang="en-US" sz="1600" dirty="0" smtClean="0">
                <a:solidFill>
                  <a:srgbClr val="FF0000"/>
                </a:solidFill>
              </a:rPr>
              <a:t>$2 </a:t>
            </a:r>
            <a:r>
              <a:rPr lang="en-US" sz="1600" dirty="0" err="1">
                <a:solidFill>
                  <a:srgbClr val="FF0000"/>
                </a:solidFill>
              </a:rPr>
              <a:t>lcgft</a:t>
            </a:r>
            <a:endParaRPr lang="en-US" sz="1600" dirty="0" smtClean="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2613" y="2789555"/>
            <a:ext cx="2621280" cy="393192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157</a:t>
            </a:fld>
            <a:endParaRPr lang="en-US"/>
          </a:p>
        </p:txBody>
      </p:sp>
    </p:spTree>
    <p:extLst>
      <p:ext uri="{BB962C8B-B14F-4D97-AF65-F5344CB8AC3E}">
        <p14:creationId xmlns:p14="http://schemas.microsoft.com/office/powerpoint/2010/main" val="273812746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 - Scores</a:t>
            </a:r>
            <a:endParaRPr lang="en-US" sz="3600" dirty="0"/>
          </a:p>
        </p:txBody>
      </p:sp>
      <p:sp>
        <p:nvSpPr>
          <p:cNvPr id="3" name="Content Placeholder 2"/>
          <p:cNvSpPr>
            <a:spLocks noGrp="1"/>
          </p:cNvSpPr>
          <p:nvPr>
            <p:ph idx="1"/>
          </p:nvPr>
        </p:nvSpPr>
        <p:spPr>
          <a:xfrm>
            <a:off x="612949" y="743578"/>
            <a:ext cx="11384783" cy="6114422"/>
          </a:xfrm>
        </p:spPr>
        <p:txBody>
          <a:bodyPr>
            <a:normAutofit/>
          </a:bodyPr>
          <a:lstStyle/>
          <a:p>
            <a:pPr marL="0" indent="0">
              <a:buNone/>
            </a:pPr>
            <a:r>
              <a:rPr lang="en-US" sz="2600" dirty="0" smtClean="0"/>
              <a:t>245 00  Lady </a:t>
            </a:r>
            <a:r>
              <a:rPr lang="en-US" sz="2600" dirty="0"/>
              <a:t>Gaga saga : </a:t>
            </a:r>
            <a:r>
              <a:rPr lang="en-US" sz="2600" dirty="0" smtClean="0"/>
              <a:t>$b </a:t>
            </a:r>
            <a:r>
              <a:rPr lang="en-US" sz="2600" dirty="0"/>
              <a:t>bassoon quartet medley.</a:t>
            </a:r>
          </a:p>
          <a:p>
            <a:pPr marL="0" indent="0">
              <a:buNone/>
            </a:pPr>
            <a:r>
              <a:rPr lang="en-US" sz="2600" dirty="0" smtClean="0"/>
              <a:t>300 __  1 </a:t>
            </a:r>
            <a:r>
              <a:rPr lang="en-US" sz="2600" dirty="0"/>
              <a:t>score (8 pages) + 4 parts ; </a:t>
            </a:r>
            <a:r>
              <a:rPr lang="en-US" sz="2600" dirty="0" smtClean="0"/>
              <a:t>$c </a:t>
            </a:r>
            <a:r>
              <a:rPr lang="en-US" sz="2600" dirty="0"/>
              <a:t>28 </a:t>
            </a:r>
            <a:r>
              <a:rPr lang="en-US" sz="2600" dirty="0" smtClean="0"/>
              <a:t>cm.</a:t>
            </a:r>
          </a:p>
          <a:p>
            <a:pPr marL="0" indent="0">
              <a:buNone/>
            </a:pPr>
            <a:r>
              <a:rPr lang="en-US" sz="2600" dirty="0"/>
              <a:t>348 </a:t>
            </a:r>
            <a:r>
              <a:rPr lang="en-US" sz="2600" dirty="0" smtClean="0"/>
              <a:t>__  score $a </a:t>
            </a:r>
            <a:r>
              <a:rPr lang="en-US" sz="2600" dirty="0"/>
              <a:t>part </a:t>
            </a:r>
            <a:r>
              <a:rPr lang="en-US" sz="2600" dirty="0" smtClean="0"/>
              <a:t>$2 </a:t>
            </a:r>
            <a:r>
              <a:rPr lang="en-US" sz="2600" dirty="0" err="1" smtClean="0"/>
              <a:t>rdafnm</a:t>
            </a:r>
            <a:endParaRPr lang="en-US" sz="2600" dirty="0" smtClean="0"/>
          </a:p>
          <a:p>
            <a:pPr marL="0" indent="0">
              <a:buNone/>
            </a:pPr>
            <a:r>
              <a:rPr lang="en-US" sz="2600" dirty="0"/>
              <a:t>500 __ </a:t>
            </a:r>
            <a:r>
              <a:rPr lang="en-US" sz="2600" dirty="0" smtClean="0"/>
              <a:t> A </a:t>
            </a:r>
            <a:r>
              <a:rPr lang="en-US" sz="2600" dirty="0"/>
              <a:t>medley of songs made famous by Lady Gaga, including "</a:t>
            </a:r>
            <a:r>
              <a:rPr lang="en-US" sz="2600" dirty="0" smtClean="0"/>
              <a:t>Telephone,”</a:t>
            </a:r>
          </a:p>
          <a:p>
            <a:pPr marL="0" indent="0">
              <a:buNone/>
            </a:pPr>
            <a:r>
              <a:rPr lang="en-US" sz="2600" dirty="0"/>
              <a:t> </a:t>
            </a:r>
            <a:r>
              <a:rPr lang="en-US" sz="2600" dirty="0" smtClean="0"/>
              <a:t>             "</a:t>
            </a:r>
            <a:r>
              <a:rPr lang="en-US" sz="2600" dirty="0"/>
              <a:t>Poker </a:t>
            </a:r>
            <a:r>
              <a:rPr lang="en-US" sz="2600" dirty="0" smtClean="0"/>
              <a:t>face," </a:t>
            </a:r>
            <a:r>
              <a:rPr lang="en-US" sz="2600" dirty="0"/>
              <a:t>and "Bad </a:t>
            </a:r>
            <a:r>
              <a:rPr lang="en-US" sz="2600" dirty="0" smtClean="0"/>
              <a:t>romance," </a:t>
            </a:r>
            <a:r>
              <a:rPr lang="en-US" sz="2600" dirty="0"/>
              <a:t>arranged for bassoon quartet.</a:t>
            </a:r>
          </a:p>
          <a:p>
            <a:pPr marL="0" indent="0">
              <a:buNone/>
            </a:pPr>
            <a:r>
              <a:rPr lang="en-US" sz="2600" dirty="0"/>
              <a:t>650 </a:t>
            </a:r>
            <a:r>
              <a:rPr lang="en-US" sz="2600" dirty="0" smtClean="0"/>
              <a:t>_0  Woodwind </a:t>
            </a:r>
            <a:r>
              <a:rPr lang="en-US" sz="2600" dirty="0"/>
              <a:t>quartets (Bassoons (4)), Arranged </a:t>
            </a:r>
            <a:r>
              <a:rPr lang="en-US" sz="2600" dirty="0" smtClean="0"/>
              <a:t>$v </a:t>
            </a:r>
            <a:r>
              <a:rPr lang="en-US" sz="2600" dirty="0"/>
              <a:t>Scores and parts.</a:t>
            </a:r>
          </a:p>
          <a:p>
            <a:pPr marL="0" indent="0">
              <a:buNone/>
            </a:pPr>
            <a:r>
              <a:rPr lang="en-US" sz="2600" dirty="0">
                <a:solidFill>
                  <a:srgbClr val="FF0000"/>
                </a:solidFill>
              </a:rPr>
              <a:t>655 </a:t>
            </a:r>
            <a:r>
              <a:rPr lang="en-US" sz="2600" dirty="0" smtClean="0">
                <a:solidFill>
                  <a:srgbClr val="FF0000"/>
                </a:solidFill>
              </a:rPr>
              <a:t>_7  Popular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Chamber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smtClean="0">
                <a:solidFill>
                  <a:srgbClr val="FF0000"/>
                </a:solidFill>
              </a:rPr>
              <a:t>655 _7  Medleys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Arrangements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Scores</a:t>
            </a:r>
            <a:r>
              <a:rPr lang="en-US" sz="2600" dirty="0">
                <a:solidFill>
                  <a:srgbClr val="FF0000"/>
                </a:solidFill>
              </a:rPr>
              <a:t>.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Parts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smtClean="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730" y="3642970"/>
            <a:ext cx="2468880" cy="321503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158</a:t>
            </a:fld>
            <a:endParaRPr lang="en-US"/>
          </a:p>
        </p:txBody>
      </p:sp>
    </p:spTree>
    <p:extLst>
      <p:ext uri="{BB962C8B-B14F-4D97-AF65-F5344CB8AC3E}">
        <p14:creationId xmlns:p14="http://schemas.microsoft.com/office/powerpoint/2010/main" val="327215585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Cartographic Materials</a:t>
            </a:r>
            <a:endParaRPr lang="en-US" dirty="0"/>
          </a:p>
        </p:txBody>
      </p:sp>
      <p:sp>
        <p:nvSpPr>
          <p:cNvPr id="3" name="Content Placeholder 2"/>
          <p:cNvSpPr>
            <a:spLocks noGrp="1"/>
          </p:cNvSpPr>
          <p:nvPr>
            <p:ph idx="1"/>
          </p:nvPr>
        </p:nvSpPr>
        <p:spPr>
          <a:xfrm>
            <a:off x="838200" y="1825624"/>
            <a:ext cx="10515600" cy="4756045"/>
          </a:xfrm>
        </p:spPr>
        <p:txBody>
          <a:bodyPr>
            <a:normAutofit/>
          </a:bodyPr>
          <a:lstStyle/>
          <a:p>
            <a:r>
              <a:rPr lang="en-US" dirty="0" smtClean="0"/>
              <a:t>LCGFT Manual: No separate instruction sheet for these materials</a:t>
            </a:r>
          </a:p>
          <a:p>
            <a:pPr>
              <a:spcAft>
                <a:spcPts val="600"/>
              </a:spcAft>
            </a:pPr>
            <a:r>
              <a:rPr lang="en-US" i="1" dirty="0"/>
              <a:t>Cartographic Resources </a:t>
            </a:r>
            <a:r>
              <a:rPr lang="en-US" i="1" dirty="0" smtClean="0"/>
              <a:t>Manual</a:t>
            </a:r>
            <a:r>
              <a:rPr lang="en-US" dirty="0" smtClean="0"/>
              <a:t> (2016) available through Cataloger’s Desktop</a:t>
            </a:r>
          </a:p>
          <a:p>
            <a:pPr lvl="1">
              <a:spcAft>
                <a:spcPts val="600"/>
              </a:spcAft>
            </a:pPr>
            <a:r>
              <a:rPr lang="en-US" dirty="0" smtClean="0"/>
              <a:t>Replaces LC’s </a:t>
            </a:r>
            <a:r>
              <a:rPr lang="en-US" i="1" dirty="0"/>
              <a:t>Map Cataloging </a:t>
            </a:r>
            <a:r>
              <a:rPr lang="en-US" i="1" dirty="0" smtClean="0"/>
              <a:t>Manual</a:t>
            </a:r>
          </a:p>
          <a:p>
            <a:pPr lvl="1"/>
            <a:r>
              <a:rPr lang="en-US" dirty="0" smtClean="0"/>
              <a:t>Chapter 4.</a:t>
            </a:r>
            <a:r>
              <a:rPr lang="en-US" i="1" dirty="0" smtClean="0"/>
              <a:t> </a:t>
            </a:r>
            <a:r>
              <a:rPr lang="en-US" dirty="0"/>
              <a:t>Subject </a:t>
            </a:r>
            <a:r>
              <a:rPr lang="en-US" dirty="0" smtClean="0"/>
              <a:t>Access:</a:t>
            </a:r>
          </a:p>
          <a:p>
            <a:pPr lvl="2"/>
            <a:r>
              <a:rPr lang="en-US" dirty="0"/>
              <a:t>Assign at least one genre form heading for all cartographic materials. Assign a more specific applicable heading or headings in preference to a general one, that is, </a:t>
            </a:r>
            <a:r>
              <a:rPr lang="en-US" b="1" dirty="0"/>
              <a:t>Road maps</a:t>
            </a:r>
            <a:r>
              <a:rPr lang="en-US" dirty="0"/>
              <a:t> rather than </a:t>
            </a:r>
            <a:r>
              <a:rPr lang="en-US" b="1" dirty="0"/>
              <a:t>Maps</a:t>
            </a:r>
            <a:r>
              <a:rPr lang="en-US" i="1" dirty="0" smtClean="0"/>
              <a:t>.</a:t>
            </a:r>
          </a:p>
          <a:p>
            <a:pPr lvl="2"/>
            <a:r>
              <a:rPr lang="en-US" dirty="0"/>
              <a:t>There is no set order for genre form headings for maps. </a:t>
            </a:r>
            <a:endParaRPr lang="en-US" dirty="0" smtClean="0"/>
          </a:p>
          <a:p>
            <a:pPr lvl="2"/>
            <a:r>
              <a:rPr lang="en-US" dirty="0"/>
              <a:t>However, for other cartographic materials, the first heading should be specific to the medium, such as </a:t>
            </a:r>
            <a:r>
              <a:rPr lang="en-US" b="1" dirty="0"/>
              <a:t>Atlases</a:t>
            </a:r>
            <a:r>
              <a:rPr lang="en-US" i="1" dirty="0"/>
              <a:t>, </a:t>
            </a:r>
            <a:r>
              <a:rPr lang="en-US" b="1" dirty="0"/>
              <a:t>World atlases</a:t>
            </a:r>
            <a:r>
              <a:rPr lang="en-US" i="1" dirty="0"/>
              <a:t>, </a:t>
            </a:r>
            <a:r>
              <a:rPr lang="en-US" b="1" dirty="0"/>
              <a:t>Globes</a:t>
            </a:r>
            <a:r>
              <a:rPr lang="en-US" i="1" dirty="0"/>
              <a:t>,</a:t>
            </a:r>
            <a:r>
              <a:rPr lang="en-US" dirty="0"/>
              <a:t> or </a:t>
            </a:r>
            <a:r>
              <a:rPr lang="en-US" b="1" dirty="0"/>
              <a:t>Relief models</a:t>
            </a:r>
            <a:r>
              <a:rPr lang="en-US" dirty="0"/>
              <a:t>. This heading can then be followed, in no set order, by any another headings that apply, such as </a:t>
            </a:r>
            <a:r>
              <a:rPr lang="en-US" b="1" dirty="0"/>
              <a:t>Physical maps </a:t>
            </a:r>
            <a:r>
              <a:rPr lang="en-US" dirty="0"/>
              <a:t>or </a:t>
            </a:r>
            <a:r>
              <a:rPr lang="en-US" b="1" dirty="0"/>
              <a:t>Road maps</a:t>
            </a:r>
            <a:r>
              <a:rPr lang="en-US" dirty="0"/>
              <a:t>. </a:t>
            </a: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159</a:t>
            </a:fld>
            <a:endParaRPr lang="en-US"/>
          </a:p>
        </p:txBody>
      </p:sp>
    </p:spTree>
    <p:extLst>
      <p:ext uri="{BB962C8B-B14F-4D97-AF65-F5344CB8AC3E}">
        <p14:creationId xmlns:p14="http://schemas.microsoft.com/office/powerpoint/2010/main" val="1029110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605" y="-15526"/>
            <a:ext cx="10817352" cy="6873526"/>
          </a:xfrm>
          <a:prstGeom prst="rect">
            <a:avLst/>
          </a:prstGeom>
        </p:spPr>
      </p:pic>
      <p:sp>
        <p:nvSpPr>
          <p:cNvPr id="4" name="Oval 3"/>
          <p:cNvSpPr/>
          <p:nvPr/>
        </p:nvSpPr>
        <p:spPr>
          <a:xfrm>
            <a:off x="4391130" y="2532186"/>
            <a:ext cx="2863780" cy="532562"/>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00A331D-2EB0-4CEE-8662-2FAB66802E28}" type="slidenum">
              <a:rPr lang="en-US" smtClean="0"/>
              <a:t>16</a:t>
            </a:fld>
            <a:endParaRPr lang="en-US"/>
          </a:p>
        </p:txBody>
      </p:sp>
    </p:spTree>
    <p:extLst>
      <p:ext uri="{BB962C8B-B14F-4D97-AF65-F5344CB8AC3E}">
        <p14:creationId xmlns:p14="http://schemas.microsoft.com/office/powerpoint/2010/main" val="267719128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58840"/>
          </a:xfrm>
        </p:spPr>
        <p:txBody>
          <a:bodyPr>
            <a:normAutofit fontScale="90000"/>
          </a:bodyPr>
          <a:lstStyle/>
          <a:p>
            <a:r>
              <a:rPr lang="en-US" dirty="0" smtClean="0"/>
              <a:t>Cartographic Materials</a:t>
            </a:r>
            <a:endParaRPr lang="en-US" dirty="0"/>
          </a:p>
        </p:txBody>
      </p:sp>
      <p:sp>
        <p:nvSpPr>
          <p:cNvPr id="3" name="Content Placeholder 2"/>
          <p:cNvSpPr>
            <a:spLocks noGrp="1"/>
          </p:cNvSpPr>
          <p:nvPr>
            <p:ph idx="1"/>
          </p:nvPr>
        </p:nvSpPr>
        <p:spPr>
          <a:xfrm>
            <a:off x="838200" y="1045029"/>
            <a:ext cx="10515600" cy="5812971"/>
          </a:xfrm>
        </p:spPr>
        <p:txBody>
          <a:bodyPr>
            <a:normAutofit/>
          </a:bodyPr>
          <a:lstStyle/>
          <a:p>
            <a:r>
              <a:rPr lang="en-US" i="1" dirty="0" smtClean="0"/>
              <a:t>Cartographic </a:t>
            </a:r>
            <a:r>
              <a:rPr lang="en-US" i="1" dirty="0"/>
              <a:t>Resources </a:t>
            </a:r>
            <a:r>
              <a:rPr lang="en-US" i="1" dirty="0" smtClean="0"/>
              <a:t>Manual</a:t>
            </a:r>
            <a:r>
              <a:rPr lang="en-US" dirty="0" smtClean="0"/>
              <a:t> (2016) available through Cataloger’s Desktop</a:t>
            </a:r>
          </a:p>
          <a:p>
            <a:pPr lvl="1"/>
            <a:r>
              <a:rPr lang="en-US" dirty="0" smtClean="0"/>
              <a:t>Chapter 4.</a:t>
            </a:r>
            <a:r>
              <a:rPr lang="en-US" i="1" dirty="0" smtClean="0"/>
              <a:t> </a:t>
            </a:r>
            <a:r>
              <a:rPr lang="en-US" dirty="0"/>
              <a:t>Subject </a:t>
            </a:r>
            <a:r>
              <a:rPr lang="en-US" dirty="0" smtClean="0"/>
              <a:t>Access:</a:t>
            </a:r>
          </a:p>
          <a:p>
            <a:pPr lvl="2"/>
            <a:r>
              <a:rPr lang="en-US" dirty="0"/>
              <a:t>A subsidiary map mentioned in a title, subtitle, or cover, even if not indexed, frequently receives a subject or </a:t>
            </a:r>
            <a:r>
              <a:rPr lang="en-US" dirty="0" smtClean="0"/>
              <a:t>genre/form</a:t>
            </a:r>
            <a:r>
              <a:rPr lang="en-US" dirty="0"/>
              <a:t> tracing depending on prominence, detail, typography, or other factors</a:t>
            </a:r>
            <a:r>
              <a:rPr lang="en-US" dirty="0" smtClean="0"/>
              <a:t>.</a:t>
            </a:r>
          </a:p>
          <a:p>
            <a:pPr lvl="2"/>
            <a:r>
              <a:rPr lang="en-US" dirty="0"/>
              <a:t>Subsidiary maps, especially insets, which portray a specific subject frequently receive subject or </a:t>
            </a:r>
            <a:r>
              <a:rPr lang="en-US" dirty="0" smtClean="0"/>
              <a:t>genre/form </a:t>
            </a:r>
            <a:r>
              <a:rPr lang="en-US" dirty="0"/>
              <a:t>tracings, whether or not they are </a:t>
            </a:r>
            <a:r>
              <a:rPr lang="en-US" dirty="0" smtClean="0"/>
              <a:t>indexed.</a:t>
            </a:r>
          </a:p>
          <a:p>
            <a:pPr lvl="2"/>
            <a:r>
              <a:rPr lang="en-US" dirty="0" smtClean="0"/>
              <a:t>The genre/form </a:t>
            </a:r>
            <a:r>
              <a:rPr lang="en-US" dirty="0"/>
              <a:t>headings </a:t>
            </a:r>
            <a:r>
              <a:rPr lang="en-US" b="1" dirty="0"/>
              <a:t>Maps</a:t>
            </a:r>
            <a:r>
              <a:rPr lang="en-US" dirty="0"/>
              <a:t>, </a:t>
            </a:r>
            <a:r>
              <a:rPr lang="en-US" b="1" dirty="0"/>
              <a:t>Tourist maps</a:t>
            </a:r>
            <a:r>
              <a:rPr lang="en-US" dirty="0"/>
              <a:t>, and </a:t>
            </a:r>
            <a:r>
              <a:rPr lang="en-US" b="1" dirty="0"/>
              <a:t>Road maps</a:t>
            </a:r>
            <a:r>
              <a:rPr lang="en-US" dirty="0"/>
              <a:t> are all considered general headings, and the maps to which they apply are considered general </a:t>
            </a:r>
            <a:r>
              <a:rPr lang="en-US" dirty="0" smtClean="0"/>
              <a:t>maps</a:t>
            </a:r>
            <a:r>
              <a:rPr lang="en-US" dirty="0"/>
              <a:t>. The use of two of the three general headings on the same work should be explained by the title, alternate title, series, or overall publishers’ intent, often clarified by a shows note</a:t>
            </a:r>
            <a:r>
              <a:rPr lang="en-US" dirty="0" smtClean="0"/>
              <a:t>.</a:t>
            </a:r>
          </a:p>
          <a:p>
            <a:pPr marL="0" indent="0">
              <a:buNone/>
            </a:pPr>
            <a:r>
              <a:rPr lang="en-US" dirty="0" smtClean="0"/>
              <a:t>	   </a:t>
            </a:r>
            <a:r>
              <a:rPr lang="en-US" sz="1800" dirty="0" smtClean="0"/>
              <a:t>Title</a:t>
            </a:r>
            <a:r>
              <a:rPr lang="en-US" sz="1800" dirty="0"/>
              <a:t>: Tourist map of Britain</a:t>
            </a:r>
            <a:r>
              <a:rPr lang="en-US" sz="1800" dirty="0" smtClean="0"/>
              <a:t>.		</a:t>
            </a:r>
            <a:r>
              <a:rPr lang="en-US" sz="1800" dirty="0"/>
              <a:t>Title: Tourist road map of Britain.</a:t>
            </a:r>
          </a:p>
          <a:p>
            <a:pPr marL="0" indent="0">
              <a:buNone/>
            </a:pPr>
            <a:r>
              <a:rPr lang="en-US" sz="1800" dirty="0" smtClean="0"/>
              <a:t>	     Subject </a:t>
            </a:r>
            <a:r>
              <a:rPr lang="en-US" sz="1800" dirty="0"/>
              <a:t>heading: Great </a:t>
            </a:r>
            <a:r>
              <a:rPr lang="en-US" sz="1800" dirty="0" smtClean="0"/>
              <a:t>Britain--Maps</a:t>
            </a:r>
            <a:r>
              <a:rPr lang="en-US" sz="1800" dirty="0"/>
              <a:t>. 	Subject headings: Great </a:t>
            </a:r>
            <a:r>
              <a:rPr lang="en-US" sz="1800" dirty="0" smtClean="0"/>
              <a:t>Britain--Maps</a:t>
            </a:r>
            <a:r>
              <a:rPr lang="en-US" sz="1800" dirty="0"/>
              <a:t>.</a:t>
            </a:r>
          </a:p>
          <a:p>
            <a:pPr marL="0" indent="0">
              <a:buNone/>
            </a:pPr>
            <a:r>
              <a:rPr lang="en-US" sz="1800" dirty="0" smtClean="0"/>
              <a:t>	     Genre/form </a:t>
            </a:r>
            <a:r>
              <a:rPr lang="en-US" sz="1800" dirty="0"/>
              <a:t>heading: </a:t>
            </a:r>
            <a:r>
              <a:rPr lang="en-US" sz="1800" b="1" dirty="0"/>
              <a:t>Tourist maps</a:t>
            </a:r>
            <a:r>
              <a:rPr lang="en-US" sz="1800" b="1" dirty="0" smtClean="0"/>
              <a:t>.			               </a:t>
            </a:r>
            <a:r>
              <a:rPr lang="en-US" sz="1800" dirty="0" smtClean="0"/>
              <a:t>Roads--Great Britain--Maps.</a:t>
            </a:r>
          </a:p>
          <a:p>
            <a:pPr marL="0" indent="0">
              <a:buNone/>
            </a:pPr>
            <a:r>
              <a:rPr lang="en-US" sz="1800" dirty="0"/>
              <a:t>	</a:t>
            </a:r>
            <a:r>
              <a:rPr lang="en-US" sz="1800" dirty="0" smtClean="0"/>
              <a:t>					Genre/form </a:t>
            </a:r>
            <a:r>
              <a:rPr lang="en-US" sz="1800" dirty="0"/>
              <a:t>headings: </a:t>
            </a:r>
            <a:r>
              <a:rPr lang="en-US" sz="1800" b="1" dirty="0"/>
              <a:t>Tourist maps</a:t>
            </a:r>
            <a:r>
              <a:rPr lang="en-US" sz="1800" dirty="0"/>
              <a:t>; </a:t>
            </a:r>
            <a:r>
              <a:rPr lang="en-US" sz="1800" b="1" dirty="0"/>
              <a:t>Road maps</a:t>
            </a:r>
          </a:p>
          <a:p>
            <a:pPr marL="914400" lvl="2"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160</a:t>
            </a:fld>
            <a:endParaRPr lang="en-US"/>
          </a:p>
        </p:txBody>
      </p:sp>
    </p:spTree>
    <p:extLst>
      <p:ext uri="{BB962C8B-B14F-4D97-AF65-F5344CB8AC3E}">
        <p14:creationId xmlns:p14="http://schemas.microsoft.com/office/powerpoint/2010/main" val="8922404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526594"/>
          </a:xfrm>
        </p:spPr>
        <p:txBody>
          <a:bodyPr>
            <a:normAutofit fontScale="92500" lnSpcReduction="20000"/>
          </a:bodyPr>
          <a:lstStyle/>
          <a:p>
            <a:pPr marL="0" indent="0">
              <a:buNone/>
            </a:pPr>
            <a:r>
              <a:rPr lang="en-US" dirty="0" smtClean="0"/>
              <a:t>110 2_  </a:t>
            </a:r>
            <a:r>
              <a:rPr lang="en-US" dirty="0" err="1" smtClean="0"/>
              <a:t>Replogle</a:t>
            </a:r>
            <a:r>
              <a:rPr lang="en-US" dirty="0" smtClean="0"/>
              <a:t> Globes, $e cartographer.</a:t>
            </a:r>
            <a:endParaRPr lang="en-US" dirty="0"/>
          </a:p>
          <a:p>
            <a:pPr marL="0" indent="0">
              <a:buNone/>
            </a:pPr>
            <a:r>
              <a:rPr lang="en-US" dirty="0" smtClean="0"/>
              <a:t>245 10  </a:t>
            </a:r>
            <a:r>
              <a:rPr lang="en-US" dirty="0" err="1" smtClean="0"/>
              <a:t>Replogle</a:t>
            </a:r>
            <a:r>
              <a:rPr lang="en-US" dirty="0" smtClean="0"/>
              <a:t> </a:t>
            </a:r>
            <a:r>
              <a:rPr lang="en-US" dirty="0"/>
              <a:t>world nation series 12 inch diameter globe / </a:t>
            </a:r>
            <a:r>
              <a:rPr lang="en-US" dirty="0" smtClean="0"/>
              <a:t>$c LeRoy</a:t>
            </a:r>
          </a:p>
          <a:p>
            <a:pPr marL="0" indent="0">
              <a:buNone/>
            </a:pPr>
            <a:r>
              <a:rPr lang="en-US" dirty="0"/>
              <a:t>	</a:t>
            </a:r>
            <a:r>
              <a:rPr lang="en-US" dirty="0" smtClean="0"/>
              <a:t>  M</a:t>
            </a:r>
            <a:r>
              <a:rPr lang="en-US" dirty="0"/>
              <a:t>. </a:t>
            </a:r>
            <a:r>
              <a:rPr lang="en-US" dirty="0" err="1"/>
              <a:t>Tolman</a:t>
            </a:r>
            <a:r>
              <a:rPr lang="en-US" dirty="0"/>
              <a:t>, chief cartographer ; Terrence E. Donovan, cartographer.</a:t>
            </a:r>
          </a:p>
          <a:p>
            <a:pPr marL="0" indent="0">
              <a:buNone/>
            </a:pPr>
            <a:r>
              <a:rPr lang="en-US" dirty="0"/>
              <a:t>255 </a:t>
            </a:r>
            <a:r>
              <a:rPr lang="en-US" dirty="0" smtClean="0"/>
              <a:t>__  Scale </a:t>
            </a:r>
            <a:r>
              <a:rPr lang="en-US" dirty="0"/>
              <a:t>1:41,849,600. 660 miles per in. </a:t>
            </a:r>
            <a:r>
              <a:rPr lang="en-US" dirty="0" smtClean="0"/>
              <a:t>$c </a:t>
            </a:r>
            <a:r>
              <a:rPr lang="en-US" dirty="0"/>
              <a:t>(W 180°--E 180°/N 90°--</a:t>
            </a:r>
            <a:r>
              <a:rPr lang="en-US" dirty="0" smtClean="0"/>
              <a:t>S</a:t>
            </a:r>
          </a:p>
          <a:p>
            <a:pPr marL="0" indent="0">
              <a:buNone/>
            </a:pPr>
            <a:r>
              <a:rPr lang="en-US" dirty="0"/>
              <a:t>	</a:t>
            </a:r>
            <a:r>
              <a:rPr lang="en-US" dirty="0" smtClean="0"/>
              <a:t>  90</a:t>
            </a:r>
            <a:r>
              <a:rPr lang="en-US" dirty="0"/>
              <a:t>°).</a:t>
            </a:r>
          </a:p>
          <a:p>
            <a:pPr marL="514350" indent="-514350">
              <a:buAutoNum type="arabicPlain" startAt="300"/>
            </a:pPr>
            <a:r>
              <a:rPr lang="en-US" dirty="0" smtClean="0"/>
              <a:t> __  1 </a:t>
            </a:r>
            <a:r>
              <a:rPr lang="en-US" dirty="0"/>
              <a:t>globe : </a:t>
            </a:r>
            <a:r>
              <a:rPr lang="en-US" dirty="0" smtClean="0"/>
              <a:t>$b </a:t>
            </a:r>
            <a:r>
              <a:rPr lang="en-US" dirty="0"/>
              <a:t>color, plastic coated paper gores over plastic core</a:t>
            </a:r>
            <a:r>
              <a:rPr lang="en-US" dirty="0" smtClean="0"/>
              <a:t>,</a:t>
            </a:r>
          </a:p>
          <a:p>
            <a:pPr marL="0" indent="0">
              <a:buNone/>
            </a:pPr>
            <a:r>
              <a:rPr lang="en-US" dirty="0"/>
              <a:t>	</a:t>
            </a:r>
            <a:r>
              <a:rPr lang="en-US" dirty="0" smtClean="0"/>
              <a:t>  mounted </a:t>
            </a:r>
            <a:r>
              <a:rPr lang="en-US" dirty="0"/>
              <a:t>on spindle crowned by a plastic </a:t>
            </a:r>
            <a:r>
              <a:rPr lang="en-US" dirty="0" err="1"/>
              <a:t>clockface</a:t>
            </a:r>
            <a:r>
              <a:rPr lang="en-US" dirty="0"/>
              <a:t>, in a </a:t>
            </a:r>
            <a:r>
              <a:rPr lang="en-US" dirty="0" smtClean="0"/>
              <a:t>metal</a:t>
            </a:r>
          </a:p>
          <a:p>
            <a:pPr marL="0" indent="0">
              <a:buNone/>
            </a:pPr>
            <a:r>
              <a:rPr lang="en-US" dirty="0"/>
              <a:t>	</a:t>
            </a:r>
            <a:r>
              <a:rPr lang="en-US" dirty="0" smtClean="0"/>
              <a:t>  meridian </a:t>
            </a:r>
            <a:r>
              <a:rPr lang="en-US" dirty="0"/>
              <a:t>half circle, on metal base ; </a:t>
            </a:r>
            <a:r>
              <a:rPr lang="en-US" dirty="0" smtClean="0"/>
              <a:t>$c </a:t>
            </a:r>
            <a:r>
              <a:rPr lang="en-US" dirty="0"/>
              <a:t>31 cm in </a:t>
            </a:r>
            <a:r>
              <a:rPr lang="en-US" dirty="0" smtClean="0"/>
              <a:t>diameter</a:t>
            </a:r>
          </a:p>
          <a:p>
            <a:pPr marL="0" indent="0">
              <a:buNone/>
            </a:pPr>
            <a:r>
              <a:rPr lang="en-US" dirty="0"/>
              <a:t>500 __ </a:t>
            </a:r>
            <a:r>
              <a:rPr lang="en-US" dirty="0" smtClean="0"/>
              <a:t> Raised </a:t>
            </a:r>
            <a:r>
              <a:rPr lang="en-US" dirty="0"/>
              <a:t>relief globe.</a:t>
            </a:r>
            <a:endParaRPr lang="en-US" dirty="0" smtClean="0"/>
          </a:p>
          <a:p>
            <a:pPr marL="0" indent="0">
              <a:buNone/>
            </a:pPr>
            <a:r>
              <a:rPr lang="en-US" dirty="0"/>
              <a:t>651 </a:t>
            </a:r>
            <a:r>
              <a:rPr lang="en-US" dirty="0" smtClean="0"/>
              <a:t>_0  Earth </a:t>
            </a:r>
            <a:r>
              <a:rPr lang="en-US" dirty="0"/>
              <a:t>(Planet)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Globes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Relief </a:t>
            </a:r>
            <a:r>
              <a:rPr lang="en-US" dirty="0">
                <a:solidFill>
                  <a:srgbClr val="FF0000"/>
                </a:solidFill>
              </a:rPr>
              <a:t>models.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7" name="Picture 6"/>
          <p:cNvPicPr>
            <a:picLocks noChangeAspect="1"/>
          </p:cNvPicPr>
          <p:nvPr/>
        </p:nvPicPr>
        <p:blipFill>
          <a:blip r:embed="rId3"/>
          <a:stretch>
            <a:fillRect/>
          </a:stretch>
        </p:blipFill>
        <p:spPr>
          <a:xfrm>
            <a:off x="9593296" y="4095940"/>
            <a:ext cx="2288858" cy="276206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161</a:t>
            </a:fld>
            <a:endParaRPr lang="en-US"/>
          </a:p>
        </p:txBody>
      </p:sp>
    </p:spTree>
    <p:extLst>
      <p:ext uri="{BB962C8B-B14F-4D97-AF65-F5344CB8AC3E}">
        <p14:creationId xmlns:p14="http://schemas.microsoft.com/office/powerpoint/2010/main" val="390262689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526594"/>
          </a:xfrm>
        </p:spPr>
        <p:txBody>
          <a:bodyPr>
            <a:normAutofit fontScale="92500" lnSpcReduction="20000"/>
          </a:bodyPr>
          <a:lstStyle/>
          <a:p>
            <a:pPr marL="0" indent="0">
              <a:buNone/>
            </a:pPr>
            <a:r>
              <a:rPr lang="en-US" dirty="0" smtClean="0"/>
              <a:t>110 2_  Real </a:t>
            </a:r>
            <a:r>
              <a:rPr lang="en-US" dirty="0"/>
              <a:t>World Globes, </a:t>
            </a:r>
            <a:r>
              <a:rPr lang="en-US" dirty="0" smtClean="0"/>
              <a:t>$e </a:t>
            </a:r>
            <a:r>
              <a:rPr lang="en-US" dirty="0"/>
              <a:t>cartographer.</a:t>
            </a:r>
          </a:p>
          <a:p>
            <a:pPr marL="0" indent="0">
              <a:buNone/>
            </a:pPr>
            <a:r>
              <a:rPr lang="en-US" dirty="0" smtClean="0"/>
              <a:t>245 10  Geological </a:t>
            </a:r>
            <a:r>
              <a:rPr lang="en-US" dirty="0"/>
              <a:t>globe of the world = </a:t>
            </a:r>
            <a:r>
              <a:rPr lang="en-US" dirty="0" smtClean="0"/>
              <a:t>$b </a:t>
            </a:r>
            <a:r>
              <a:rPr lang="en-US" dirty="0"/>
              <a:t>Globe </a:t>
            </a:r>
            <a:r>
              <a:rPr lang="en-US" dirty="0" err="1"/>
              <a:t>géologique</a:t>
            </a:r>
            <a:r>
              <a:rPr lang="en-US" dirty="0"/>
              <a:t> du monde / </a:t>
            </a:r>
            <a:r>
              <a:rPr lang="en-US" dirty="0" smtClean="0"/>
              <a:t>$c Real</a:t>
            </a:r>
          </a:p>
          <a:p>
            <a:pPr marL="0" indent="0">
              <a:buNone/>
            </a:pPr>
            <a:r>
              <a:rPr lang="en-US" dirty="0"/>
              <a:t>	</a:t>
            </a:r>
            <a:r>
              <a:rPr lang="en-US" dirty="0" smtClean="0"/>
              <a:t>  World </a:t>
            </a:r>
            <a:r>
              <a:rPr lang="en-US" dirty="0"/>
              <a:t>Globes.</a:t>
            </a:r>
          </a:p>
          <a:p>
            <a:pPr marL="0" indent="0">
              <a:buNone/>
            </a:pPr>
            <a:r>
              <a:rPr lang="en-US" dirty="0" smtClean="0"/>
              <a:t>246 31  Globe </a:t>
            </a:r>
            <a:r>
              <a:rPr lang="en-US" dirty="0" err="1"/>
              <a:t>géologique</a:t>
            </a:r>
            <a:r>
              <a:rPr lang="en-US" dirty="0"/>
              <a:t> du monde</a:t>
            </a:r>
          </a:p>
          <a:p>
            <a:pPr marL="0" indent="0">
              <a:buNone/>
            </a:pPr>
            <a:r>
              <a:rPr lang="en-US" dirty="0"/>
              <a:t>255 </a:t>
            </a:r>
            <a:r>
              <a:rPr lang="en-US" dirty="0" smtClean="0"/>
              <a:t>__  Scale </a:t>
            </a:r>
            <a:r>
              <a:rPr lang="en-US" dirty="0"/>
              <a:t>1:27,900,000. 1 cm to 279 km.</a:t>
            </a:r>
          </a:p>
          <a:p>
            <a:pPr marL="0" indent="0">
              <a:buNone/>
            </a:pPr>
            <a:r>
              <a:rPr lang="en-US" dirty="0" smtClean="0"/>
              <a:t>300 __  1 </a:t>
            </a:r>
            <a:r>
              <a:rPr lang="en-US" dirty="0"/>
              <a:t>globe : </a:t>
            </a:r>
            <a:r>
              <a:rPr lang="en-US" dirty="0" smtClean="0"/>
              <a:t>$b </a:t>
            </a:r>
            <a:r>
              <a:rPr lang="en-US" dirty="0"/>
              <a:t>color plastic-coated paper over foam core, mounted </a:t>
            </a:r>
            <a:r>
              <a:rPr lang="en-US" dirty="0" smtClean="0"/>
              <a:t>on</a:t>
            </a:r>
          </a:p>
          <a:p>
            <a:pPr marL="0" indent="0">
              <a:buNone/>
            </a:pPr>
            <a:r>
              <a:rPr lang="en-US" dirty="0"/>
              <a:t>	</a:t>
            </a:r>
            <a:r>
              <a:rPr lang="en-US" dirty="0" smtClean="0"/>
              <a:t>  separate </a:t>
            </a:r>
            <a:r>
              <a:rPr lang="en-US" dirty="0"/>
              <a:t>ring stand ; </a:t>
            </a:r>
            <a:r>
              <a:rPr lang="en-US" dirty="0" smtClean="0"/>
              <a:t>$c </a:t>
            </a:r>
            <a:r>
              <a:rPr lang="en-US" dirty="0"/>
              <a:t>46 cm in diameter + </a:t>
            </a:r>
            <a:r>
              <a:rPr lang="en-US" dirty="0" smtClean="0"/>
              <a:t>$e </a:t>
            </a:r>
            <a:r>
              <a:rPr lang="en-US" dirty="0"/>
              <a:t>legend sheet (31 x 61 cm) </a:t>
            </a:r>
            <a:endParaRPr lang="en-US" dirty="0" smtClean="0"/>
          </a:p>
          <a:p>
            <a:pPr marL="0" indent="0">
              <a:buNone/>
            </a:pPr>
            <a:r>
              <a:rPr lang="en-US" dirty="0"/>
              <a:t>	</a:t>
            </a:r>
            <a:r>
              <a:rPr lang="en-US" dirty="0" smtClean="0"/>
              <a:t>  and </a:t>
            </a:r>
            <a:r>
              <a:rPr lang="en-US" dirty="0"/>
              <a:t>measuring tape </a:t>
            </a:r>
            <a:endParaRPr lang="en-US" dirty="0" smtClean="0"/>
          </a:p>
          <a:p>
            <a:pPr marL="0" indent="0">
              <a:buNone/>
            </a:pPr>
            <a:r>
              <a:rPr lang="en-US" dirty="0" smtClean="0"/>
              <a:t>650 _0  Geology $v </a:t>
            </a:r>
            <a:r>
              <a:rPr lang="en-US" dirty="0"/>
              <a:t>Maps.</a:t>
            </a:r>
          </a:p>
          <a:p>
            <a:pPr marL="0" indent="0">
              <a:buNone/>
            </a:pPr>
            <a:r>
              <a:rPr lang="en-US" dirty="0"/>
              <a:t>651 </a:t>
            </a:r>
            <a:r>
              <a:rPr lang="en-US" dirty="0" smtClean="0"/>
              <a:t>_0  Earth </a:t>
            </a:r>
            <a:r>
              <a:rPr lang="en-US" dirty="0"/>
              <a:t>(Planet)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Globes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Geological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7531930" y="4096461"/>
            <a:ext cx="2358390" cy="235458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162</a:t>
            </a:fld>
            <a:endParaRPr lang="en-US"/>
          </a:p>
        </p:txBody>
      </p:sp>
    </p:spTree>
    <p:extLst>
      <p:ext uri="{BB962C8B-B14F-4D97-AF65-F5344CB8AC3E}">
        <p14:creationId xmlns:p14="http://schemas.microsoft.com/office/powerpoint/2010/main" val="293143983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742634"/>
          </a:xfrm>
        </p:spPr>
        <p:txBody>
          <a:bodyPr>
            <a:normAutofit fontScale="92500" lnSpcReduction="10000"/>
          </a:bodyPr>
          <a:lstStyle/>
          <a:p>
            <a:pPr marL="0" indent="0">
              <a:buNone/>
            </a:pPr>
            <a:r>
              <a:rPr lang="en-US" dirty="0" smtClean="0"/>
              <a:t>110 2_  </a:t>
            </a:r>
            <a:r>
              <a:rPr lang="en-US" dirty="0" err="1" smtClean="0"/>
              <a:t>GeoLand</a:t>
            </a:r>
            <a:r>
              <a:rPr lang="en-US" dirty="0" smtClean="0"/>
              <a:t> </a:t>
            </a:r>
            <a:r>
              <a:rPr lang="en-US" dirty="0"/>
              <a:t>Ltd., </a:t>
            </a:r>
            <a:r>
              <a:rPr lang="en-US" dirty="0" smtClean="0"/>
              <a:t>$e </a:t>
            </a:r>
            <a:r>
              <a:rPr lang="en-US" dirty="0"/>
              <a:t>cartographer.</a:t>
            </a:r>
          </a:p>
          <a:p>
            <a:pPr marL="0" indent="0">
              <a:buNone/>
            </a:pPr>
            <a:r>
              <a:rPr lang="en-US" dirty="0" smtClean="0"/>
              <a:t>245 10  Georgia-</a:t>
            </a:r>
            <a:r>
              <a:rPr lang="en-US" dirty="0"/>
              <a:t>-topographical map 1:50 000 / </a:t>
            </a:r>
            <a:r>
              <a:rPr lang="en-US" dirty="0" smtClean="0"/>
              <a:t>$c </a:t>
            </a:r>
            <a:r>
              <a:rPr lang="en-US" dirty="0" err="1"/>
              <a:t>GeoLand</a:t>
            </a:r>
            <a:r>
              <a:rPr lang="en-US" dirty="0"/>
              <a:t>.</a:t>
            </a:r>
          </a:p>
          <a:p>
            <a:pPr marL="0" indent="0">
              <a:buNone/>
            </a:pPr>
            <a:r>
              <a:rPr lang="en-US" dirty="0" smtClean="0"/>
              <a:t>255 __  Scale </a:t>
            </a:r>
            <a:r>
              <a:rPr lang="en-US" dirty="0"/>
              <a:t>1:50,000 </a:t>
            </a:r>
            <a:r>
              <a:rPr lang="en-US" dirty="0" smtClean="0"/>
              <a:t>$c </a:t>
            </a:r>
            <a:r>
              <a:rPr lang="en-US" dirty="0"/>
              <a:t>(E 39°52ʹ--E 46°45ʹ/N 43°51ʹ--N 41°17ʹ</a:t>
            </a:r>
            <a:r>
              <a:rPr lang="en-US" dirty="0" smtClean="0"/>
              <a:t>).</a:t>
            </a:r>
          </a:p>
          <a:p>
            <a:pPr marL="0" indent="0">
              <a:buNone/>
            </a:pPr>
            <a:r>
              <a:rPr lang="en-US" dirty="0" smtClean="0"/>
              <a:t>300 __  100 </a:t>
            </a:r>
            <a:r>
              <a:rPr lang="en-US" dirty="0"/>
              <a:t>maps : </a:t>
            </a:r>
            <a:r>
              <a:rPr lang="en-US" dirty="0" smtClean="0"/>
              <a:t>$b </a:t>
            </a:r>
            <a:r>
              <a:rPr lang="en-US" dirty="0"/>
              <a:t>color ; </a:t>
            </a:r>
            <a:r>
              <a:rPr lang="en-US" dirty="0" smtClean="0"/>
              <a:t>$c </a:t>
            </a:r>
            <a:r>
              <a:rPr lang="en-US" dirty="0"/>
              <a:t>58 x 69 </a:t>
            </a:r>
            <a:r>
              <a:rPr lang="en-US" dirty="0" smtClean="0"/>
              <a:t>cm</a:t>
            </a:r>
          </a:p>
          <a:p>
            <a:pPr marL="0" indent="0">
              <a:buNone/>
            </a:pPr>
            <a:r>
              <a:rPr lang="en-US" dirty="0"/>
              <a:t>500 </a:t>
            </a:r>
            <a:r>
              <a:rPr lang="en-US" dirty="0" smtClean="0"/>
              <a:t>__  General-content </a:t>
            </a:r>
            <a:r>
              <a:rPr lang="en-US" dirty="0"/>
              <a:t>topographic quadrangle maps of the Republic </a:t>
            </a:r>
            <a:r>
              <a:rPr lang="en-US" dirty="0" smtClean="0"/>
              <a:t>of</a:t>
            </a:r>
          </a:p>
          <a:p>
            <a:pPr marL="0" indent="0">
              <a:buNone/>
            </a:pPr>
            <a:r>
              <a:rPr lang="en-US" dirty="0"/>
              <a:t>	</a:t>
            </a:r>
            <a:r>
              <a:rPr lang="en-US" dirty="0" smtClean="0"/>
              <a:t>  Georgia </a:t>
            </a:r>
            <a:r>
              <a:rPr lang="en-US" dirty="0"/>
              <a:t>also showing points-of-interest and foreign occupation zones.</a:t>
            </a:r>
          </a:p>
          <a:p>
            <a:pPr marL="514350" indent="-514350">
              <a:buAutoNum type="arabicPlain" startAt="500"/>
            </a:pPr>
            <a:r>
              <a:rPr lang="en-US" dirty="0" smtClean="0"/>
              <a:t> __  Relief </a:t>
            </a:r>
            <a:r>
              <a:rPr lang="en-US" dirty="0"/>
              <a:t>shown by contours and spot heights; relief shown by contours</a:t>
            </a:r>
            <a:r>
              <a:rPr lang="en-US" dirty="0" smtClean="0"/>
              <a:t>,</a:t>
            </a:r>
          </a:p>
          <a:p>
            <a:pPr marL="0" indent="0">
              <a:buNone/>
            </a:pPr>
            <a:r>
              <a:rPr lang="en-US" dirty="0"/>
              <a:t>	</a:t>
            </a:r>
            <a:r>
              <a:rPr lang="en-US" dirty="0" smtClean="0"/>
              <a:t>  shading</a:t>
            </a:r>
            <a:r>
              <a:rPr lang="en-US" dirty="0"/>
              <a:t>, spot heights, and rock drawings on some sheets</a:t>
            </a:r>
            <a:r>
              <a:rPr lang="en-US" dirty="0" smtClean="0"/>
              <a:t>.</a:t>
            </a:r>
          </a:p>
          <a:p>
            <a:pPr marL="0" indent="0">
              <a:buNone/>
            </a:pPr>
            <a:r>
              <a:rPr lang="en-US" dirty="0"/>
              <a:t>651 </a:t>
            </a:r>
            <a:r>
              <a:rPr lang="en-US" dirty="0" smtClean="0"/>
              <a:t>_0  Georgia </a:t>
            </a:r>
            <a:r>
              <a:rPr lang="en-US" dirty="0"/>
              <a:t>(Republic) </a:t>
            </a:r>
            <a:r>
              <a:rPr lang="en-US" dirty="0" smtClean="0"/>
              <a:t>$v </a:t>
            </a:r>
            <a:r>
              <a:rPr lang="en-US" dirty="0"/>
              <a:t>Maps.</a:t>
            </a:r>
          </a:p>
          <a:p>
            <a:pPr marL="0" indent="0">
              <a:buNone/>
            </a:pPr>
            <a:r>
              <a:rPr lang="en-US" dirty="0"/>
              <a:t>650 </a:t>
            </a:r>
            <a:r>
              <a:rPr lang="en-US" dirty="0" smtClean="0"/>
              <a:t>_0  Military </a:t>
            </a:r>
            <a:r>
              <a:rPr lang="en-US" dirty="0"/>
              <a:t>occupation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Topographic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Quadrangle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7022384" y="4681537"/>
            <a:ext cx="2447925" cy="185737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163</a:t>
            </a:fld>
            <a:endParaRPr lang="en-US"/>
          </a:p>
        </p:txBody>
      </p:sp>
    </p:spTree>
    <p:extLst>
      <p:ext uri="{BB962C8B-B14F-4D97-AF65-F5344CB8AC3E}">
        <p14:creationId xmlns:p14="http://schemas.microsoft.com/office/powerpoint/2010/main" val="70074689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742634"/>
          </a:xfrm>
        </p:spPr>
        <p:txBody>
          <a:bodyPr>
            <a:normAutofit fontScale="92500" lnSpcReduction="10000"/>
          </a:bodyPr>
          <a:lstStyle/>
          <a:p>
            <a:pPr marL="0" indent="0">
              <a:buNone/>
            </a:pPr>
            <a:r>
              <a:rPr lang="en-US" dirty="0" smtClean="0"/>
              <a:t>110 2_  Oxford </a:t>
            </a:r>
            <a:r>
              <a:rPr lang="en-US" dirty="0"/>
              <a:t>University Press. </a:t>
            </a:r>
            <a:r>
              <a:rPr lang="en-US" dirty="0" smtClean="0"/>
              <a:t>$b </a:t>
            </a:r>
            <a:r>
              <a:rPr lang="en-US" dirty="0"/>
              <a:t>Cartographic </a:t>
            </a:r>
            <a:endParaRPr lang="en-US" dirty="0" smtClean="0"/>
          </a:p>
          <a:p>
            <a:pPr marL="0" indent="0">
              <a:buNone/>
            </a:pPr>
            <a:r>
              <a:rPr lang="en-US" dirty="0"/>
              <a:t>	</a:t>
            </a:r>
            <a:r>
              <a:rPr lang="en-US" dirty="0" smtClean="0"/>
              <a:t>  Department</a:t>
            </a:r>
            <a:r>
              <a:rPr lang="en-US" dirty="0"/>
              <a:t>, $</a:t>
            </a:r>
            <a:r>
              <a:rPr lang="en-US" dirty="0" smtClean="0"/>
              <a:t>e cartographer</a:t>
            </a:r>
            <a:r>
              <a:rPr lang="en-US" dirty="0"/>
              <a:t>.</a:t>
            </a:r>
          </a:p>
          <a:p>
            <a:pPr marL="0" indent="0">
              <a:buNone/>
            </a:pPr>
            <a:r>
              <a:rPr lang="en-US" dirty="0" smtClean="0"/>
              <a:t>245 10  Oxford </a:t>
            </a:r>
            <a:r>
              <a:rPr lang="en-US" dirty="0"/>
              <a:t>school atlas for Pakistan / </a:t>
            </a:r>
            <a:r>
              <a:rPr lang="en-US" dirty="0" smtClean="0"/>
              <a:t>$c </a:t>
            </a:r>
            <a:r>
              <a:rPr lang="en-US" dirty="0"/>
              <a:t>all </a:t>
            </a:r>
            <a:r>
              <a:rPr lang="en-US" dirty="0" smtClean="0"/>
              <a:t>maps </a:t>
            </a:r>
          </a:p>
          <a:p>
            <a:pPr marL="0" indent="0">
              <a:buNone/>
            </a:pPr>
            <a:r>
              <a:rPr lang="en-US" dirty="0"/>
              <a:t>	</a:t>
            </a:r>
            <a:r>
              <a:rPr lang="en-US" dirty="0" smtClean="0"/>
              <a:t>  drawn by the Cartographic </a:t>
            </a:r>
            <a:r>
              <a:rPr lang="en-US" dirty="0"/>
              <a:t>Unit, Oxford </a:t>
            </a:r>
            <a:r>
              <a:rPr lang="en-US" dirty="0" smtClean="0"/>
              <a:t>University </a:t>
            </a:r>
          </a:p>
          <a:p>
            <a:pPr marL="0" indent="0">
              <a:buNone/>
            </a:pPr>
            <a:r>
              <a:rPr lang="en-US" dirty="0"/>
              <a:t>	</a:t>
            </a:r>
            <a:r>
              <a:rPr lang="en-US" dirty="0" smtClean="0"/>
              <a:t>  Press, UK ; editorial </a:t>
            </a:r>
            <a:r>
              <a:rPr lang="en-US" dirty="0"/>
              <a:t>advisor, </a:t>
            </a:r>
            <a:r>
              <a:rPr lang="en-US" dirty="0" smtClean="0"/>
              <a:t>Dr. </a:t>
            </a:r>
            <a:r>
              <a:rPr lang="en-US" dirty="0" err="1" smtClean="0"/>
              <a:t>Fazle</a:t>
            </a:r>
            <a:r>
              <a:rPr lang="en-US" dirty="0" smtClean="0"/>
              <a:t> </a:t>
            </a:r>
            <a:r>
              <a:rPr lang="en-US" dirty="0"/>
              <a:t>Karim Khan.</a:t>
            </a:r>
          </a:p>
          <a:p>
            <a:pPr marL="514350" indent="-514350">
              <a:buAutoNum type="arabicPlain" startAt="255"/>
            </a:pPr>
            <a:r>
              <a:rPr lang="en-US" dirty="0" smtClean="0"/>
              <a:t> __  Scales </a:t>
            </a:r>
            <a:r>
              <a:rPr lang="en-US" dirty="0"/>
              <a:t>differ</a:t>
            </a:r>
            <a:r>
              <a:rPr lang="en-US" dirty="0" smtClean="0"/>
              <a:t>.</a:t>
            </a:r>
          </a:p>
          <a:p>
            <a:pPr marL="0" indent="0">
              <a:buNone/>
            </a:pPr>
            <a:r>
              <a:rPr lang="en-US" dirty="0"/>
              <a:t>264 _</a:t>
            </a:r>
            <a:r>
              <a:rPr lang="en-US" dirty="0" smtClean="0"/>
              <a:t>1  </a:t>
            </a:r>
            <a:r>
              <a:rPr lang="en-US" dirty="0"/>
              <a:t>Karachi, Pakistan : </a:t>
            </a:r>
            <a:r>
              <a:rPr lang="en-US" dirty="0" smtClean="0"/>
              <a:t>$b </a:t>
            </a:r>
            <a:r>
              <a:rPr lang="en-US" dirty="0"/>
              <a:t>Oxford University Press, </a:t>
            </a:r>
            <a:r>
              <a:rPr lang="en-US" dirty="0" smtClean="0"/>
              <a:t>$c </a:t>
            </a:r>
            <a:r>
              <a:rPr lang="en-US" dirty="0"/>
              <a:t>[2013]</a:t>
            </a:r>
          </a:p>
          <a:p>
            <a:pPr marL="0" indent="0">
              <a:buNone/>
            </a:pPr>
            <a:r>
              <a:rPr lang="en-US" dirty="0" smtClean="0"/>
              <a:t>300 __  1 </a:t>
            </a:r>
            <a:r>
              <a:rPr lang="en-US" dirty="0"/>
              <a:t>atlas (112 pages) : </a:t>
            </a:r>
            <a:r>
              <a:rPr lang="en-US" dirty="0" smtClean="0"/>
              <a:t>$b </a:t>
            </a:r>
            <a:r>
              <a:rPr lang="en-US" dirty="0"/>
              <a:t>color illustrations, color maps ; </a:t>
            </a:r>
            <a:r>
              <a:rPr lang="en-US" dirty="0" smtClean="0"/>
              <a:t>$c </a:t>
            </a:r>
            <a:r>
              <a:rPr lang="en-US" dirty="0"/>
              <a:t>29 </a:t>
            </a:r>
            <a:r>
              <a:rPr lang="en-US" dirty="0" smtClean="0"/>
              <a:t>cm</a:t>
            </a:r>
          </a:p>
          <a:p>
            <a:pPr marL="0" indent="0">
              <a:buNone/>
            </a:pPr>
            <a:r>
              <a:rPr lang="en-US" dirty="0"/>
              <a:t>651 </a:t>
            </a:r>
            <a:r>
              <a:rPr lang="en-US" dirty="0" smtClean="0"/>
              <a:t>_0  Pakistan $v </a:t>
            </a:r>
            <a:r>
              <a:rPr lang="en-US" dirty="0"/>
              <a:t>Maps.</a:t>
            </a:r>
          </a:p>
          <a:p>
            <a:pPr marL="0" indent="0">
              <a:buNone/>
            </a:pPr>
            <a:r>
              <a:rPr lang="en-US" dirty="0"/>
              <a:t>650 </a:t>
            </a:r>
            <a:r>
              <a:rPr lang="en-US" dirty="0" smtClean="0"/>
              <a:t>_0  Atlases $z </a:t>
            </a:r>
            <a:r>
              <a:rPr lang="en-US" dirty="0"/>
              <a:t>Pakistan</a:t>
            </a:r>
            <a:r>
              <a:rPr lang="en-US" dirty="0" smtClean="0"/>
              <a:t>.</a:t>
            </a:r>
          </a:p>
          <a:p>
            <a:pPr marL="0" indent="0">
              <a:buNone/>
            </a:pPr>
            <a:r>
              <a:rPr lang="en-US" dirty="0">
                <a:solidFill>
                  <a:srgbClr val="FF0000"/>
                </a:solidFill>
              </a:rPr>
              <a:t>655 </a:t>
            </a:r>
            <a:r>
              <a:rPr lang="en-US" dirty="0" smtClean="0">
                <a:solidFill>
                  <a:srgbClr val="FF0000"/>
                </a:solidFill>
              </a:rPr>
              <a:t>_7  Children's </a:t>
            </a:r>
            <a:r>
              <a:rPr lang="en-US" dirty="0">
                <a:solidFill>
                  <a:srgbClr val="FF0000"/>
                </a:solidFill>
              </a:rPr>
              <a:t>atlases.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atlases.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37" y="475929"/>
            <a:ext cx="2185988" cy="2833688"/>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164</a:t>
            </a:fld>
            <a:endParaRPr lang="en-US"/>
          </a:p>
        </p:txBody>
      </p:sp>
    </p:spTree>
    <p:extLst>
      <p:ext uri="{BB962C8B-B14F-4D97-AF65-F5344CB8AC3E}">
        <p14:creationId xmlns:p14="http://schemas.microsoft.com/office/powerpoint/2010/main" val="277679018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7143" y="1210783"/>
            <a:ext cx="7255764" cy="4536948"/>
          </a:xfrm>
          <a:prstGeom prst="rect">
            <a:avLst/>
          </a:prstGeom>
        </p:spPr>
      </p:pic>
      <p:sp>
        <p:nvSpPr>
          <p:cNvPr id="4" name="TextBox 3"/>
          <p:cNvSpPr txBox="1"/>
          <p:nvPr/>
        </p:nvSpPr>
        <p:spPr>
          <a:xfrm>
            <a:off x="7750098" y="265703"/>
            <a:ext cx="4285784" cy="6186309"/>
          </a:xfrm>
          <a:prstGeom prst="rect">
            <a:avLst/>
          </a:prstGeom>
          <a:noFill/>
        </p:spPr>
        <p:txBody>
          <a:bodyPr wrap="square" rtlCol="0">
            <a:spAutoFit/>
          </a:bodyPr>
          <a:lstStyle/>
          <a:p>
            <a:r>
              <a:rPr lang="en-US" dirty="0" smtClean="0"/>
              <a:t>100 1_  </a:t>
            </a:r>
            <a:r>
              <a:rPr lang="en-US" dirty="0" err="1" smtClean="0"/>
              <a:t>Wiedel</a:t>
            </a:r>
            <a:r>
              <a:rPr lang="en-US" dirty="0"/>
              <a:t>, Joseph W., </a:t>
            </a:r>
            <a:r>
              <a:rPr lang="en-US" dirty="0" smtClean="0"/>
              <a:t>$e cartographer</a:t>
            </a:r>
            <a:r>
              <a:rPr lang="en-US" dirty="0"/>
              <a:t>. </a:t>
            </a:r>
          </a:p>
          <a:p>
            <a:r>
              <a:rPr lang="en-US" dirty="0" smtClean="0"/>
              <a:t>245 10  Capitol </a:t>
            </a:r>
            <a:r>
              <a:rPr lang="en-US" dirty="0"/>
              <a:t>Hill and the Mall / </a:t>
            </a:r>
            <a:r>
              <a:rPr lang="en-US" dirty="0" smtClean="0"/>
              <a:t>$c </a:t>
            </a:r>
            <a:r>
              <a:rPr lang="en-US" dirty="0"/>
              <a:t>J.W.  </a:t>
            </a:r>
            <a:endParaRPr lang="en-US" dirty="0" smtClean="0"/>
          </a:p>
          <a:p>
            <a:r>
              <a:rPr lang="en-US" dirty="0"/>
              <a:t> </a:t>
            </a:r>
            <a:r>
              <a:rPr lang="en-US" dirty="0" smtClean="0"/>
              <a:t>    </a:t>
            </a:r>
            <a:r>
              <a:rPr lang="en-US" dirty="0" err="1" smtClean="0"/>
              <a:t>Wiedel</a:t>
            </a:r>
            <a:r>
              <a:rPr lang="en-US" dirty="0"/>
              <a:t>, Univ. of Md. </a:t>
            </a:r>
            <a:r>
              <a:rPr lang="en-US" dirty="0" smtClean="0"/>
              <a:t>; produced </a:t>
            </a:r>
            <a:r>
              <a:rPr lang="en-US" dirty="0"/>
              <a:t>for </a:t>
            </a:r>
            <a:r>
              <a:rPr lang="en-US" dirty="0" smtClean="0"/>
              <a:t>and</a:t>
            </a:r>
          </a:p>
          <a:p>
            <a:r>
              <a:rPr lang="en-US" dirty="0"/>
              <a:t> </a:t>
            </a:r>
            <a:r>
              <a:rPr lang="en-US" dirty="0" smtClean="0"/>
              <a:t>    funded by the United States Department</a:t>
            </a:r>
          </a:p>
          <a:p>
            <a:r>
              <a:rPr lang="en-US" dirty="0"/>
              <a:t> </a:t>
            </a:r>
            <a:r>
              <a:rPr lang="en-US" dirty="0" smtClean="0"/>
              <a:t>    of Education</a:t>
            </a:r>
            <a:r>
              <a:rPr lang="en-US" dirty="0"/>
              <a:t>, Office of </a:t>
            </a:r>
            <a:r>
              <a:rPr lang="en-US" dirty="0" smtClean="0"/>
              <a:t>Special Education</a:t>
            </a:r>
          </a:p>
          <a:p>
            <a:r>
              <a:rPr lang="en-US" dirty="0"/>
              <a:t> </a:t>
            </a:r>
            <a:r>
              <a:rPr lang="en-US" dirty="0" smtClean="0"/>
              <a:t>    </a:t>
            </a:r>
            <a:r>
              <a:rPr lang="en-US" dirty="0"/>
              <a:t>and </a:t>
            </a:r>
            <a:r>
              <a:rPr lang="en-US" dirty="0" smtClean="0"/>
              <a:t>Rehabilitative Services</a:t>
            </a:r>
            <a:r>
              <a:rPr lang="en-US" dirty="0"/>
              <a:t>.</a:t>
            </a:r>
            <a:endParaRPr lang="en-US" dirty="0" smtClean="0"/>
          </a:p>
          <a:p>
            <a:r>
              <a:rPr lang="en-US" dirty="0"/>
              <a:t>500 </a:t>
            </a:r>
            <a:r>
              <a:rPr lang="en-US" dirty="0" smtClean="0"/>
              <a:t>__  Tactile </a:t>
            </a:r>
            <a:r>
              <a:rPr lang="en-US" dirty="0"/>
              <a:t>map for the blind.</a:t>
            </a:r>
          </a:p>
          <a:p>
            <a:r>
              <a:rPr lang="en-US" dirty="0"/>
              <a:t>500 </a:t>
            </a:r>
            <a:r>
              <a:rPr lang="en-US" dirty="0" smtClean="0"/>
              <a:t>__  </a:t>
            </a:r>
            <a:r>
              <a:rPr lang="en-US" dirty="0"/>
              <a:t>Covers the Mall west of </a:t>
            </a:r>
            <a:r>
              <a:rPr lang="en-US" dirty="0" smtClean="0"/>
              <a:t>the</a:t>
            </a:r>
          </a:p>
          <a:p>
            <a:r>
              <a:rPr lang="en-US" dirty="0"/>
              <a:t> </a:t>
            </a:r>
            <a:r>
              <a:rPr lang="en-US" dirty="0" smtClean="0"/>
              <a:t>     </a:t>
            </a:r>
            <a:r>
              <a:rPr lang="en-US" dirty="0"/>
              <a:t>Washington Monument.</a:t>
            </a:r>
          </a:p>
          <a:p>
            <a:r>
              <a:rPr lang="en-US" dirty="0"/>
              <a:t>500 </a:t>
            </a:r>
            <a:r>
              <a:rPr lang="en-US" dirty="0" smtClean="0"/>
              <a:t>__  </a:t>
            </a:r>
            <a:r>
              <a:rPr lang="en-US" dirty="0"/>
              <a:t>Place-names in braille </a:t>
            </a:r>
            <a:r>
              <a:rPr lang="en-US" dirty="0" smtClean="0"/>
              <a:t>and lower-</a:t>
            </a:r>
          </a:p>
          <a:p>
            <a:r>
              <a:rPr lang="en-US" dirty="0"/>
              <a:t> </a:t>
            </a:r>
            <a:r>
              <a:rPr lang="en-US" dirty="0" smtClean="0"/>
              <a:t>     case </a:t>
            </a:r>
            <a:r>
              <a:rPr lang="en-US" dirty="0"/>
              <a:t>type.</a:t>
            </a:r>
          </a:p>
          <a:p>
            <a:r>
              <a:rPr lang="en-US" dirty="0"/>
              <a:t>500 </a:t>
            </a:r>
            <a:r>
              <a:rPr lang="en-US" dirty="0" smtClean="0"/>
              <a:t>__ </a:t>
            </a:r>
            <a:r>
              <a:rPr lang="en-US" dirty="0"/>
              <a:t>Streets and </a:t>
            </a:r>
            <a:r>
              <a:rPr lang="en-US" dirty="0" smtClean="0"/>
              <a:t>government buildings </a:t>
            </a:r>
            <a:r>
              <a:rPr lang="en-US" dirty="0"/>
              <a:t>in </a:t>
            </a:r>
            <a:endParaRPr lang="en-US" dirty="0" smtClean="0"/>
          </a:p>
          <a:p>
            <a:r>
              <a:rPr lang="en-US" dirty="0"/>
              <a:t> </a:t>
            </a:r>
            <a:r>
              <a:rPr lang="en-US" dirty="0" smtClean="0"/>
              <a:t>     raised </a:t>
            </a:r>
            <a:r>
              <a:rPr lang="en-US" dirty="0"/>
              <a:t>relief</a:t>
            </a:r>
            <a:r>
              <a:rPr lang="en-US" dirty="0" smtClean="0"/>
              <a:t>.</a:t>
            </a:r>
          </a:p>
          <a:p>
            <a:r>
              <a:rPr lang="en-US" dirty="0"/>
              <a:t>651 </a:t>
            </a:r>
            <a:r>
              <a:rPr lang="en-US" dirty="0" smtClean="0"/>
              <a:t>_0  Capitol </a:t>
            </a:r>
            <a:r>
              <a:rPr lang="en-US" dirty="0"/>
              <a:t>Hill (Washington, </a:t>
            </a:r>
            <a:r>
              <a:rPr lang="en-US" dirty="0" smtClean="0"/>
              <a:t>D.C.) $v </a:t>
            </a:r>
          </a:p>
          <a:p>
            <a:r>
              <a:rPr lang="en-US" dirty="0"/>
              <a:t> </a:t>
            </a:r>
            <a:r>
              <a:rPr lang="en-US" dirty="0" smtClean="0"/>
              <a:t>     Maps</a:t>
            </a:r>
            <a:r>
              <a:rPr lang="en-US" dirty="0"/>
              <a:t>.</a:t>
            </a:r>
          </a:p>
          <a:p>
            <a:r>
              <a:rPr lang="en-US" dirty="0"/>
              <a:t>651 </a:t>
            </a:r>
            <a:r>
              <a:rPr lang="en-US" dirty="0" smtClean="0"/>
              <a:t>_0  Mall</a:t>
            </a:r>
            <a:r>
              <a:rPr lang="en-US" dirty="0"/>
              <a:t>, The (Washington, D.C.) </a:t>
            </a:r>
            <a:r>
              <a:rPr lang="en-US" dirty="0" smtClean="0"/>
              <a:t>$v </a:t>
            </a:r>
          </a:p>
          <a:p>
            <a:r>
              <a:rPr lang="en-US" dirty="0"/>
              <a:t> </a:t>
            </a:r>
            <a:r>
              <a:rPr lang="en-US" dirty="0" smtClean="0"/>
              <a:t>     Maps</a:t>
            </a:r>
            <a:r>
              <a:rPr lang="en-US" dirty="0"/>
              <a:t>.</a:t>
            </a:r>
          </a:p>
          <a:p>
            <a:r>
              <a:rPr lang="en-US" dirty="0"/>
              <a:t>650 </a:t>
            </a:r>
            <a:r>
              <a:rPr lang="en-US" dirty="0" smtClean="0"/>
              <a:t>_0  Public </a:t>
            </a:r>
            <a:r>
              <a:rPr lang="en-US" dirty="0"/>
              <a:t>buildings </a:t>
            </a:r>
            <a:r>
              <a:rPr lang="en-US" dirty="0" smtClean="0"/>
              <a:t>$z Washington</a:t>
            </a:r>
          </a:p>
          <a:p>
            <a:r>
              <a:rPr lang="en-US" dirty="0"/>
              <a:t> </a:t>
            </a:r>
            <a:r>
              <a:rPr lang="en-US" dirty="0" smtClean="0"/>
              <a:t>     (D.C</a:t>
            </a:r>
            <a:r>
              <a:rPr lang="en-US" dirty="0"/>
              <a:t>.) </a:t>
            </a:r>
            <a:r>
              <a:rPr lang="en-US" dirty="0" smtClean="0"/>
              <a:t>$v </a:t>
            </a:r>
            <a:r>
              <a:rPr lang="en-US" dirty="0"/>
              <a:t>Maps.</a:t>
            </a:r>
          </a:p>
          <a:p>
            <a:r>
              <a:rPr lang="en-US" dirty="0" smtClean="0">
                <a:solidFill>
                  <a:srgbClr val="FF0000"/>
                </a:solidFill>
              </a:rPr>
              <a:t>655 _7  Maps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r>
              <a:rPr lang="en-US" dirty="0">
                <a:solidFill>
                  <a:srgbClr val="FF0000"/>
                </a:solidFill>
              </a:rPr>
              <a:t>655 </a:t>
            </a:r>
            <a:r>
              <a:rPr lang="en-US" dirty="0" smtClean="0">
                <a:solidFill>
                  <a:srgbClr val="FF0000"/>
                </a:solidFill>
              </a:rPr>
              <a:t>_7  Cartographic </a:t>
            </a:r>
            <a:r>
              <a:rPr lang="en-US" dirty="0">
                <a:solidFill>
                  <a:srgbClr val="FF0000"/>
                </a:solidFill>
              </a:rPr>
              <a:t>materials for </a:t>
            </a:r>
            <a:r>
              <a:rPr lang="en-US" dirty="0" smtClean="0">
                <a:solidFill>
                  <a:srgbClr val="FF0000"/>
                </a:solidFill>
              </a:rPr>
              <a:t>people </a:t>
            </a:r>
          </a:p>
          <a:p>
            <a:r>
              <a:rPr lang="en-US" dirty="0">
                <a:solidFill>
                  <a:srgbClr val="FF0000"/>
                </a:solidFill>
              </a:rPr>
              <a:t> </a:t>
            </a:r>
            <a:r>
              <a:rPr lang="en-US" dirty="0" smtClean="0">
                <a:solidFill>
                  <a:srgbClr val="FF0000"/>
                </a:solidFill>
              </a:rPr>
              <a:t>      with </a:t>
            </a:r>
            <a:r>
              <a:rPr lang="en-US" dirty="0">
                <a:solidFill>
                  <a:srgbClr val="FF0000"/>
                </a:solidFill>
              </a:rPr>
              <a:t>visual disabilities</a:t>
            </a:r>
            <a:r>
              <a:rPr lang="en-US" dirty="0" smtClean="0">
                <a:solidFill>
                  <a:srgbClr val="FF0000"/>
                </a:solidFill>
              </a:rPr>
              <a:t>. $2 </a:t>
            </a:r>
            <a:r>
              <a:rPr lang="en-US" dirty="0" err="1">
                <a:solidFill>
                  <a:srgbClr val="FF0000"/>
                </a:solidFill>
              </a:rPr>
              <a:t>lcgft</a:t>
            </a:r>
            <a:endParaRPr lang="en-US" dirty="0">
              <a:solidFill>
                <a:srgbClr val="FF0000"/>
              </a:solidFill>
            </a:endParaRPr>
          </a:p>
        </p:txBody>
      </p:sp>
      <p:sp>
        <p:nvSpPr>
          <p:cNvPr id="5" name="Title 1"/>
          <p:cNvSpPr txBox="1">
            <a:spLocks/>
          </p:cNvSpPr>
          <p:nvPr/>
        </p:nvSpPr>
        <p:spPr>
          <a:xfrm>
            <a:off x="247143" y="345028"/>
            <a:ext cx="10515600" cy="569372"/>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Cartographic Examples</a:t>
            </a:r>
            <a:endParaRPr lang="en-US" dirty="0"/>
          </a:p>
        </p:txBody>
      </p:sp>
      <p:sp>
        <p:nvSpPr>
          <p:cNvPr id="7" name="Slide Number Placeholder 6"/>
          <p:cNvSpPr>
            <a:spLocks noGrp="1"/>
          </p:cNvSpPr>
          <p:nvPr>
            <p:ph type="sldNum" sz="quarter" idx="12"/>
          </p:nvPr>
        </p:nvSpPr>
        <p:spPr/>
        <p:txBody>
          <a:bodyPr/>
          <a:lstStyle/>
          <a:p>
            <a:fld id="{A00A331D-2EB0-4CEE-8662-2FAB66802E28}" type="slidenum">
              <a:rPr lang="en-US" smtClean="0"/>
              <a:t>165</a:t>
            </a:fld>
            <a:endParaRPr lang="en-US"/>
          </a:p>
        </p:txBody>
      </p:sp>
    </p:spTree>
    <p:extLst>
      <p:ext uri="{BB962C8B-B14F-4D97-AF65-F5344CB8AC3E}">
        <p14:creationId xmlns:p14="http://schemas.microsoft.com/office/powerpoint/2010/main" val="134057131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Artistic and Visual Works</a:t>
            </a:r>
            <a:endParaRPr lang="en-US" dirty="0"/>
          </a:p>
        </p:txBody>
      </p:sp>
      <p:sp>
        <p:nvSpPr>
          <p:cNvPr id="3" name="Content Placeholder 2"/>
          <p:cNvSpPr>
            <a:spLocks noGrp="1"/>
          </p:cNvSpPr>
          <p:nvPr>
            <p:ph idx="1"/>
          </p:nvPr>
        </p:nvSpPr>
        <p:spPr>
          <a:xfrm>
            <a:off x="838200" y="1825624"/>
            <a:ext cx="10515600" cy="4756045"/>
          </a:xfrm>
        </p:spPr>
        <p:txBody>
          <a:bodyPr>
            <a:normAutofit/>
          </a:bodyPr>
          <a:lstStyle/>
          <a:p>
            <a:r>
              <a:rPr lang="en-US" dirty="0" smtClean="0"/>
              <a:t>LCGFT Manual: No separate instruction sheet for these materials (yet)</a:t>
            </a:r>
          </a:p>
          <a:p>
            <a:pPr>
              <a:spcAft>
                <a:spcPts val="600"/>
              </a:spcAft>
            </a:pPr>
            <a:r>
              <a:rPr lang="en-US" dirty="0" smtClean="0"/>
              <a:t>Broad </a:t>
            </a:r>
            <a:r>
              <a:rPr lang="en-US" dirty="0"/>
              <a:t>categories of artistic and visual works </a:t>
            </a:r>
            <a:r>
              <a:rPr lang="en-US" dirty="0" smtClean="0"/>
              <a:t>for use in </a:t>
            </a:r>
            <a:r>
              <a:rPr lang="en-US" dirty="0"/>
              <a:t>general libraries that need to provide high-level genre/form access to their collections of visual </a:t>
            </a:r>
            <a:r>
              <a:rPr lang="en-US" dirty="0" smtClean="0"/>
              <a:t>works</a:t>
            </a:r>
          </a:p>
          <a:p>
            <a:pPr>
              <a:spcAft>
                <a:spcPts val="600"/>
              </a:spcAft>
            </a:pPr>
            <a:r>
              <a:rPr lang="en-US" dirty="0" smtClean="0"/>
              <a:t>Not intended to replicate </a:t>
            </a:r>
            <a:r>
              <a:rPr lang="en-US" dirty="0"/>
              <a:t>the breadth and depth of specialized vocabularies such as the </a:t>
            </a:r>
            <a:r>
              <a:rPr lang="en-US" i="1" dirty="0"/>
              <a:t>Thesaurus for Graphic Materials </a:t>
            </a:r>
            <a:r>
              <a:rPr lang="en-US" dirty="0"/>
              <a:t>and the</a:t>
            </a:r>
            <a:r>
              <a:rPr lang="en-US" i="1" dirty="0"/>
              <a:t> Art &amp; Architecture </a:t>
            </a:r>
            <a:r>
              <a:rPr lang="en-US" i="1" dirty="0" smtClean="0"/>
              <a:t>Thesaurus</a:t>
            </a:r>
          </a:p>
          <a:p>
            <a:pPr>
              <a:spcAft>
                <a:spcPts val="600"/>
              </a:spcAft>
            </a:pPr>
            <a:r>
              <a:rPr lang="en-US" dirty="0" smtClean="0"/>
              <a:t>Top term: </a:t>
            </a:r>
            <a:r>
              <a:rPr lang="en-US" b="1" dirty="0" smtClean="0"/>
              <a:t>Visual works</a:t>
            </a:r>
          </a:p>
          <a:p>
            <a:pPr>
              <a:spcAft>
                <a:spcPts val="600"/>
              </a:spcAft>
            </a:pPr>
            <a:r>
              <a:rPr lang="en-US" dirty="0" smtClean="0"/>
              <a:t>SACO proposals not yet being accepted</a:t>
            </a:r>
          </a:p>
        </p:txBody>
      </p:sp>
      <p:sp>
        <p:nvSpPr>
          <p:cNvPr id="5" name="Slide Number Placeholder 4"/>
          <p:cNvSpPr>
            <a:spLocks noGrp="1"/>
          </p:cNvSpPr>
          <p:nvPr>
            <p:ph type="sldNum" sz="quarter" idx="12"/>
          </p:nvPr>
        </p:nvSpPr>
        <p:spPr/>
        <p:txBody>
          <a:bodyPr/>
          <a:lstStyle/>
          <a:p>
            <a:fld id="{A00A331D-2EB0-4CEE-8662-2FAB66802E28}" type="slidenum">
              <a:rPr lang="en-US" smtClean="0"/>
              <a:t>166</a:t>
            </a:fld>
            <a:endParaRPr lang="en-US"/>
          </a:p>
        </p:txBody>
      </p:sp>
    </p:spTree>
    <p:extLst>
      <p:ext uri="{BB962C8B-B14F-4D97-AF65-F5344CB8AC3E}">
        <p14:creationId xmlns:p14="http://schemas.microsoft.com/office/powerpoint/2010/main" val="114996126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404"/>
            <a:ext cx="10515600" cy="569372"/>
          </a:xfrm>
        </p:spPr>
        <p:txBody>
          <a:bodyPr>
            <a:normAutofit fontScale="90000"/>
          </a:bodyPr>
          <a:lstStyle/>
          <a:p>
            <a:r>
              <a:rPr lang="en-US" dirty="0" smtClean="0"/>
              <a:t>Artistic/Visual Examples</a:t>
            </a:r>
            <a:endParaRPr lang="en-US" dirty="0"/>
          </a:p>
        </p:txBody>
      </p:sp>
      <p:sp>
        <p:nvSpPr>
          <p:cNvPr id="3" name="Content Placeholder 2"/>
          <p:cNvSpPr>
            <a:spLocks noGrp="1"/>
          </p:cNvSpPr>
          <p:nvPr>
            <p:ph idx="1"/>
          </p:nvPr>
        </p:nvSpPr>
        <p:spPr>
          <a:xfrm>
            <a:off x="838200" y="1115366"/>
            <a:ext cx="11353800" cy="5742634"/>
          </a:xfrm>
        </p:spPr>
        <p:txBody>
          <a:bodyPr>
            <a:normAutofit/>
          </a:bodyPr>
          <a:lstStyle/>
          <a:p>
            <a:pPr marL="0" indent="0">
              <a:buNone/>
            </a:pPr>
            <a:r>
              <a:rPr lang="en-US" dirty="0" smtClean="0"/>
              <a:t>100 1_  Kardashian</a:t>
            </a:r>
            <a:r>
              <a:rPr lang="en-US" dirty="0"/>
              <a:t>, Kim, </a:t>
            </a:r>
            <a:r>
              <a:rPr lang="en-US" dirty="0" smtClean="0"/>
              <a:t>$d </a:t>
            </a:r>
            <a:r>
              <a:rPr lang="en-US" dirty="0"/>
              <a:t>1980- </a:t>
            </a:r>
            <a:r>
              <a:rPr lang="en-US" dirty="0" smtClean="0"/>
              <a:t>$e </a:t>
            </a:r>
            <a:r>
              <a:rPr lang="en-US" dirty="0"/>
              <a:t>author, </a:t>
            </a:r>
            <a:r>
              <a:rPr lang="en-US" dirty="0" smtClean="0"/>
              <a:t>$e </a:t>
            </a:r>
            <a:r>
              <a:rPr lang="en-US" dirty="0"/>
              <a:t>photographer.</a:t>
            </a:r>
          </a:p>
          <a:p>
            <a:pPr marL="0" indent="0">
              <a:buNone/>
            </a:pPr>
            <a:r>
              <a:rPr lang="en-US" dirty="0" smtClean="0"/>
              <a:t>245 10  Selfish </a:t>
            </a:r>
            <a:r>
              <a:rPr lang="en-US" dirty="0"/>
              <a:t>/ </a:t>
            </a:r>
            <a:r>
              <a:rPr lang="en-US" dirty="0" smtClean="0"/>
              <a:t>$c </a:t>
            </a:r>
            <a:r>
              <a:rPr lang="en-US" dirty="0"/>
              <a:t>Kim</a:t>
            </a:r>
            <a:r>
              <a:rPr lang="en-US" dirty="0" smtClean="0"/>
              <a:t>.</a:t>
            </a:r>
          </a:p>
          <a:p>
            <a:pPr marL="0" indent="0">
              <a:buNone/>
            </a:pPr>
            <a:r>
              <a:rPr lang="en-US" dirty="0"/>
              <a:t>520 __  The reality television star and wife of Kanye West presents </a:t>
            </a:r>
            <a:r>
              <a:rPr lang="en-US" dirty="0" smtClean="0"/>
              <a:t>a</a:t>
            </a:r>
          </a:p>
          <a:p>
            <a:pPr marL="0" indent="0">
              <a:buNone/>
            </a:pPr>
            <a:r>
              <a:rPr lang="en-US" dirty="0"/>
              <a:t>	</a:t>
            </a:r>
            <a:r>
              <a:rPr lang="en-US" dirty="0" smtClean="0"/>
              <a:t>   </a:t>
            </a:r>
            <a:r>
              <a:rPr lang="en-US" dirty="0"/>
              <a:t>collection of her favorite "selfies," which offer a </a:t>
            </a:r>
            <a:r>
              <a:rPr lang="en-US" dirty="0" smtClean="0"/>
              <a:t>behind-the-scenes</a:t>
            </a:r>
          </a:p>
          <a:p>
            <a:pPr marL="0" indent="0">
              <a:buNone/>
            </a:pPr>
            <a:r>
              <a:rPr lang="en-US" dirty="0"/>
              <a:t>	</a:t>
            </a:r>
            <a:r>
              <a:rPr lang="en-US" dirty="0" smtClean="0"/>
              <a:t>   </a:t>
            </a:r>
            <a:r>
              <a:rPr lang="en-US" dirty="0"/>
              <a:t>look into her glamorous life.</a:t>
            </a:r>
            <a:endParaRPr lang="en-US" dirty="0" smtClean="0"/>
          </a:p>
          <a:p>
            <a:pPr marL="0" indent="0">
              <a:buNone/>
            </a:pPr>
            <a:r>
              <a:rPr lang="en-US" dirty="0" smtClean="0"/>
              <a:t>600 10  Kardashian</a:t>
            </a:r>
            <a:r>
              <a:rPr lang="en-US" dirty="0"/>
              <a:t>, Kim, </a:t>
            </a:r>
            <a:r>
              <a:rPr lang="en-US" dirty="0" smtClean="0"/>
              <a:t>$d </a:t>
            </a:r>
            <a:r>
              <a:rPr lang="en-US" dirty="0"/>
              <a:t>1980- </a:t>
            </a:r>
            <a:r>
              <a:rPr lang="en-US" dirty="0" smtClean="0"/>
              <a:t>$v </a:t>
            </a:r>
            <a:r>
              <a:rPr lang="en-US" dirty="0"/>
              <a:t>Self-portraits.</a:t>
            </a:r>
          </a:p>
          <a:p>
            <a:pPr marL="0" indent="0">
              <a:buNone/>
            </a:pPr>
            <a:r>
              <a:rPr lang="en-US" dirty="0"/>
              <a:t>650 </a:t>
            </a:r>
            <a:r>
              <a:rPr lang="en-US" dirty="0" smtClean="0"/>
              <a:t>_0  Television </a:t>
            </a:r>
            <a:r>
              <a:rPr lang="en-US" dirty="0"/>
              <a:t>personalities </a:t>
            </a:r>
            <a:r>
              <a:rPr lang="en-US" dirty="0" smtClean="0"/>
              <a:t>$z </a:t>
            </a:r>
            <a:r>
              <a:rPr lang="en-US" dirty="0"/>
              <a:t>United States </a:t>
            </a:r>
            <a:r>
              <a:rPr lang="en-US" dirty="0" smtClean="0"/>
              <a:t>$v </a:t>
            </a:r>
            <a:r>
              <a:rPr lang="en-US" dirty="0"/>
              <a:t>Portraits.</a:t>
            </a:r>
          </a:p>
          <a:p>
            <a:pPr marL="0" indent="0">
              <a:buNone/>
            </a:pPr>
            <a:r>
              <a:rPr lang="en-US" dirty="0"/>
              <a:t>650 </a:t>
            </a:r>
            <a:r>
              <a:rPr lang="en-US" dirty="0" smtClean="0"/>
              <a:t>_0  Celebrities $z </a:t>
            </a:r>
            <a:r>
              <a:rPr lang="en-US" dirty="0"/>
              <a:t>United States </a:t>
            </a:r>
            <a:r>
              <a:rPr lang="en-US" dirty="0" smtClean="0"/>
              <a:t>$v </a:t>
            </a:r>
            <a:r>
              <a:rPr lang="en-US" dirty="0"/>
              <a:t>Portraits.</a:t>
            </a:r>
          </a:p>
          <a:p>
            <a:pPr marL="0" indent="0">
              <a:buNone/>
            </a:pPr>
            <a:r>
              <a:rPr lang="en-US" dirty="0"/>
              <a:t>650 </a:t>
            </a:r>
            <a:r>
              <a:rPr lang="en-US" dirty="0" smtClean="0"/>
              <a:t>_0  Portrait </a:t>
            </a:r>
            <a:r>
              <a:rPr lang="en-US" dirty="0"/>
              <a:t>photography</a:t>
            </a:r>
            <a:r>
              <a:rPr lang="en-US" dirty="0" smtClean="0"/>
              <a:t>.</a:t>
            </a:r>
          </a:p>
          <a:p>
            <a:pPr marL="0" indent="0">
              <a:buNone/>
            </a:pPr>
            <a:r>
              <a:rPr lang="en-US" dirty="0">
                <a:solidFill>
                  <a:srgbClr val="FF0000"/>
                </a:solidFill>
              </a:rPr>
              <a:t>655 </a:t>
            </a:r>
            <a:r>
              <a:rPr lang="en-US" dirty="0" smtClean="0">
                <a:solidFill>
                  <a:srgbClr val="FF0000"/>
                </a:solidFill>
              </a:rPr>
              <a:t>_7  Selfies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Photobooks. $2 </a:t>
            </a:r>
            <a:r>
              <a:rPr lang="en-US" dirty="0" err="1" smtClean="0">
                <a:solidFill>
                  <a:srgbClr val="FF0000"/>
                </a:solidFill>
              </a:rPr>
              <a:t>lcgft</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167</a:t>
            </a:fld>
            <a:endParaRPr lang="en-US"/>
          </a:p>
        </p:txBody>
      </p:sp>
    </p:spTree>
    <p:extLst>
      <p:ext uri="{BB962C8B-B14F-4D97-AF65-F5344CB8AC3E}">
        <p14:creationId xmlns:p14="http://schemas.microsoft.com/office/powerpoint/2010/main" val="228739108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404"/>
            <a:ext cx="10515600" cy="569372"/>
          </a:xfrm>
        </p:spPr>
        <p:txBody>
          <a:bodyPr>
            <a:normAutofit fontScale="90000"/>
          </a:bodyPr>
          <a:lstStyle/>
          <a:p>
            <a:r>
              <a:rPr lang="en-US" dirty="0" smtClean="0"/>
              <a:t>Artistic/Visual Examples</a:t>
            </a:r>
            <a:endParaRPr lang="en-US" dirty="0"/>
          </a:p>
        </p:txBody>
      </p:sp>
      <p:sp>
        <p:nvSpPr>
          <p:cNvPr id="3" name="Content Placeholder 2"/>
          <p:cNvSpPr>
            <a:spLocks noGrp="1"/>
          </p:cNvSpPr>
          <p:nvPr>
            <p:ph idx="1"/>
          </p:nvPr>
        </p:nvSpPr>
        <p:spPr>
          <a:xfrm>
            <a:off x="838200" y="978841"/>
            <a:ext cx="11353800" cy="5742634"/>
          </a:xfrm>
        </p:spPr>
        <p:txBody>
          <a:bodyPr>
            <a:normAutofit fontScale="92500" lnSpcReduction="10000"/>
          </a:bodyPr>
          <a:lstStyle/>
          <a:p>
            <a:pPr marL="0" indent="0">
              <a:buNone/>
            </a:pPr>
            <a:r>
              <a:rPr lang="en-US" dirty="0" smtClean="0"/>
              <a:t>245 00  Kitchen </a:t>
            </a:r>
            <a:r>
              <a:rPr lang="en-US" dirty="0"/>
              <a:t>&amp; bathroom planning guidelines with access standards / </a:t>
            </a:r>
            <a:r>
              <a:rPr lang="en-US" dirty="0" smtClean="0"/>
              <a:t>$c</a:t>
            </a:r>
          </a:p>
          <a:p>
            <a:pPr marL="0" indent="0">
              <a:buNone/>
            </a:pPr>
            <a:r>
              <a:rPr lang="en-US" dirty="0"/>
              <a:t>	</a:t>
            </a:r>
            <a:r>
              <a:rPr lang="en-US" dirty="0" smtClean="0"/>
              <a:t>  National </a:t>
            </a:r>
            <a:r>
              <a:rPr lang="en-US" dirty="0"/>
              <a:t>Kitchen &amp; Bath Association</a:t>
            </a:r>
            <a:r>
              <a:rPr lang="en-US" dirty="0" smtClean="0"/>
              <a:t>.</a:t>
            </a:r>
          </a:p>
          <a:p>
            <a:pPr marL="0" indent="0">
              <a:buNone/>
            </a:pPr>
            <a:r>
              <a:rPr lang="en-US" dirty="0"/>
              <a:t>520 </a:t>
            </a:r>
            <a:r>
              <a:rPr lang="en-US" dirty="0" smtClean="0"/>
              <a:t>__  </a:t>
            </a:r>
            <a:r>
              <a:rPr lang="en-US" dirty="0"/>
              <a:t>"NKBA Kitchen &amp; Bathroom Planning Guidelines with </a:t>
            </a:r>
            <a:r>
              <a:rPr lang="en-US" dirty="0" smtClean="0"/>
              <a:t>Access Standards</a:t>
            </a:r>
          </a:p>
          <a:p>
            <a:pPr marL="0" indent="0">
              <a:buNone/>
            </a:pPr>
            <a:r>
              <a:rPr lang="en-US" dirty="0" smtClean="0"/>
              <a:t> 	  is </a:t>
            </a:r>
            <a:r>
              <a:rPr lang="en-US" dirty="0"/>
              <a:t>a collection of illustrations and planning suggestions to aid </a:t>
            </a:r>
            <a:r>
              <a:rPr lang="en-US" dirty="0" smtClean="0"/>
              <a:t>professionals</a:t>
            </a:r>
          </a:p>
          <a:p>
            <a:pPr marL="0" indent="0">
              <a:buNone/>
            </a:pPr>
            <a:r>
              <a:rPr lang="en-US" dirty="0"/>
              <a:t>	</a:t>
            </a:r>
            <a:r>
              <a:rPr lang="en-US" dirty="0" smtClean="0"/>
              <a:t>  </a:t>
            </a:r>
            <a:r>
              <a:rPr lang="en-US" dirty="0"/>
              <a:t>in the safe and effective planning of kitchens and bathrooms"-- </a:t>
            </a:r>
            <a:r>
              <a:rPr lang="en-US" dirty="0" smtClean="0"/>
              <a:t>$c Provided</a:t>
            </a:r>
          </a:p>
          <a:p>
            <a:pPr marL="0" indent="0">
              <a:buNone/>
            </a:pPr>
            <a:r>
              <a:rPr lang="en-US" dirty="0"/>
              <a:t>	</a:t>
            </a:r>
            <a:r>
              <a:rPr lang="en-US" dirty="0" smtClean="0"/>
              <a:t>  </a:t>
            </a:r>
            <a:r>
              <a:rPr lang="en-US" dirty="0"/>
              <a:t>by publisher.</a:t>
            </a:r>
          </a:p>
          <a:p>
            <a:pPr marL="0" indent="0">
              <a:buNone/>
            </a:pPr>
            <a:r>
              <a:rPr lang="en-US" dirty="0"/>
              <a:t>650 </a:t>
            </a:r>
            <a:r>
              <a:rPr lang="en-US" dirty="0" smtClean="0"/>
              <a:t>_0  Kitchens $x </a:t>
            </a:r>
            <a:r>
              <a:rPr lang="en-US" dirty="0"/>
              <a:t>Design and construction.</a:t>
            </a:r>
          </a:p>
          <a:p>
            <a:pPr marL="0" indent="0">
              <a:buNone/>
            </a:pPr>
            <a:r>
              <a:rPr lang="en-US" dirty="0"/>
              <a:t>650 </a:t>
            </a:r>
            <a:r>
              <a:rPr lang="en-US" dirty="0" smtClean="0"/>
              <a:t>_0  Bathrooms $x </a:t>
            </a:r>
            <a:r>
              <a:rPr lang="en-US" dirty="0"/>
              <a:t>Design and construction.</a:t>
            </a:r>
          </a:p>
          <a:p>
            <a:pPr marL="0" indent="0">
              <a:buNone/>
            </a:pPr>
            <a:r>
              <a:rPr lang="en-US" dirty="0"/>
              <a:t>650 </a:t>
            </a:r>
            <a:r>
              <a:rPr lang="en-US" dirty="0" smtClean="0"/>
              <a:t>_0  Kitchens $v </a:t>
            </a:r>
            <a:r>
              <a:rPr lang="en-US" dirty="0"/>
              <a:t>Designs and plans.</a:t>
            </a:r>
          </a:p>
          <a:p>
            <a:pPr marL="0" indent="0">
              <a:buNone/>
            </a:pPr>
            <a:r>
              <a:rPr lang="en-US" dirty="0"/>
              <a:t>650 </a:t>
            </a:r>
            <a:r>
              <a:rPr lang="en-US" dirty="0" smtClean="0"/>
              <a:t>_0  Bathrooms $v </a:t>
            </a:r>
            <a:r>
              <a:rPr lang="en-US" dirty="0"/>
              <a:t>Designs and plans.</a:t>
            </a:r>
          </a:p>
          <a:p>
            <a:pPr marL="0" indent="0">
              <a:buNone/>
            </a:pPr>
            <a:r>
              <a:rPr lang="en-US" dirty="0"/>
              <a:t>650 </a:t>
            </a:r>
            <a:r>
              <a:rPr lang="en-US" dirty="0" smtClean="0"/>
              <a:t>_0  Kitchens $x </a:t>
            </a:r>
            <a:r>
              <a:rPr lang="en-US" dirty="0"/>
              <a:t>Standards.</a:t>
            </a:r>
          </a:p>
          <a:p>
            <a:pPr marL="0" indent="0">
              <a:buNone/>
            </a:pPr>
            <a:r>
              <a:rPr lang="en-US" dirty="0"/>
              <a:t>650 </a:t>
            </a:r>
            <a:r>
              <a:rPr lang="en-US" dirty="0" smtClean="0"/>
              <a:t>_0  Bathrooms $x </a:t>
            </a:r>
            <a:r>
              <a:rPr lang="en-US" dirty="0"/>
              <a:t>Standards.</a:t>
            </a:r>
          </a:p>
          <a:p>
            <a:pPr marL="0" indent="0">
              <a:buNone/>
            </a:pPr>
            <a:r>
              <a:rPr lang="en-US" dirty="0" smtClean="0">
                <a:solidFill>
                  <a:srgbClr val="FF0000"/>
                </a:solidFill>
              </a:rPr>
              <a:t>655 </a:t>
            </a:r>
            <a:r>
              <a:rPr lang="en-US" dirty="0">
                <a:solidFill>
                  <a:srgbClr val="FF0000"/>
                </a:solidFill>
              </a:rPr>
              <a:t>_7  Architectural drawings</a:t>
            </a:r>
            <a:r>
              <a:rPr lang="en-US" dirty="0" smtClean="0">
                <a:solidFill>
                  <a:srgbClr val="FF0000"/>
                </a:solidFill>
              </a:rPr>
              <a:t>. $2 </a:t>
            </a:r>
            <a:r>
              <a:rPr lang="en-US" dirty="0" err="1" smtClean="0">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8207192" y="3371088"/>
            <a:ext cx="2057114" cy="3167824"/>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168</a:t>
            </a:fld>
            <a:endParaRPr lang="en-US"/>
          </a:p>
        </p:txBody>
      </p:sp>
    </p:spTree>
    <p:extLst>
      <p:ext uri="{BB962C8B-B14F-4D97-AF65-F5344CB8AC3E}">
        <p14:creationId xmlns:p14="http://schemas.microsoft.com/office/powerpoint/2010/main" val="312171766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404"/>
            <a:ext cx="10515600" cy="569372"/>
          </a:xfrm>
        </p:spPr>
        <p:txBody>
          <a:bodyPr>
            <a:normAutofit fontScale="90000"/>
          </a:bodyPr>
          <a:lstStyle/>
          <a:p>
            <a:r>
              <a:rPr lang="en-US" dirty="0" smtClean="0"/>
              <a:t>Artistic/Visual Examples</a:t>
            </a:r>
            <a:endParaRPr lang="en-US" dirty="0"/>
          </a:p>
        </p:txBody>
      </p:sp>
      <p:sp>
        <p:nvSpPr>
          <p:cNvPr id="3" name="Content Placeholder 2"/>
          <p:cNvSpPr>
            <a:spLocks noGrp="1"/>
          </p:cNvSpPr>
          <p:nvPr>
            <p:ph idx="1"/>
          </p:nvPr>
        </p:nvSpPr>
        <p:spPr>
          <a:xfrm>
            <a:off x="838200" y="1115366"/>
            <a:ext cx="11353800" cy="5742634"/>
          </a:xfrm>
        </p:spPr>
        <p:txBody>
          <a:bodyPr>
            <a:normAutofit/>
          </a:bodyPr>
          <a:lstStyle/>
          <a:p>
            <a:pPr marL="0" indent="0">
              <a:buNone/>
            </a:pPr>
            <a:r>
              <a:rPr lang="en-US" dirty="0" smtClean="0"/>
              <a:t>100 1_  Banks</a:t>
            </a:r>
            <a:r>
              <a:rPr lang="en-US" dirty="0"/>
              <a:t>, Alisa C. </a:t>
            </a:r>
            <a:r>
              <a:rPr lang="en-US" dirty="0" smtClean="0"/>
              <a:t>$q </a:t>
            </a:r>
            <a:r>
              <a:rPr lang="en-US" dirty="0"/>
              <a:t>(Alisa Christophe), </a:t>
            </a:r>
            <a:r>
              <a:rPr lang="en-US" dirty="0" smtClean="0"/>
              <a:t>$e </a:t>
            </a:r>
            <a:r>
              <a:rPr lang="en-US" dirty="0"/>
              <a:t>book artist.</a:t>
            </a:r>
          </a:p>
          <a:p>
            <a:pPr marL="0" indent="0">
              <a:buNone/>
            </a:pPr>
            <a:r>
              <a:rPr lang="en-US" dirty="0" smtClean="0"/>
              <a:t>245 10  Cotton </a:t>
            </a:r>
            <a:r>
              <a:rPr lang="en-US" dirty="0"/>
              <a:t>heritage / </a:t>
            </a:r>
            <a:r>
              <a:rPr lang="en-US" dirty="0" smtClean="0"/>
              <a:t>$c </a:t>
            </a:r>
            <a:r>
              <a:rPr lang="en-US" dirty="0"/>
              <a:t>Alisa Banks</a:t>
            </a:r>
            <a:r>
              <a:rPr lang="en-US" dirty="0" smtClean="0"/>
              <a:t>.</a:t>
            </a:r>
          </a:p>
          <a:p>
            <a:pPr marL="0" indent="0">
              <a:buNone/>
            </a:pPr>
            <a:r>
              <a:rPr lang="en-US" dirty="0" smtClean="0"/>
              <a:t>300 __  1 </a:t>
            </a:r>
            <a:r>
              <a:rPr lang="en-US" dirty="0"/>
              <a:t>volume (6 unnumbered pages) : </a:t>
            </a:r>
            <a:r>
              <a:rPr lang="en-US" dirty="0" smtClean="0"/>
              <a:t>$b </a:t>
            </a:r>
            <a:r>
              <a:rPr lang="en-US" dirty="0"/>
              <a:t>illustrations ; </a:t>
            </a:r>
            <a:r>
              <a:rPr lang="en-US" dirty="0" smtClean="0"/>
              <a:t>$c </a:t>
            </a:r>
            <a:r>
              <a:rPr lang="en-US" dirty="0"/>
              <a:t>15 x 18 cm, </a:t>
            </a:r>
            <a:r>
              <a:rPr lang="en-US" dirty="0" smtClean="0"/>
              <a:t>in</a:t>
            </a:r>
          </a:p>
          <a:p>
            <a:pPr marL="0" indent="0">
              <a:buNone/>
            </a:pPr>
            <a:r>
              <a:rPr lang="en-US" dirty="0"/>
              <a:t>	</a:t>
            </a:r>
            <a:r>
              <a:rPr lang="en-US" dirty="0" smtClean="0"/>
              <a:t>   </a:t>
            </a:r>
            <a:r>
              <a:rPr lang="en-US" dirty="0"/>
              <a:t>box 26 x 22 x 7 </a:t>
            </a:r>
            <a:r>
              <a:rPr lang="en-US" dirty="0" smtClean="0"/>
              <a:t>cm</a:t>
            </a:r>
          </a:p>
          <a:p>
            <a:pPr marL="0" indent="0">
              <a:buNone/>
            </a:pPr>
            <a:r>
              <a:rPr lang="en-US" dirty="0"/>
              <a:t>650 </a:t>
            </a:r>
            <a:r>
              <a:rPr lang="en-US" dirty="0" smtClean="0"/>
              <a:t>_0  Cotton </a:t>
            </a:r>
            <a:r>
              <a:rPr lang="en-US" dirty="0"/>
              <a:t>in art.</a:t>
            </a:r>
          </a:p>
          <a:p>
            <a:pPr marL="0" indent="0">
              <a:buNone/>
            </a:pPr>
            <a:r>
              <a:rPr lang="en-US" dirty="0"/>
              <a:t>650 </a:t>
            </a:r>
            <a:r>
              <a:rPr lang="en-US" dirty="0" smtClean="0"/>
              <a:t>_0  Cotton $z </a:t>
            </a:r>
            <a:r>
              <a:rPr lang="en-US" dirty="0"/>
              <a:t>Southern States.</a:t>
            </a:r>
          </a:p>
          <a:p>
            <a:pPr marL="0" indent="0">
              <a:buNone/>
            </a:pPr>
            <a:r>
              <a:rPr lang="en-US" dirty="0"/>
              <a:t>650 </a:t>
            </a:r>
            <a:r>
              <a:rPr lang="en-US" dirty="0" smtClean="0"/>
              <a:t>_0  Cotton $v </a:t>
            </a:r>
            <a:r>
              <a:rPr lang="en-US" dirty="0"/>
              <a:t>Poetry.</a:t>
            </a:r>
          </a:p>
          <a:p>
            <a:pPr marL="0" indent="0">
              <a:buNone/>
            </a:pPr>
            <a:r>
              <a:rPr lang="en-US" dirty="0" smtClean="0"/>
              <a:t>650 _0  Artists</a:t>
            </a:r>
            <a:r>
              <a:rPr lang="en-US" dirty="0"/>
              <a:t>' books </a:t>
            </a:r>
            <a:r>
              <a:rPr lang="en-US" dirty="0" smtClean="0"/>
              <a:t>$z </a:t>
            </a:r>
            <a:r>
              <a:rPr lang="en-US" dirty="0"/>
              <a:t>United </a:t>
            </a:r>
            <a:r>
              <a:rPr lang="en-US" dirty="0" smtClean="0"/>
              <a:t>States $v Specimens.</a:t>
            </a:r>
          </a:p>
          <a:p>
            <a:pPr marL="0" indent="0">
              <a:buNone/>
            </a:pPr>
            <a:r>
              <a:rPr lang="en-US" dirty="0" smtClean="0">
                <a:solidFill>
                  <a:srgbClr val="FF0000"/>
                </a:solidFill>
              </a:rPr>
              <a:t>655 _7  Poetry.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Artists' books. </a:t>
            </a:r>
            <a:r>
              <a:rPr lang="en-US" dirty="0" smtClean="0">
                <a:solidFill>
                  <a:srgbClr val="FF0000"/>
                </a:solidFill>
              </a:rPr>
              <a:t>$2 </a:t>
            </a:r>
            <a:r>
              <a:rPr lang="en-US" dirty="0" err="1" smtClean="0">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8969542" y="2946762"/>
            <a:ext cx="2923223" cy="3027998"/>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169</a:t>
            </a:fld>
            <a:endParaRPr lang="en-US"/>
          </a:p>
        </p:txBody>
      </p:sp>
    </p:spTree>
    <p:extLst>
      <p:ext uri="{BB962C8B-B14F-4D97-AF65-F5344CB8AC3E}">
        <p14:creationId xmlns:p14="http://schemas.microsoft.com/office/powerpoint/2010/main" val="2913612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6052" y="0"/>
            <a:ext cx="5339334" cy="6781038"/>
          </a:xfrm>
          <a:prstGeom prst="rect">
            <a:avLst/>
          </a:prstGeom>
        </p:spPr>
      </p:pic>
      <p:pic>
        <p:nvPicPr>
          <p:cNvPr id="7" name="Picture 6"/>
          <p:cNvPicPr>
            <a:picLocks noChangeAspect="1"/>
          </p:cNvPicPr>
          <p:nvPr/>
        </p:nvPicPr>
        <p:blipFill>
          <a:blip r:embed="rId4"/>
          <a:stretch>
            <a:fillRect/>
          </a:stretch>
        </p:blipFill>
        <p:spPr>
          <a:xfrm>
            <a:off x="6418964" y="0"/>
            <a:ext cx="5356098" cy="6638544"/>
          </a:xfrm>
          <a:prstGeom prst="rect">
            <a:avLst/>
          </a:prstGeom>
        </p:spPr>
      </p:pic>
      <p:cxnSp>
        <p:nvCxnSpPr>
          <p:cNvPr id="4" name="Straight Arrow Connector 3"/>
          <p:cNvCxnSpPr/>
          <p:nvPr/>
        </p:nvCxnSpPr>
        <p:spPr>
          <a:xfrm flipH="1" flipV="1">
            <a:off x="8610600" y="1338147"/>
            <a:ext cx="566854" cy="635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610600" y="1973766"/>
            <a:ext cx="1242432" cy="367991"/>
          </a:xfrm>
          <a:prstGeom prst="rect">
            <a:avLst/>
          </a:prstGeom>
          <a:noFill/>
          <a:ln w="31750">
            <a:solidFill>
              <a:srgbClr val="FF0000"/>
            </a:solidFill>
          </a:ln>
        </p:spPr>
        <p:txBody>
          <a:bodyPr wrap="square" rtlCol="0">
            <a:spAutoFit/>
          </a:bodyPr>
          <a:lstStyle/>
          <a:p>
            <a:r>
              <a:rPr lang="en-US" dirty="0" smtClean="0"/>
              <a:t>Scope note</a:t>
            </a:r>
            <a:endParaRPr lang="en-US" dirty="0"/>
          </a:p>
        </p:txBody>
      </p:sp>
      <p:sp>
        <p:nvSpPr>
          <p:cNvPr id="3" name="Slide Number Placeholder 2"/>
          <p:cNvSpPr>
            <a:spLocks noGrp="1"/>
          </p:cNvSpPr>
          <p:nvPr>
            <p:ph type="sldNum" sz="quarter" idx="12"/>
          </p:nvPr>
        </p:nvSpPr>
        <p:spPr/>
        <p:txBody>
          <a:bodyPr/>
          <a:lstStyle/>
          <a:p>
            <a:fld id="{A00A331D-2EB0-4CEE-8662-2FAB66802E28}" type="slidenum">
              <a:rPr lang="en-US" smtClean="0"/>
              <a:t>17</a:t>
            </a:fld>
            <a:endParaRPr lang="en-US"/>
          </a:p>
        </p:txBody>
      </p:sp>
    </p:spTree>
    <p:extLst>
      <p:ext uri="{BB962C8B-B14F-4D97-AF65-F5344CB8AC3E}">
        <p14:creationId xmlns:p14="http://schemas.microsoft.com/office/powerpoint/2010/main" val="31797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2886"/>
            <a:ext cx="10515600" cy="569372"/>
          </a:xfrm>
        </p:spPr>
        <p:txBody>
          <a:bodyPr>
            <a:normAutofit fontScale="90000"/>
          </a:bodyPr>
          <a:lstStyle/>
          <a:p>
            <a:r>
              <a:rPr lang="en-US" dirty="0" smtClean="0"/>
              <a:t>Artistic/Visual Examples</a:t>
            </a:r>
            <a:endParaRPr lang="en-US" dirty="0"/>
          </a:p>
        </p:txBody>
      </p:sp>
      <p:sp>
        <p:nvSpPr>
          <p:cNvPr id="3" name="Content Placeholder 2"/>
          <p:cNvSpPr>
            <a:spLocks noGrp="1"/>
          </p:cNvSpPr>
          <p:nvPr>
            <p:ph idx="1"/>
          </p:nvPr>
        </p:nvSpPr>
        <p:spPr>
          <a:xfrm>
            <a:off x="838200" y="1717532"/>
            <a:ext cx="11353800" cy="3802322"/>
          </a:xfrm>
        </p:spPr>
        <p:txBody>
          <a:bodyPr>
            <a:normAutofit/>
          </a:bodyPr>
          <a:lstStyle/>
          <a:p>
            <a:pPr marL="0" indent="0">
              <a:buNone/>
            </a:pPr>
            <a:r>
              <a:rPr lang="en-US" dirty="0" smtClean="0"/>
              <a:t>245 00  Georgia </a:t>
            </a:r>
            <a:r>
              <a:rPr lang="en-US" dirty="0"/>
              <a:t>2001 state flag.</a:t>
            </a:r>
          </a:p>
          <a:p>
            <a:pPr marL="0" indent="0">
              <a:buNone/>
            </a:pPr>
            <a:r>
              <a:rPr lang="en-US" dirty="0" smtClean="0"/>
              <a:t>246 3_  Georgia </a:t>
            </a:r>
            <a:r>
              <a:rPr lang="en-US" dirty="0"/>
              <a:t>state flag</a:t>
            </a:r>
          </a:p>
          <a:p>
            <a:pPr marL="0" indent="0">
              <a:buNone/>
            </a:pPr>
            <a:r>
              <a:rPr lang="en-US" dirty="0" smtClean="0"/>
              <a:t>300 __  1 </a:t>
            </a:r>
            <a:r>
              <a:rPr lang="en-US" dirty="0"/>
              <a:t>flag : </a:t>
            </a:r>
            <a:r>
              <a:rPr lang="en-US" dirty="0" smtClean="0"/>
              <a:t>$b </a:t>
            </a:r>
            <a:r>
              <a:rPr lang="en-US" dirty="0"/>
              <a:t>nylon, color ; </a:t>
            </a:r>
            <a:r>
              <a:rPr lang="en-US" dirty="0" smtClean="0"/>
              <a:t>$c </a:t>
            </a:r>
            <a:r>
              <a:rPr lang="en-US" dirty="0"/>
              <a:t>91 x 152 </a:t>
            </a:r>
            <a:r>
              <a:rPr lang="en-US" dirty="0" smtClean="0"/>
              <a:t>cm</a:t>
            </a:r>
          </a:p>
          <a:p>
            <a:pPr marL="0" indent="0">
              <a:buNone/>
            </a:pPr>
            <a:r>
              <a:rPr lang="en-US" dirty="0"/>
              <a:t>500 </a:t>
            </a:r>
            <a:r>
              <a:rPr lang="en-US" dirty="0" smtClean="0"/>
              <a:t>__  </a:t>
            </a:r>
            <a:r>
              <a:rPr lang="en-US" dirty="0"/>
              <a:t>3 x 5 foot dyed nylon Georgia state flag (2001-2003). Reverse </a:t>
            </a:r>
            <a:r>
              <a:rPr lang="en-US" dirty="0" smtClean="0"/>
              <a:t>image</a:t>
            </a:r>
          </a:p>
          <a:p>
            <a:pPr marL="0" indent="0">
              <a:buNone/>
            </a:pPr>
            <a:r>
              <a:rPr lang="en-US" dirty="0"/>
              <a:t>	</a:t>
            </a:r>
            <a:r>
              <a:rPr lang="en-US" dirty="0" smtClean="0"/>
              <a:t>   </a:t>
            </a:r>
            <a:r>
              <a:rPr lang="en-US" dirty="0"/>
              <a:t>is seen on back. Can be used on standard flagpoles or banner poles.</a:t>
            </a:r>
          </a:p>
          <a:p>
            <a:pPr marL="0" indent="0">
              <a:buNone/>
            </a:pPr>
            <a:r>
              <a:rPr lang="en-US" dirty="0"/>
              <a:t>650 </a:t>
            </a:r>
            <a:r>
              <a:rPr lang="en-US" dirty="0" smtClean="0"/>
              <a:t>_0  Flags $z </a:t>
            </a:r>
            <a:r>
              <a:rPr lang="en-US" dirty="0"/>
              <a:t>Georgia </a:t>
            </a:r>
            <a:r>
              <a:rPr lang="en-US" dirty="0" smtClean="0"/>
              <a:t>$v </a:t>
            </a:r>
            <a:r>
              <a:rPr lang="en-US" dirty="0"/>
              <a:t>Specimens</a:t>
            </a:r>
            <a:r>
              <a:rPr lang="en-US" dirty="0" smtClean="0"/>
              <a:t>.</a:t>
            </a:r>
          </a:p>
          <a:p>
            <a:pPr marL="0" indent="0">
              <a:buNone/>
            </a:pPr>
            <a:r>
              <a:rPr lang="en-US" dirty="0">
                <a:solidFill>
                  <a:srgbClr val="FF0000"/>
                </a:solidFill>
              </a:rPr>
              <a:t>655 </a:t>
            </a:r>
            <a:r>
              <a:rPr lang="en-US" dirty="0" smtClean="0">
                <a:solidFill>
                  <a:srgbClr val="FF0000"/>
                </a:solidFill>
              </a:rPr>
              <a:t>_7  Flags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542" y="607733"/>
            <a:ext cx="2428875" cy="151447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170</a:t>
            </a:fld>
            <a:endParaRPr lang="en-US"/>
          </a:p>
        </p:txBody>
      </p:sp>
    </p:spTree>
    <p:extLst>
      <p:ext uri="{BB962C8B-B14F-4D97-AF65-F5344CB8AC3E}">
        <p14:creationId xmlns:p14="http://schemas.microsoft.com/office/powerpoint/2010/main" val="326313654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LCDGT	</a:t>
            </a:r>
            <a:endParaRPr lang="en-US" dirty="0"/>
          </a:p>
        </p:txBody>
      </p:sp>
      <p:sp>
        <p:nvSpPr>
          <p:cNvPr id="3" name="Subtitle 2"/>
          <p:cNvSpPr>
            <a:spLocks noGrp="1"/>
          </p:cNvSpPr>
          <p:nvPr>
            <p:ph type="subTitle" idx="1"/>
          </p:nvPr>
        </p:nvSpPr>
        <p:spPr>
          <a:xfrm>
            <a:off x="1524000" y="3357340"/>
            <a:ext cx="9144000" cy="1655762"/>
          </a:xfrm>
        </p:spPr>
        <p:txBody>
          <a:bodyPr>
            <a:normAutofit/>
          </a:bodyPr>
          <a:lstStyle/>
          <a:p>
            <a:r>
              <a:rPr lang="en-US" sz="4800" dirty="0" smtClean="0"/>
              <a:t>Library of Congress Demographic Group Terms</a:t>
            </a:r>
            <a:endParaRPr lang="en-US" sz="4800" dirty="0"/>
          </a:p>
        </p:txBody>
      </p:sp>
    </p:spTree>
    <p:extLst>
      <p:ext uri="{BB962C8B-B14F-4D97-AF65-F5344CB8AC3E}">
        <p14:creationId xmlns:p14="http://schemas.microsoft.com/office/powerpoint/2010/main" val="376198049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163211"/>
            <a:ext cx="11420670" cy="5558264"/>
          </a:xfrm>
        </p:spPr>
        <p:txBody>
          <a:bodyPr>
            <a:normAutofit/>
          </a:bodyPr>
          <a:lstStyle/>
          <a:p>
            <a:r>
              <a:rPr lang="en-US" dirty="0" smtClean="0"/>
              <a:t>Explicit indications of </a:t>
            </a:r>
            <a:r>
              <a:rPr lang="en-US" dirty="0" smtClean="0">
                <a:solidFill>
                  <a:srgbClr val="0070C0"/>
                </a:solidFill>
              </a:rPr>
              <a:t>audience</a:t>
            </a:r>
            <a:r>
              <a:rPr lang="en-US" dirty="0" smtClean="0"/>
              <a:t> and </a:t>
            </a:r>
            <a:r>
              <a:rPr lang="en-US" dirty="0" smtClean="0">
                <a:solidFill>
                  <a:srgbClr val="FF0000"/>
                </a:solidFill>
              </a:rPr>
              <a:t>creators/contributors</a:t>
            </a:r>
            <a:r>
              <a:rPr lang="en-US" dirty="0" smtClean="0"/>
              <a:t> of works and expressions are out of scope for LCGFT (although currently there are a few exceptions)</a:t>
            </a:r>
          </a:p>
          <a:p>
            <a:r>
              <a:rPr lang="en-US" i="1" dirty="0"/>
              <a:t>Introduction to Library of Congress Demographic Group </a:t>
            </a:r>
            <a:r>
              <a:rPr lang="en-US" i="1" dirty="0" smtClean="0"/>
              <a:t>Terms: </a:t>
            </a:r>
          </a:p>
          <a:p>
            <a:pPr marL="0" indent="0">
              <a:buNone/>
            </a:pPr>
            <a:r>
              <a:rPr lang="en-US" i="1" dirty="0"/>
              <a:t>	</a:t>
            </a:r>
            <a:r>
              <a:rPr lang="en-US" dirty="0" smtClean="0"/>
              <a:t>“When </a:t>
            </a:r>
            <a:r>
              <a:rPr lang="en-US" dirty="0"/>
              <a:t>LCGFT is fully implemented, LCSH form headings – including </a:t>
            </a:r>
            <a:r>
              <a:rPr lang="en-US" dirty="0" smtClean="0"/>
              <a:t>	those </a:t>
            </a:r>
            <a:r>
              <a:rPr lang="en-US" dirty="0"/>
              <a:t>that include both form and audience, or form and </a:t>
            </a:r>
            <a:r>
              <a:rPr lang="en-US" dirty="0" smtClean="0"/>
              <a:t>	creator/contributor </a:t>
            </a:r>
            <a:r>
              <a:rPr lang="en-US" dirty="0"/>
              <a:t>characteristics – will no longer be assigned to </a:t>
            </a:r>
            <a:r>
              <a:rPr lang="en-US" dirty="0" smtClean="0"/>
              <a:t>	resources </a:t>
            </a:r>
            <a:r>
              <a:rPr lang="en-US" dirty="0"/>
              <a:t>that are for particular audiences, or by members of a </a:t>
            </a:r>
            <a:r>
              <a:rPr lang="en-US" dirty="0" smtClean="0"/>
              <a:t>	particular </a:t>
            </a:r>
            <a:r>
              <a:rPr lang="en-US" dirty="0"/>
              <a:t>demographic group. Those headings will be reserved for </a:t>
            </a:r>
            <a:r>
              <a:rPr lang="en-US" dirty="0" smtClean="0"/>
              <a:t>	topical </a:t>
            </a:r>
            <a:r>
              <a:rPr lang="en-US" dirty="0"/>
              <a:t>resources about those resources</a:t>
            </a:r>
            <a:r>
              <a:rPr lang="en-US" dirty="0" smtClean="0"/>
              <a:t>. </a:t>
            </a:r>
            <a:r>
              <a:rPr lang="en-US" dirty="0"/>
              <a:t>Since the demographic </a:t>
            </a:r>
            <a:r>
              <a:rPr lang="en-US" dirty="0" smtClean="0"/>
              <a:t>	characteristics </a:t>
            </a:r>
            <a:r>
              <a:rPr lang="en-US" dirty="0"/>
              <a:t>of audiences, creators, and contributors are out of scope </a:t>
            </a:r>
            <a:r>
              <a:rPr lang="en-US" dirty="0" smtClean="0"/>
              <a:t>	for </a:t>
            </a:r>
            <a:r>
              <a:rPr lang="en-US" dirty="0"/>
              <a:t>LCGFT, </a:t>
            </a:r>
            <a:r>
              <a:rPr lang="en-US" dirty="0" smtClean="0"/>
              <a:t>another </a:t>
            </a:r>
            <a:r>
              <a:rPr lang="en-US" dirty="0"/>
              <a:t>method had to be devised for describing those </a:t>
            </a:r>
            <a:r>
              <a:rPr lang="en-US" dirty="0" smtClean="0"/>
              <a:t>	aspects </a:t>
            </a:r>
            <a:r>
              <a:rPr lang="en-US" dirty="0"/>
              <a:t>of resources, or vital information would be </a:t>
            </a:r>
            <a:r>
              <a:rPr lang="en-US" dirty="0" smtClean="0"/>
              <a:t>lost.”</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172</a:t>
            </a:fld>
            <a:endParaRPr lang="en-US"/>
          </a:p>
        </p:txBody>
      </p:sp>
    </p:spTree>
    <p:extLst>
      <p:ext uri="{BB962C8B-B14F-4D97-AF65-F5344CB8AC3E}">
        <p14:creationId xmlns:p14="http://schemas.microsoft.com/office/powerpoint/2010/main" val="9940438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163211"/>
            <a:ext cx="11420670" cy="5558264"/>
          </a:xfrm>
        </p:spPr>
        <p:txBody>
          <a:bodyPr>
            <a:normAutofit/>
          </a:bodyPr>
          <a:lstStyle/>
          <a:p>
            <a:r>
              <a:rPr lang="en-US" dirty="0" smtClean="0"/>
              <a:t>If we stop using LCSH to describe what resources are, information about audience and creators/contributors needs to be retained somewhere</a:t>
            </a:r>
          </a:p>
          <a:p>
            <a:pPr marL="457200" lvl="1" indent="0">
              <a:buNone/>
            </a:pPr>
            <a:endParaRPr lang="en-US" dirty="0"/>
          </a:p>
          <a:p>
            <a:pPr marL="457200" lvl="1" indent="0">
              <a:buNone/>
            </a:pPr>
            <a:r>
              <a:rPr lang="en-US" dirty="0" smtClean="0"/>
              <a:t>LCSH: </a:t>
            </a:r>
            <a:r>
              <a:rPr lang="en-US" dirty="0" smtClean="0">
                <a:solidFill>
                  <a:schemeClr val="accent2">
                    <a:lumMod val="50000"/>
                  </a:schemeClr>
                </a:solidFill>
              </a:rPr>
              <a:t>Almanacs,</a:t>
            </a:r>
            <a:r>
              <a:rPr lang="en-US" dirty="0" smtClean="0"/>
              <a:t> </a:t>
            </a:r>
            <a:r>
              <a:rPr lang="en-US" dirty="0" smtClean="0">
                <a:solidFill>
                  <a:srgbClr val="0070C0"/>
                </a:solidFill>
              </a:rPr>
              <a:t>Children’s</a:t>
            </a:r>
            <a:r>
              <a:rPr lang="en-US" dirty="0" smtClean="0"/>
              <a:t>		LCSH: </a:t>
            </a:r>
            <a:r>
              <a:rPr lang="en-US" dirty="0" smtClean="0">
                <a:solidFill>
                  <a:srgbClr val="0070C0"/>
                </a:solidFill>
              </a:rPr>
              <a:t>Young adult </a:t>
            </a:r>
            <a:r>
              <a:rPr lang="en-US" dirty="0" smtClean="0">
                <a:solidFill>
                  <a:schemeClr val="accent2">
                    <a:lumMod val="50000"/>
                  </a:schemeClr>
                </a:solidFill>
              </a:rPr>
              <a:t>fiction,</a:t>
            </a:r>
            <a:r>
              <a:rPr lang="en-US" dirty="0" smtClean="0"/>
              <a:t> </a:t>
            </a:r>
            <a:r>
              <a:rPr lang="en-US" dirty="0" smtClean="0">
                <a:solidFill>
                  <a:srgbClr val="FF0000"/>
                </a:solidFill>
              </a:rPr>
              <a:t>Korean</a:t>
            </a:r>
          </a:p>
          <a:p>
            <a:pPr marL="457200" lvl="1" indent="0">
              <a:buNone/>
            </a:pPr>
            <a:r>
              <a:rPr lang="en-US" dirty="0" smtClean="0"/>
              <a:t>LCGFT: </a:t>
            </a:r>
            <a:r>
              <a:rPr lang="en-US" dirty="0" smtClean="0">
                <a:solidFill>
                  <a:schemeClr val="accent2">
                    <a:lumMod val="50000"/>
                  </a:schemeClr>
                </a:solidFill>
              </a:rPr>
              <a:t>Almanacs</a:t>
            </a:r>
            <a:r>
              <a:rPr lang="en-US" dirty="0" smtClean="0"/>
              <a:t>				LCGFT: </a:t>
            </a:r>
            <a:r>
              <a:rPr lang="en-US" dirty="0" smtClean="0">
                <a:solidFill>
                  <a:schemeClr val="accent2">
                    <a:lumMod val="50000"/>
                  </a:schemeClr>
                </a:solidFill>
              </a:rPr>
              <a:t>Fiction</a:t>
            </a:r>
            <a:r>
              <a:rPr lang="en-US" dirty="0" smtClean="0"/>
              <a:t> (or </a:t>
            </a:r>
            <a:r>
              <a:rPr lang="en-US" dirty="0" smtClean="0">
                <a:solidFill>
                  <a:schemeClr val="accent2">
                    <a:lumMod val="50000"/>
                  </a:schemeClr>
                </a:solidFill>
              </a:rPr>
              <a:t>Novels</a:t>
            </a:r>
            <a:r>
              <a:rPr lang="en-US" dirty="0" smtClean="0"/>
              <a:t>, </a:t>
            </a:r>
            <a:r>
              <a:rPr lang="en-US" dirty="0" smtClean="0">
                <a:solidFill>
                  <a:schemeClr val="accent2">
                    <a:lumMod val="50000"/>
                  </a:schemeClr>
                </a:solidFill>
              </a:rPr>
              <a:t>Short stories</a:t>
            </a:r>
            <a:r>
              <a:rPr lang="en-US" dirty="0" smtClean="0"/>
              <a:t>, etc.)</a:t>
            </a:r>
          </a:p>
          <a:p>
            <a:pPr marL="457200" lvl="1" indent="0">
              <a:buNone/>
            </a:pPr>
            <a:endParaRPr lang="en-US" dirty="0"/>
          </a:p>
          <a:p>
            <a:pPr marL="457200" lvl="1" indent="0">
              <a:buNone/>
            </a:pPr>
            <a:r>
              <a:rPr lang="en-US" dirty="0" smtClean="0"/>
              <a:t>LCSH: </a:t>
            </a:r>
            <a:r>
              <a:rPr lang="en-US" dirty="0" smtClean="0">
                <a:solidFill>
                  <a:schemeClr val="accent2">
                    <a:lumMod val="50000"/>
                  </a:schemeClr>
                </a:solidFill>
              </a:rPr>
              <a:t>Jazz </a:t>
            </a:r>
            <a:r>
              <a:rPr lang="en-US" dirty="0" smtClean="0">
                <a:solidFill>
                  <a:srgbClr val="FF0000"/>
                </a:solidFill>
              </a:rPr>
              <a:t>$z Lithuania</a:t>
            </a:r>
            <a:r>
              <a:rPr lang="en-US" dirty="0" smtClean="0"/>
              <a:t>		</a:t>
            </a:r>
            <a:r>
              <a:rPr lang="en-US" dirty="0" smtClean="0">
                <a:solidFill>
                  <a:srgbClr val="FF0000"/>
                </a:solidFill>
              </a:rPr>
              <a:t>	</a:t>
            </a:r>
            <a:r>
              <a:rPr lang="en-US" dirty="0" smtClean="0"/>
              <a:t>LCSH: </a:t>
            </a:r>
            <a:r>
              <a:rPr lang="en-US" dirty="0">
                <a:solidFill>
                  <a:schemeClr val="accent2">
                    <a:lumMod val="50000"/>
                  </a:schemeClr>
                </a:solidFill>
              </a:rPr>
              <a:t>Music</a:t>
            </a:r>
            <a:r>
              <a:rPr lang="en-US" dirty="0">
                <a:solidFill>
                  <a:srgbClr val="FF0000"/>
                </a:solidFill>
              </a:rPr>
              <a:t> by African American composers</a:t>
            </a:r>
            <a:endParaRPr lang="en-US" dirty="0" smtClean="0">
              <a:solidFill>
                <a:srgbClr val="FF0000"/>
              </a:solidFill>
            </a:endParaRPr>
          </a:p>
          <a:p>
            <a:pPr marL="457200" lvl="1" indent="0">
              <a:buNone/>
            </a:pPr>
            <a:r>
              <a:rPr lang="en-US" dirty="0" smtClean="0"/>
              <a:t>LCGFT: </a:t>
            </a:r>
            <a:r>
              <a:rPr lang="en-US" dirty="0" smtClean="0">
                <a:solidFill>
                  <a:schemeClr val="accent2">
                    <a:lumMod val="50000"/>
                  </a:schemeClr>
                </a:solidFill>
              </a:rPr>
              <a:t>Jazz</a:t>
            </a:r>
            <a:r>
              <a:rPr lang="en-US" dirty="0" smtClean="0"/>
              <a:t>				LCGFT: </a:t>
            </a:r>
            <a:r>
              <a:rPr lang="en-US" dirty="0" smtClean="0">
                <a:solidFill>
                  <a:schemeClr val="accent2">
                    <a:lumMod val="50000"/>
                  </a:schemeClr>
                </a:solidFill>
              </a:rPr>
              <a:t>Music </a:t>
            </a:r>
            <a:r>
              <a:rPr lang="en-US" dirty="0" smtClean="0"/>
              <a:t>(or more specific terms)</a:t>
            </a:r>
          </a:p>
          <a:p>
            <a:pPr marL="457200" lvl="1" indent="0">
              <a:buNone/>
            </a:pPr>
            <a:endParaRPr lang="en-US" dirty="0">
              <a:solidFill>
                <a:srgbClr val="FF0000"/>
              </a:solidFill>
            </a:endParaRPr>
          </a:p>
          <a:p>
            <a:pPr marL="457200" lvl="1" indent="0">
              <a:buNone/>
            </a:pPr>
            <a:r>
              <a:rPr lang="en-US" dirty="0" smtClean="0"/>
              <a:t>LCSH</a:t>
            </a:r>
            <a:r>
              <a:rPr lang="en-US" dirty="0"/>
              <a:t>: </a:t>
            </a:r>
            <a:r>
              <a:rPr lang="en-US" dirty="0">
                <a:solidFill>
                  <a:schemeClr val="accent2">
                    <a:lumMod val="50000"/>
                  </a:schemeClr>
                </a:solidFill>
              </a:rPr>
              <a:t>Music</a:t>
            </a:r>
            <a:r>
              <a:rPr lang="en-US" dirty="0"/>
              <a:t> </a:t>
            </a:r>
            <a:r>
              <a:rPr lang="en-US" dirty="0">
                <a:solidFill>
                  <a:srgbClr val="0070C0"/>
                </a:solidFill>
              </a:rPr>
              <a:t>for the blind</a:t>
            </a:r>
            <a:r>
              <a:rPr lang="en-US" dirty="0" smtClean="0">
                <a:solidFill>
                  <a:srgbClr val="FF0000"/>
                </a:solidFill>
              </a:rPr>
              <a:t>	  		</a:t>
            </a:r>
            <a:r>
              <a:rPr lang="en-US" dirty="0" smtClean="0"/>
              <a:t>LCSH</a:t>
            </a:r>
            <a:r>
              <a:rPr lang="en-US" dirty="0"/>
              <a:t>:</a:t>
            </a:r>
            <a:r>
              <a:rPr lang="en-US" dirty="0">
                <a:solidFill>
                  <a:srgbClr val="00B050"/>
                </a:solidFill>
              </a:rPr>
              <a:t> </a:t>
            </a:r>
            <a:r>
              <a:rPr lang="en-US" dirty="0" smtClean="0">
                <a:solidFill>
                  <a:srgbClr val="FF0000"/>
                </a:solidFill>
              </a:rPr>
              <a:t>Canadian</a:t>
            </a:r>
            <a:r>
              <a:rPr lang="en-US" dirty="0" smtClean="0">
                <a:solidFill>
                  <a:srgbClr val="00B050"/>
                </a:solidFill>
              </a:rPr>
              <a:t> </a:t>
            </a:r>
            <a:r>
              <a:rPr lang="en-US" dirty="0" smtClean="0">
                <a:solidFill>
                  <a:schemeClr val="accent2">
                    <a:lumMod val="50000"/>
                  </a:schemeClr>
                </a:solidFill>
              </a:rPr>
              <a:t>poetry</a:t>
            </a:r>
            <a:r>
              <a:rPr lang="en-US" dirty="0" smtClean="0"/>
              <a:t> </a:t>
            </a:r>
            <a:r>
              <a:rPr lang="en-US" dirty="0" smtClean="0">
                <a:solidFill>
                  <a:srgbClr val="FF0000"/>
                </a:solidFill>
              </a:rPr>
              <a:t>$x Women authors    </a:t>
            </a:r>
            <a:r>
              <a:rPr lang="en-US" dirty="0" smtClean="0"/>
              <a:t> </a:t>
            </a:r>
            <a:endParaRPr lang="en-US" dirty="0" smtClean="0">
              <a:solidFill>
                <a:srgbClr val="FF0000"/>
              </a:solidFill>
            </a:endParaRPr>
          </a:p>
          <a:p>
            <a:pPr marL="457200" lvl="1" indent="0">
              <a:buNone/>
            </a:pPr>
            <a:r>
              <a:rPr lang="en-US" dirty="0" smtClean="0"/>
              <a:t>LCGFT: </a:t>
            </a:r>
            <a:r>
              <a:rPr lang="en-US" dirty="0" smtClean="0">
                <a:solidFill>
                  <a:schemeClr val="accent2">
                    <a:lumMod val="50000"/>
                  </a:schemeClr>
                </a:solidFill>
              </a:rPr>
              <a:t>Music</a:t>
            </a:r>
            <a:r>
              <a:rPr lang="en-US" dirty="0" smtClean="0"/>
              <a:t> (or more specific terms)	LCGFT: </a:t>
            </a:r>
            <a:r>
              <a:rPr lang="en-US" dirty="0" smtClean="0">
                <a:solidFill>
                  <a:schemeClr val="accent2">
                    <a:lumMod val="50000"/>
                  </a:schemeClr>
                </a:solidFill>
              </a:rPr>
              <a:t>Poetry</a:t>
            </a:r>
            <a:r>
              <a:rPr lang="en-US" dirty="0" smtClean="0"/>
              <a:t> </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173</a:t>
            </a:fld>
            <a:endParaRPr lang="en-US"/>
          </a:p>
        </p:txBody>
      </p:sp>
    </p:spTree>
    <p:extLst>
      <p:ext uri="{BB962C8B-B14F-4D97-AF65-F5344CB8AC3E}">
        <p14:creationId xmlns:p14="http://schemas.microsoft.com/office/powerpoint/2010/main" val="303600267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282390"/>
            <a:ext cx="11420670" cy="5439085"/>
          </a:xfrm>
        </p:spPr>
        <p:txBody>
          <a:bodyPr>
            <a:normAutofit/>
          </a:bodyPr>
          <a:lstStyle/>
          <a:p>
            <a:r>
              <a:rPr lang="en-US" dirty="0" smtClean="0"/>
              <a:t>MARC fields 385 and 386 were developed to have a place to record audience and creator/contributor characteristics</a:t>
            </a:r>
          </a:p>
          <a:p>
            <a:r>
              <a:rPr lang="en-US" i="1" dirty="0" smtClean="0"/>
              <a:t>Library of Congress Demographic Group Terms </a:t>
            </a:r>
            <a:r>
              <a:rPr lang="en-US" dirty="0" smtClean="0"/>
              <a:t>(LCDGT) is a controlled vocabulary specific to demographic groups and was developed for use in 385 and 386 fields</a:t>
            </a:r>
          </a:p>
          <a:p>
            <a:r>
              <a:rPr lang="en-US" dirty="0" smtClean="0"/>
              <a:t>Initial group of 387 terms </a:t>
            </a:r>
            <a:r>
              <a:rPr lang="en-US" dirty="0"/>
              <a:t>were approved in </a:t>
            </a:r>
            <a:r>
              <a:rPr lang="en-US" dirty="0" smtClean="0"/>
              <a:t>2015, and there were 1,177 </a:t>
            </a:r>
            <a:r>
              <a:rPr lang="en-US" dirty="0"/>
              <a:t>approved </a:t>
            </a:r>
            <a:r>
              <a:rPr lang="en-US" dirty="0" smtClean="0"/>
              <a:t>terms as </a:t>
            </a:r>
            <a:r>
              <a:rPr lang="en-US" dirty="0"/>
              <a:t>of April </a:t>
            </a:r>
            <a:r>
              <a:rPr lang="en-US" dirty="0" smtClean="0"/>
              <a:t>2019</a:t>
            </a:r>
          </a:p>
          <a:p>
            <a:r>
              <a:rPr lang="en-US" dirty="0" smtClean="0"/>
              <a:t>SACO proposals may be made for additional needed terms (although there is currently a moratorium while LC evaluates </a:t>
            </a:r>
            <a:r>
              <a:rPr lang="en-US" dirty="0"/>
              <a:t>LCDGT’s structure and </a:t>
            </a:r>
            <a:r>
              <a:rPr lang="en-US" dirty="0" smtClean="0"/>
              <a:t>principles)</a:t>
            </a:r>
          </a:p>
          <a:p>
            <a:r>
              <a:rPr lang="en-US" dirty="0"/>
              <a:t>LCDGT should be used with the </a:t>
            </a:r>
            <a:r>
              <a:rPr lang="en-US" i="1" dirty="0" smtClean="0"/>
              <a:t>Demographic </a:t>
            </a:r>
            <a:r>
              <a:rPr lang="en-US" i="1" dirty="0"/>
              <a:t>Group Terms Manual </a:t>
            </a:r>
            <a:r>
              <a:rPr lang="en-US" dirty="0"/>
              <a:t>(</a:t>
            </a:r>
            <a:r>
              <a:rPr lang="en-US" dirty="0">
                <a:hlinkClick r:id="rId3"/>
              </a:rPr>
              <a:t>https://</a:t>
            </a:r>
            <a:r>
              <a:rPr lang="en-US" dirty="0" smtClean="0">
                <a:hlinkClick r:id="rId3"/>
              </a:rPr>
              <a:t>www.loc.gov/aba/publications/FreeLCDGT/freelcdgt.html</a:t>
            </a:r>
            <a:r>
              <a:rPr lang="en-US" dirty="0" smtClean="0"/>
              <a:t>)</a:t>
            </a:r>
            <a:endParaRPr lang="en-US" dirty="0"/>
          </a:p>
          <a:p>
            <a:endParaRPr lang="en-US" dirty="0"/>
          </a:p>
          <a:p>
            <a:endParaRPr lang="en-US" dirty="0" smtClean="0"/>
          </a:p>
          <a:p>
            <a:pPr marL="457200" lvl="1"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174</a:t>
            </a:fld>
            <a:endParaRPr lang="en-US"/>
          </a:p>
        </p:txBody>
      </p:sp>
    </p:spTree>
    <p:extLst>
      <p:ext uri="{BB962C8B-B14F-4D97-AF65-F5344CB8AC3E}">
        <p14:creationId xmlns:p14="http://schemas.microsoft.com/office/powerpoint/2010/main" val="274166317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385 – Audience Characteristics</a:t>
            </a:r>
            <a:endParaRPr lang="en-US" dirty="0"/>
          </a:p>
        </p:txBody>
      </p:sp>
      <p:sp>
        <p:nvSpPr>
          <p:cNvPr id="3" name="Content Placeholder 2"/>
          <p:cNvSpPr>
            <a:spLocks noGrp="1"/>
          </p:cNvSpPr>
          <p:nvPr>
            <p:ph idx="1"/>
          </p:nvPr>
        </p:nvSpPr>
        <p:spPr/>
        <p:txBody>
          <a:bodyPr/>
          <a:lstStyle/>
          <a:p>
            <a:r>
              <a:rPr lang="en-US" dirty="0" smtClean="0"/>
              <a:t>Indicators both blank</a:t>
            </a:r>
          </a:p>
          <a:p>
            <a:r>
              <a:rPr lang="en-US" dirty="0" smtClean="0"/>
              <a:t>Subfields:</a:t>
            </a:r>
          </a:p>
          <a:p>
            <a:pPr marL="342900" lvl="1" indent="0">
              <a:buNone/>
            </a:pPr>
            <a:r>
              <a:rPr lang="en-US" dirty="0" smtClean="0"/>
              <a:t>$a – Audience term (R)</a:t>
            </a:r>
          </a:p>
          <a:p>
            <a:pPr marL="342900" lvl="1" indent="0">
              <a:buNone/>
            </a:pPr>
            <a:r>
              <a:rPr lang="en-US" dirty="0" smtClean="0"/>
              <a:t>$b – Audience code (R)</a:t>
            </a:r>
          </a:p>
          <a:p>
            <a:pPr marL="342900" lvl="1" indent="0">
              <a:buNone/>
            </a:pPr>
            <a:r>
              <a:rPr lang="en-US" dirty="0" smtClean="0"/>
              <a:t>$m – Demographic group term (NR)</a:t>
            </a:r>
          </a:p>
          <a:p>
            <a:pPr marL="342900" lvl="1" indent="0">
              <a:buNone/>
            </a:pPr>
            <a:r>
              <a:rPr lang="en-US" dirty="0" smtClean="0"/>
              <a:t>$n – Demographic group code (NR)</a:t>
            </a:r>
          </a:p>
          <a:p>
            <a:pPr marL="342900" lvl="1" indent="0">
              <a:buNone/>
            </a:pPr>
            <a:r>
              <a:rPr lang="en-US" dirty="0"/>
              <a:t>$0 – Authority record control number or standard number (R)</a:t>
            </a:r>
          </a:p>
          <a:p>
            <a:pPr marL="342900" lvl="1" indent="0">
              <a:buNone/>
            </a:pPr>
            <a:r>
              <a:rPr lang="en-US" dirty="0" smtClean="0"/>
              <a:t>$2 – Source (NR)</a:t>
            </a:r>
          </a:p>
          <a:p>
            <a:pPr marL="342900" lvl="1" indent="0">
              <a:buNone/>
            </a:pPr>
            <a:r>
              <a:rPr lang="en-US" dirty="0" smtClean="0"/>
              <a:t>$3 – Materials specified (NR)</a:t>
            </a:r>
          </a:p>
        </p:txBody>
      </p:sp>
      <p:sp>
        <p:nvSpPr>
          <p:cNvPr id="5" name="Slide Number Placeholder 4"/>
          <p:cNvSpPr>
            <a:spLocks noGrp="1"/>
          </p:cNvSpPr>
          <p:nvPr>
            <p:ph type="sldNum" sz="quarter" idx="12"/>
          </p:nvPr>
        </p:nvSpPr>
        <p:spPr/>
        <p:txBody>
          <a:bodyPr/>
          <a:lstStyle/>
          <a:p>
            <a:fld id="{A00A331D-2EB0-4CEE-8662-2FAB66802E28}" type="slidenum">
              <a:rPr lang="en-US" smtClean="0"/>
              <a:t>175</a:t>
            </a:fld>
            <a:endParaRPr lang="en-US"/>
          </a:p>
        </p:txBody>
      </p:sp>
    </p:spTree>
    <p:extLst>
      <p:ext uri="{BB962C8B-B14F-4D97-AF65-F5344CB8AC3E}">
        <p14:creationId xmlns:p14="http://schemas.microsoft.com/office/powerpoint/2010/main" val="399827949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71475"/>
            <a:ext cx="11287125" cy="994172"/>
          </a:xfrm>
        </p:spPr>
        <p:txBody>
          <a:bodyPr>
            <a:normAutofit/>
          </a:bodyPr>
          <a:lstStyle/>
          <a:p>
            <a:r>
              <a:rPr lang="en-US" dirty="0" smtClean="0"/>
              <a:t>MARC 386 – Creator/Contributor Characteristics</a:t>
            </a:r>
            <a:endParaRPr lang="en-US" dirty="0"/>
          </a:p>
        </p:txBody>
      </p:sp>
      <p:sp>
        <p:nvSpPr>
          <p:cNvPr id="3" name="Content Placeholder 2"/>
          <p:cNvSpPr>
            <a:spLocks noGrp="1"/>
          </p:cNvSpPr>
          <p:nvPr>
            <p:ph idx="1"/>
          </p:nvPr>
        </p:nvSpPr>
        <p:spPr>
          <a:xfrm>
            <a:off x="762000" y="1711324"/>
            <a:ext cx="10515600" cy="4800007"/>
          </a:xfrm>
        </p:spPr>
        <p:txBody>
          <a:bodyPr>
            <a:normAutofit/>
          </a:bodyPr>
          <a:lstStyle/>
          <a:p>
            <a:r>
              <a:rPr lang="en-US" dirty="0" smtClean="0"/>
              <a:t>Indicators both blank</a:t>
            </a:r>
          </a:p>
          <a:p>
            <a:r>
              <a:rPr lang="en-US" dirty="0" smtClean="0"/>
              <a:t>Subfields:</a:t>
            </a:r>
          </a:p>
          <a:p>
            <a:pPr marL="342900" lvl="1" indent="0">
              <a:buNone/>
            </a:pPr>
            <a:r>
              <a:rPr lang="en-US" dirty="0" smtClean="0"/>
              <a:t>$a – </a:t>
            </a:r>
            <a:r>
              <a:rPr lang="en-US" dirty="0"/>
              <a:t>Creator/contributor </a:t>
            </a:r>
            <a:r>
              <a:rPr lang="en-US" dirty="0" smtClean="0"/>
              <a:t>term (R)</a:t>
            </a:r>
          </a:p>
          <a:p>
            <a:pPr marL="342900" lvl="1" indent="0">
              <a:buNone/>
            </a:pPr>
            <a:r>
              <a:rPr lang="en-US" dirty="0" smtClean="0"/>
              <a:t>$b – </a:t>
            </a:r>
            <a:r>
              <a:rPr lang="en-US" dirty="0"/>
              <a:t>Creator/contributor term</a:t>
            </a:r>
            <a:r>
              <a:rPr lang="en-US" dirty="0" smtClean="0"/>
              <a:t> code (R)</a:t>
            </a:r>
          </a:p>
          <a:p>
            <a:pPr marL="342900" lvl="1" indent="0">
              <a:buNone/>
            </a:pPr>
            <a:r>
              <a:rPr lang="en-US" dirty="0"/>
              <a:t>$</a:t>
            </a:r>
            <a:r>
              <a:rPr lang="en-US" dirty="0" err="1"/>
              <a:t>i</a:t>
            </a:r>
            <a:r>
              <a:rPr lang="en-US" dirty="0"/>
              <a:t> –</a:t>
            </a:r>
            <a:r>
              <a:rPr lang="en-US" dirty="0" smtClean="0"/>
              <a:t> </a:t>
            </a:r>
            <a:r>
              <a:rPr lang="en-US" dirty="0"/>
              <a:t>Relationship information (R)</a:t>
            </a:r>
            <a:endParaRPr lang="en-US" dirty="0" smtClean="0"/>
          </a:p>
          <a:p>
            <a:pPr marL="342900" lvl="1" indent="0">
              <a:buNone/>
            </a:pPr>
            <a:r>
              <a:rPr lang="en-US" dirty="0" smtClean="0"/>
              <a:t>$m – Demographic group term (NR)</a:t>
            </a:r>
          </a:p>
          <a:p>
            <a:pPr marL="342900" lvl="1" indent="0">
              <a:buNone/>
            </a:pPr>
            <a:r>
              <a:rPr lang="en-US" dirty="0" smtClean="0"/>
              <a:t>$n – Demographic group code (NR)</a:t>
            </a:r>
          </a:p>
          <a:p>
            <a:pPr marL="342900" lvl="1" indent="0">
              <a:buNone/>
            </a:pPr>
            <a:r>
              <a:rPr lang="en-US" dirty="0"/>
              <a:t>$0 – Authority record control number or standard number (R)</a:t>
            </a:r>
          </a:p>
          <a:p>
            <a:pPr marL="342900" lvl="1" indent="0">
              <a:buNone/>
            </a:pPr>
            <a:r>
              <a:rPr lang="en-US" dirty="0" smtClean="0"/>
              <a:t>$2 – Source (NR)</a:t>
            </a:r>
          </a:p>
          <a:p>
            <a:pPr marL="342900" lvl="1" indent="0">
              <a:buNone/>
            </a:pPr>
            <a:r>
              <a:rPr lang="en-US" dirty="0" smtClean="0"/>
              <a:t>$3 – Materials specified (NR)</a:t>
            </a:r>
          </a:p>
          <a:p>
            <a:pPr marL="342900" lvl="1" indent="0">
              <a:buNone/>
            </a:pPr>
            <a:r>
              <a:rPr lang="en-US" dirty="0" smtClean="0"/>
              <a:t>$4 – Relationship (R)</a:t>
            </a:r>
          </a:p>
          <a:p>
            <a:pPr marL="342900" lvl="1"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176</a:t>
            </a:fld>
            <a:endParaRPr lang="en-US"/>
          </a:p>
        </p:txBody>
      </p:sp>
    </p:spTree>
    <p:extLst>
      <p:ext uri="{BB962C8B-B14F-4D97-AF65-F5344CB8AC3E}">
        <p14:creationId xmlns:p14="http://schemas.microsoft.com/office/powerpoint/2010/main" val="155479146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76" y="409575"/>
            <a:ext cx="8323621" cy="994172"/>
          </a:xfrm>
        </p:spPr>
        <p:txBody>
          <a:bodyPr/>
          <a:lstStyle/>
          <a:p>
            <a:r>
              <a:rPr lang="en-US" dirty="0" smtClean="0"/>
              <a:t>MARC 385/386 $m and $n</a:t>
            </a:r>
            <a:endParaRPr lang="en-US" dirty="0"/>
          </a:p>
        </p:txBody>
      </p:sp>
      <p:sp>
        <p:nvSpPr>
          <p:cNvPr id="6" name="TextBox 5"/>
          <p:cNvSpPr txBox="1"/>
          <p:nvPr/>
        </p:nvSpPr>
        <p:spPr>
          <a:xfrm>
            <a:off x="1247776" y="1692299"/>
            <a:ext cx="9886950" cy="4893647"/>
          </a:xfrm>
          <a:prstGeom prst="rect">
            <a:avLst/>
          </a:prstGeom>
          <a:noFill/>
        </p:spPr>
        <p:txBody>
          <a:bodyPr wrap="square" rtlCol="0">
            <a:spAutoFit/>
          </a:bodyPr>
          <a:lstStyle/>
          <a:p>
            <a:pPr marL="0" lvl="1"/>
            <a:r>
              <a:rPr lang="en-US" sz="2400" dirty="0"/>
              <a:t>$m – Demographic group term (NR)</a:t>
            </a:r>
          </a:p>
          <a:p>
            <a:pPr marL="0" lvl="1"/>
            <a:r>
              <a:rPr lang="en-US" sz="2400" dirty="0"/>
              <a:t>$n – Demographic group code (NR)</a:t>
            </a:r>
          </a:p>
          <a:p>
            <a:pPr marL="0" lvl="1"/>
            <a:endParaRPr lang="en-US" sz="2400" dirty="0"/>
          </a:p>
          <a:p>
            <a:pPr marL="257175" lvl="1" indent="-257175">
              <a:buFont typeface="Arial" panose="020B0604020202020204" pitchFamily="34" charset="0"/>
              <a:buChar char="•"/>
            </a:pPr>
            <a:r>
              <a:rPr lang="en-US" sz="2400" dirty="0"/>
              <a:t>During the development of the 385 and 386 fields, some commented that many class of persons headings belong to broader group categories that users might want to search or limit by. </a:t>
            </a:r>
            <a:r>
              <a:rPr lang="en-US" sz="2400" dirty="0" smtClean="0"/>
              <a:t>For </a:t>
            </a:r>
            <a:r>
              <a:rPr lang="en-US" sz="2400" dirty="0"/>
              <a:t>example, children, tweens, teenagers, young adults, middle-aged persons, and senior citizens are all examples of </a:t>
            </a:r>
            <a:r>
              <a:rPr lang="en-US" sz="2400" dirty="0">
                <a:solidFill>
                  <a:srgbClr val="FF0000"/>
                </a:solidFill>
              </a:rPr>
              <a:t>age groups</a:t>
            </a:r>
            <a:r>
              <a:rPr lang="en-US" sz="2400" dirty="0"/>
              <a:t>. </a:t>
            </a:r>
            <a:r>
              <a:rPr lang="en-US" sz="2400" dirty="0" smtClean="0"/>
              <a:t>Catholics</a:t>
            </a:r>
            <a:r>
              <a:rPr lang="en-US" sz="2400" dirty="0"/>
              <a:t>, Baptists, Jews, Buddhists, Mormons, Muslims, Hindus, and Wiccans are all examples of </a:t>
            </a:r>
            <a:r>
              <a:rPr lang="en-US" sz="2400" dirty="0">
                <a:solidFill>
                  <a:srgbClr val="FF0000"/>
                </a:solidFill>
              </a:rPr>
              <a:t>religious groups</a:t>
            </a:r>
            <a:r>
              <a:rPr lang="en-US" sz="2400" dirty="0" smtClean="0"/>
              <a:t>.</a:t>
            </a:r>
          </a:p>
          <a:p>
            <a:pPr marL="257175" lvl="1" indent="-257175">
              <a:buFont typeface="Arial" panose="020B0604020202020204" pitchFamily="34" charset="0"/>
              <a:buChar char="•"/>
            </a:pPr>
            <a:endParaRPr lang="en-US" sz="2400" dirty="0"/>
          </a:p>
          <a:p>
            <a:pPr marL="257175" lvl="1" indent="-257175">
              <a:buFont typeface="Arial" panose="020B0604020202020204" pitchFamily="34" charset="0"/>
              <a:buChar char="•"/>
            </a:pPr>
            <a:r>
              <a:rPr lang="en-US" sz="2400" dirty="0"/>
              <a:t>LC PSD maintains the list of group terms and </a:t>
            </a:r>
            <a:r>
              <a:rPr lang="en-US" sz="2400" dirty="0" smtClean="0"/>
              <a:t>codes: </a:t>
            </a:r>
            <a:r>
              <a:rPr lang="en-US" sz="2400" dirty="0">
                <a:solidFill>
                  <a:srgbClr val="7030A0"/>
                </a:solidFill>
              </a:rPr>
              <a:t>http://www.loc.gov/standards/valuelist/lcdgt.html</a:t>
            </a:r>
          </a:p>
          <a:p>
            <a:pPr marL="257175" lvl="1" indent="-257175">
              <a:buFont typeface="Arial" panose="020B0604020202020204" pitchFamily="34" charset="0"/>
              <a:buChar char="•"/>
            </a:pPr>
            <a:endParaRPr lang="en-US" sz="2400" dirty="0"/>
          </a:p>
        </p:txBody>
      </p:sp>
      <p:sp>
        <p:nvSpPr>
          <p:cNvPr id="4" name="Slide Number Placeholder 3"/>
          <p:cNvSpPr>
            <a:spLocks noGrp="1"/>
          </p:cNvSpPr>
          <p:nvPr>
            <p:ph type="sldNum" sz="quarter" idx="12"/>
          </p:nvPr>
        </p:nvSpPr>
        <p:spPr/>
        <p:txBody>
          <a:bodyPr/>
          <a:lstStyle/>
          <a:p>
            <a:fld id="{A00A331D-2EB0-4CEE-8662-2FAB66802E28}" type="slidenum">
              <a:rPr lang="en-US" smtClean="0"/>
              <a:t>177</a:t>
            </a:fld>
            <a:endParaRPr lang="en-US"/>
          </a:p>
        </p:txBody>
      </p:sp>
    </p:spTree>
    <p:extLst>
      <p:ext uri="{BB962C8B-B14F-4D97-AF65-F5344CB8AC3E}">
        <p14:creationId xmlns:p14="http://schemas.microsoft.com/office/powerpoint/2010/main" val="265620639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29" y="74641"/>
            <a:ext cx="12186571" cy="6689217"/>
          </a:xfrm>
          <a:prstGeom prst="rect">
            <a:avLst/>
          </a:prstGeom>
        </p:spPr>
      </p:pic>
      <p:sp>
        <p:nvSpPr>
          <p:cNvPr id="4" name="TextBox 3"/>
          <p:cNvSpPr txBox="1"/>
          <p:nvPr/>
        </p:nvSpPr>
        <p:spPr>
          <a:xfrm>
            <a:off x="4178153" y="544256"/>
            <a:ext cx="5870722" cy="400110"/>
          </a:xfrm>
          <a:prstGeom prst="rect">
            <a:avLst/>
          </a:prstGeom>
          <a:noFill/>
        </p:spPr>
        <p:txBody>
          <a:bodyPr wrap="square" rtlCol="0">
            <a:spAutoFit/>
          </a:bodyPr>
          <a:lstStyle/>
          <a:p>
            <a:r>
              <a:rPr lang="en-US" sz="2000" b="1" dirty="0">
                <a:solidFill>
                  <a:srgbClr val="7030A0"/>
                </a:solidFill>
              </a:rPr>
              <a:t>http://www.loc.gov/standards/valuelist/lcdgt.html</a:t>
            </a:r>
          </a:p>
        </p:txBody>
      </p:sp>
      <p:sp>
        <p:nvSpPr>
          <p:cNvPr id="5" name="Slide Number Placeholder 4"/>
          <p:cNvSpPr>
            <a:spLocks noGrp="1"/>
          </p:cNvSpPr>
          <p:nvPr>
            <p:ph type="sldNum" sz="quarter" idx="12"/>
          </p:nvPr>
        </p:nvSpPr>
        <p:spPr/>
        <p:txBody>
          <a:bodyPr/>
          <a:lstStyle/>
          <a:p>
            <a:fld id="{A00A331D-2EB0-4CEE-8662-2FAB66802E28}" type="slidenum">
              <a:rPr lang="en-US" smtClean="0"/>
              <a:t>178</a:t>
            </a:fld>
            <a:endParaRPr lang="en-US"/>
          </a:p>
        </p:txBody>
      </p:sp>
    </p:spTree>
    <p:extLst>
      <p:ext uri="{BB962C8B-B14F-4D97-AF65-F5344CB8AC3E}">
        <p14:creationId xmlns:p14="http://schemas.microsoft.com/office/powerpoint/2010/main" val="27063613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313" y="104377"/>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259313" y="1281112"/>
            <a:ext cx="9694826" cy="5257800"/>
          </a:xfrm>
        </p:spPr>
        <p:txBody>
          <a:bodyPr>
            <a:normAutofit lnSpcReduction="10000"/>
          </a:bodyPr>
          <a:lstStyle/>
          <a:p>
            <a:r>
              <a:rPr lang="en-US" dirty="0" smtClean="0"/>
              <a:t>$m and $n are optional</a:t>
            </a:r>
          </a:p>
          <a:p>
            <a:r>
              <a:rPr lang="en-US" dirty="0" smtClean="0"/>
              <a:t>$2 is optional, but recommended if terms recorded are from a controlled vocabulary. Use </a:t>
            </a:r>
            <a:r>
              <a:rPr lang="en-US" i="1" dirty="0" err="1" smtClean="0"/>
              <a:t>lcdgt</a:t>
            </a:r>
            <a:r>
              <a:rPr lang="en-US" dirty="0" smtClean="0"/>
              <a:t> for terms from LCDGT</a:t>
            </a:r>
          </a:p>
          <a:p>
            <a:r>
              <a:rPr lang="en-US" dirty="0" smtClean="0"/>
              <a:t>May repeat $a when terms are from the same vocabulary:</a:t>
            </a:r>
            <a:endParaRPr lang="en-US" dirty="0"/>
          </a:p>
          <a:p>
            <a:pPr marL="0" indent="0">
              <a:buNone/>
            </a:pPr>
            <a:r>
              <a:rPr lang="en-US" dirty="0" smtClean="0"/>
              <a:t>	</a:t>
            </a:r>
            <a:r>
              <a:rPr lang="en-US" dirty="0" smtClean="0">
                <a:solidFill>
                  <a:srgbClr val="00B050"/>
                </a:solidFill>
              </a:rPr>
              <a:t>386 __ Catholics $a Canadians $</a:t>
            </a:r>
            <a:r>
              <a:rPr lang="en-US" dirty="0">
                <a:solidFill>
                  <a:srgbClr val="00B050"/>
                </a:solidFill>
              </a:rPr>
              <a:t>a </a:t>
            </a:r>
            <a:r>
              <a:rPr lang="en-US" dirty="0" smtClean="0">
                <a:solidFill>
                  <a:srgbClr val="00B050"/>
                </a:solidFill>
              </a:rPr>
              <a:t>Librarians $2 </a:t>
            </a:r>
            <a:r>
              <a:rPr lang="en-US" dirty="0" err="1" smtClean="0">
                <a:solidFill>
                  <a:srgbClr val="00B050"/>
                </a:solidFill>
              </a:rPr>
              <a:t>lcdgt</a:t>
            </a:r>
            <a:endParaRPr lang="en-US" dirty="0" smtClean="0">
              <a:solidFill>
                <a:srgbClr val="00B050"/>
              </a:solidFill>
            </a:endParaRPr>
          </a:p>
          <a:p>
            <a:pPr marL="0" indent="0">
              <a:buNone/>
            </a:pPr>
            <a:r>
              <a:rPr lang="en-US" dirty="0" smtClean="0"/>
              <a:t>	</a:t>
            </a:r>
            <a:r>
              <a:rPr lang="en-US" i="1" dirty="0" smtClean="0">
                <a:solidFill>
                  <a:schemeClr val="accent2">
                    <a:lumMod val="50000"/>
                  </a:schemeClr>
                </a:solidFill>
              </a:rPr>
              <a:t>A work or works created </a:t>
            </a:r>
            <a:r>
              <a:rPr lang="en-US" i="1" dirty="0">
                <a:solidFill>
                  <a:schemeClr val="accent2">
                    <a:lumMod val="50000"/>
                  </a:schemeClr>
                </a:solidFill>
              </a:rPr>
              <a:t>by </a:t>
            </a:r>
            <a:r>
              <a:rPr lang="en-US" i="1" dirty="0" smtClean="0">
                <a:solidFill>
                  <a:schemeClr val="accent2">
                    <a:lumMod val="50000"/>
                  </a:schemeClr>
                </a:solidFill>
              </a:rPr>
              <a:t>Catholic Canadian 	librarians</a:t>
            </a:r>
          </a:p>
          <a:p>
            <a:pPr>
              <a:spcBef>
                <a:spcPts val="600"/>
              </a:spcBef>
            </a:pPr>
            <a:r>
              <a:rPr lang="en-US" dirty="0" smtClean="0"/>
              <a:t>Must repeat the field if $m or $n is used and terms belong to different demographic categories:</a:t>
            </a:r>
          </a:p>
          <a:p>
            <a:pPr marL="0" indent="0">
              <a:buNone/>
            </a:pPr>
            <a:r>
              <a:rPr lang="en-US" dirty="0" smtClean="0"/>
              <a:t>	</a:t>
            </a:r>
            <a:r>
              <a:rPr lang="en-US" dirty="0" smtClean="0">
                <a:solidFill>
                  <a:srgbClr val="00B050"/>
                </a:solidFill>
              </a:rPr>
              <a:t>386 __ $n </a:t>
            </a:r>
            <a:r>
              <a:rPr lang="en-US" dirty="0" err="1" smtClean="0">
                <a:solidFill>
                  <a:srgbClr val="00B050"/>
                </a:solidFill>
              </a:rPr>
              <a:t>rel</a:t>
            </a:r>
            <a:r>
              <a:rPr lang="en-US" dirty="0" smtClean="0">
                <a:solidFill>
                  <a:srgbClr val="00B050"/>
                </a:solidFill>
              </a:rPr>
              <a:t> $a Catholics $2 </a:t>
            </a:r>
            <a:r>
              <a:rPr lang="en-US" dirty="0" err="1" smtClean="0">
                <a:solidFill>
                  <a:srgbClr val="00B050"/>
                </a:solidFill>
              </a:rPr>
              <a:t>lcdgt</a:t>
            </a:r>
            <a:endParaRPr lang="en-US" dirty="0" smtClean="0">
              <a:solidFill>
                <a:srgbClr val="00B050"/>
              </a:solidFill>
            </a:endParaRPr>
          </a:p>
          <a:p>
            <a:pPr marL="0" indent="0">
              <a:buNone/>
            </a:pPr>
            <a:r>
              <a:rPr lang="en-US" dirty="0" smtClean="0">
                <a:solidFill>
                  <a:srgbClr val="00B050"/>
                </a:solidFill>
              </a:rPr>
              <a:t>	386 __ $n </a:t>
            </a:r>
            <a:r>
              <a:rPr lang="en-US" dirty="0" err="1" smtClean="0">
                <a:solidFill>
                  <a:srgbClr val="00B050"/>
                </a:solidFill>
              </a:rPr>
              <a:t>nat</a:t>
            </a:r>
            <a:r>
              <a:rPr lang="en-US" dirty="0" smtClean="0">
                <a:solidFill>
                  <a:srgbClr val="00B050"/>
                </a:solidFill>
              </a:rPr>
              <a:t> $a Canadians $2 </a:t>
            </a:r>
            <a:r>
              <a:rPr lang="en-US" dirty="0" err="1" smtClean="0">
                <a:solidFill>
                  <a:srgbClr val="00B050"/>
                </a:solidFill>
              </a:rPr>
              <a:t>lcdgt</a:t>
            </a:r>
            <a:endParaRPr lang="en-US" dirty="0" smtClean="0">
              <a:solidFill>
                <a:srgbClr val="00B050"/>
              </a:solidFill>
            </a:endParaRPr>
          </a:p>
          <a:p>
            <a:pPr marL="0" indent="0">
              <a:buNone/>
            </a:pPr>
            <a:r>
              <a:rPr lang="en-US" dirty="0">
                <a:solidFill>
                  <a:srgbClr val="00B050"/>
                </a:solidFill>
              </a:rPr>
              <a:t>	</a:t>
            </a:r>
            <a:r>
              <a:rPr lang="en-US" dirty="0" smtClean="0">
                <a:solidFill>
                  <a:srgbClr val="00B050"/>
                </a:solidFill>
              </a:rPr>
              <a:t>386 __ $n </a:t>
            </a:r>
            <a:r>
              <a:rPr lang="en-US" dirty="0" err="1" smtClean="0">
                <a:solidFill>
                  <a:srgbClr val="00B050"/>
                </a:solidFill>
              </a:rPr>
              <a:t>occ</a:t>
            </a:r>
            <a:r>
              <a:rPr lang="en-US" dirty="0" smtClean="0">
                <a:solidFill>
                  <a:srgbClr val="00B050"/>
                </a:solidFill>
              </a:rPr>
              <a:t> $a Librarians $2 </a:t>
            </a:r>
            <a:r>
              <a:rPr lang="en-US" dirty="0" err="1" smtClean="0">
                <a:solidFill>
                  <a:srgbClr val="00B050"/>
                </a:solidFill>
              </a:rPr>
              <a:t>lcdgt</a:t>
            </a:r>
            <a:endParaRPr lang="en-US" dirty="0" smtClean="0">
              <a:solidFill>
                <a:srgbClr val="00B05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179</a:t>
            </a:fld>
            <a:endParaRPr lang="en-US"/>
          </a:p>
        </p:txBody>
      </p:sp>
    </p:spTree>
    <p:extLst>
      <p:ext uri="{BB962C8B-B14F-4D97-AF65-F5344CB8AC3E}">
        <p14:creationId xmlns:p14="http://schemas.microsoft.com/office/powerpoint/2010/main" val="1970978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4837" y="676275"/>
            <a:ext cx="10982325" cy="5505450"/>
          </a:xfrm>
          <a:prstGeom prst="rect">
            <a:avLst/>
          </a:prstGeom>
        </p:spPr>
      </p:pic>
      <p:sp>
        <p:nvSpPr>
          <p:cNvPr id="4" name="Oval 3"/>
          <p:cNvSpPr/>
          <p:nvPr/>
        </p:nvSpPr>
        <p:spPr>
          <a:xfrm>
            <a:off x="2321169" y="1718268"/>
            <a:ext cx="1105319" cy="9545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3938954" y="2019719"/>
            <a:ext cx="291402" cy="49236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00A331D-2EB0-4CEE-8662-2FAB66802E28}" type="slidenum">
              <a:rPr lang="en-US" smtClean="0"/>
              <a:t>18</a:t>
            </a:fld>
            <a:endParaRPr lang="en-US"/>
          </a:p>
        </p:txBody>
      </p:sp>
    </p:spTree>
    <p:extLst>
      <p:ext uri="{BB962C8B-B14F-4D97-AF65-F5344CB8AC3E}">
        <p14:creationId xmlns:p14="http://schemas.microsoft.com/office/powerpoint/2010/main" val="166667611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4278" y="152400"/>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334278" y="1371600"/>
            <a:ext cx="9703836" cy="4854178"/>
          </a:xfrm>
        </p:spPr>
        <p:txBody>
          <a:bodyPr>
            <a:normAutofit lnSpcReduction="10000"/>
          </a:bodyPr>
          <a:lstStyle/>
          <a:p>
            <a:r>
              <a:rPr lang="en-US" dirty="0" smtClean="0"/>
              <a:t>Must repeat field if terms are from different controlled vocabularies:</a:t>
            </a:r>
          </a:p>
          <a:p>
            <a:pPr marL="0" indent="0">
              <a:buNone/>
            </a:pPr>
            <a:r>
              <a:rPr lang="en-US" dirty="0" smtClean="0"/>
              <a:t>	</a:t>
            </a:r>
            <a:r>
              <a:rPr lang="en-US" dirty="0" smtClean="0">
                <a:solidFill>
                  <a:schemeClr val="accent1">
                    <a:lumMod val="75000"/>
                  </a:schemeClr>
                </a:solidFill>
              </a:rPr>
              <a:t>385 __ $a Teenagers $2 </a:t>
            </a:r>
            <a:r>
              <a:rPr lang="en-US" dirty="0" err="1" smtClean="0">
                <a:solidFill>
                  <a:schemeClr val="accent1">
                    <a:lumMod val="75000"/>
                  </a:schemeClr>
                </a:solidFill>
              </a:rPr>
              <a:t>lcdgt</a:t>
            </a:r>
            <a:endParaRPr lang="en-US" dirty="0" smtClean="0">
              <a:solidFill>
                <a:schemeClr val="accent1">
                  <a:lumMod val="75000"/>
                </a:schemeClr>
              </a:solidFill>
            </a:endParaRPr>
          </a:p>
          <a:p>
            <a:pPr marL="0" indent="0">
              <a:buNone/>
            </a:pPr>
            <a:r>
              <a:rPr lang="en-US" dirty="0" smtClean="0">
                <a:solidFill>
                  <a:schemeClr val="accent1">
                    <a:lumMod val="75000"/>
                  </a:schemeClr>
                </a:solidFill>
              </a:rPr>
              <a:t>	385 __ $a Adolescents $2 </a:t>
            </a:r>
            <a:r>
              <a:rPr lang="en-US" dirty="0" err="1" smtClean="0">
                <a:solidFill>
                  <a:schemeClr val="accent1">
                    <a:lumMod val="75000"/>
                  </a:schemeClr>
                </a:solidFill>
              </a:rPr>
              <a:t>ericd</a:t>
            </a:r>
            <a:endParaRPr lang="en-US" dirty="0" smtClean="0">
              <a:solidFill>
                <a:schemeClr val="accent1">
                  <a:lumMod val="75000"/>
                </a:schemeClr>
              </a:solidFill>
            </a:endParaRPr>
          </a:p>
          <a:p>
            <a:pPr marL="0" indent="0">
              <a:buNone/>
            </a:pPr>
            <a:r>
              <a:rPr lang="en-US" dirty="0"/>
              <a:t>	 </a:t>
            </a:r>
            <a:r>
              <a:rPr lang="en-US" dirty="0" smtClean="0"/>
              <a:t>   </a:t>
            </a:r>
            <a:r>
              <a:rPr lang="en-US" i="1" dirty="0" smtClean="0">
                <a:solidFill>
                  <a:schemeClr val="accent2">
                    <a:lumMod val="50000"/>
                  </a:schemeClr>
                </a:solidFill>
              </a:rPr>
              <a:t>A work or works for teenagers</a:t>
            </a:r>
          </a:p>
          <a:p>
            <a:pPr marL="0" indent="0">
              <a:buNone/>
            </a:pPr>
            <a:endParaRPr lang="en-US" i="1" dirty="0">
              <a:solidFill>
                <a:schemeClr val="accent2">
                  <a:lumMod val="50000"/>
                </a:schemeClr>
              </a:solidFill>
            </a:endParaRPr>
          </a:p>
          <a:p>
            <a:pPr marL="0" indent="0">
              <a:buNone/>
            </a:pPr>
            <a:r>
              <a:rPr lang="en-US" i="1" dirty="0" smtClean="0">
                <a:solidFill>
                  <a:schemeClr val="accent2">
                    <a:lumMod val="50000"/>
                  </a:schemeClr>
                </a:solidFill>
              </a:rPr>
              <a:t>	</a:t>
            </a:r>
            <a:r>
              <a:rPr lang="en-US" dirty="0" smtClean="0">
                <a:solidFill>
                  <a:srgbClr val="7030A0"/>
                </a:solidFill>
              </a:rPr>
              <a:t>386 __ $a </a:t>
            </a:r>
            <a:r>
              <a:rPr lang="en-US" dirty="0">
                <a:solidFill>
                  <a:srgbClr val="7030A0"/>
                </a:solidFill>
              </a:rPr>
              <a:t>Indians, North </a:t>
            </a:r>
            <a:r>
              <a:rPr lang="en-US" dirty="0" smtClean="0">
                <a:solidFill>
                  <a:srgbClr val="7030A0"/>
                </a:solidFill>
              </a:rPr>
              <a:t>American $2 mesh</a:t>
            </a:r>
          </a:p>
          <a:p>
            <a:pPr marL="0" indent="0">
              <a:buNone/>
            </a:pPr>
            <a:r>
              <a:rPr lang="en-US" dirty="0">
                <a:solidFill>
                  <a:srgbClr val="7030A0"/>
                </a:solidFill>
              </a:rPr>
              <a:t>	</a:t>
            </a:r>
            <a:r>
              <a:rPr lang="en-US" dirty="0" smtClean="0">
                <a:solidFill>
                  <a:srgbClr val="7030A0"/>
                </a:solidFill>
              </a:rPr>
              <a:t>386 __ $a American Indians $2 </a:t>
            </a:r>
            <a:r>
              <a:rPr lang="en-US" dirty="0" err="1" smtClean="0">
                <a:solidFill>
                  <a:srgbClr val="7030A0"/>
                </a:solidFill>
              </a:rPr>
              <a:t>ericd</a:t>
            </a:r>
            <a:endParaRPr lang="en-US" dirty="0" smtClean="0">
              <a:solidFill>
                <a:srgbClr val="7030A0"/>
              </a:solidFill>
            </a:endParaRPr>
          </a:p>
          <a:p>
            <a:pPr marL="0" indent="0">
              <a:buNone/>
            </a:pPr>
            <a:r>
              <a:rPr lang="en-US" dirty="0">
                <a:solidFill>
                  <a:srgbClr val="7030A0"/>
                </a:solidFill>
              </a:rPr>
              <a:t>	386 __ </a:t>
            </a:r>
            <a:r>
              <a:rPr lang="en-US" dirty="0" smtClean="0">
                <a:solidFill>
                  <a:srgbClr val="7030A0"/>
                </a:solidFill>
              </a:rPr>
              <a:t>$a </a:t>
            </a:r>
            <a:r>
              <a:rPr lang="en-US" dirty="0">
                <a:solidFill>
                  <a:srgbClr val="7030A0"/>
                </a:solidFill>
              </a:rPr>
              <a:t>Indians of North </a:t>
            </a:r>
            <a:r>
              <a:rPr lang="en-US" dirty="0" smtClean="0">
                <a:solidFill>
                  <a:srgbClr val="7030A0"/>
                </a:solidFill>
              </a:rPr>
              <a:t>America $2 </a:t>
            </a:r>
            <a:r>
              <a:rPr lang="en-US" dirty="0" err="1" smtClean="0">
                <a:solidFill>
                  <a:srgbClr val="7030A0"/>
                </a:solidFill>
              </a:rPr>
              <a:t>lcsh</a:t>
            </a:r>
            <a:endParaRPr lang="en-US" dirty="0" smtClean="0">
              <a:solidFill>
                <a:srgbClr val="7030A0"/>
              </a:solidFill>
            </a:endParaRPr>
          </a:p>
          <a:p>
            <a:pPr marL="0" indent="0">
              <a:buNone/>
            </a:pPr>
            <a:r>
              <a:rPr lang="en-US" dirty="0"/>
              <a:t>	 </a:t>
            </a:r>
            <a:r>
              <a:rPr lang="en-US" dirty="0" smtClean="0"/>
              <a:t>   </a:t>
            </a:r>
            <a:r>
              <a:rPr lang="en-US" i="1" dirty="0" smtClean="0">
                <a:solidFill>
                  <a:schemeClr val="accent2">
                    <a:lumMod val="50000"/>
                  </a:schemeClr>
                </a:solidFill>
              </a:rPr>
              <a:t>A work or works created by Native Americans</a:t>
            </a:r>
            <a:endParaRPr lang="en-US" dirty="0"/>
          </a:p>
          <a:p>
            <a:pPr marL="0"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180</a:t>
            </a:fld>
            <a:endParaRPr lang="en-US"/>
          </a:p>
        </p:txBody>
      </p:sp>
    </p:spTree>
    <p:extLst>
      <p:ext uri="{BB962C8B-B14F-4D97-AF65-F5344CB8AC3E}">
        <p14:creationId xmlns:p14="http://schemas.microsoft.com/office/powerpoint/2010/main" val="67425942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092070" y="1284685"/>
            <a:ext cx="9880731" cy="5254227"/>
          </a:xfrm>
        </p:spPr>
        <p:txBody>
          <a:bodyPr>
            <a:normAutofit lnSpcReduction="10000"/>
          </a:bodyPr>
          <a:lstStyle/>
          <a:p>
            <a:r>
              <a:rPr lang="en-US" dirty="0" smtClean="0"/>
              <a:t>Generally, break up compound terms into their components. For example:</a:t>
            </a:r>
          </a:p>
          <a:p>
            <a:pPr marL="0" indent="0">
              <a:buNone/>
            </a:pPr>
            <a:r>
              <a:rPr lang="en-US" dirty="0"/>
              <a:t>	</a:t>
            </a:r>
            <a:r>
              <a:rPr lang="en-US" dirty="0">
                <a:solidFill>
                  <a:srgbClr val="7030A0"/>
                </a:solidFill>
              </a:rPr>
              <a:t>386 __ </a:t>
            </a:r>
            <a:r>
              <a:rPr lang="en-US" dirty="0" smtClean="0">
                <a:solidFill>
                  <a:srgbClr val="7030A0"/>
                </a:solidFill>
              </a:rPr>
              <a:t>Japanese American women teachers $2 </a:t>
            </a:r>
            <a:r>
              <a:rPr lang="en-US" dirty="0" err="1" smtClean="0">
                <a:solidFill>
                  <a:srgbClr val="7030A0"/>
                </a:solidFill>
              </a:rPr>
              <a:t>lcsh</a:t>
            </a:r>
            <a:endParaRPr lang="en-US" dirty="0" smtClean="0">
              <a:solidFill>
                <a:srgbClr val="7030A0"/>
              </a:solidFill>
            </a:endParaRPr>
          </a:p>
          <a:p>
            <a:pPr marL="0" indent="0">
              <a:buNone/>
            </a:pPr>
            <a:r>
              <a:rPr lang="en-US" dirty="0"/>
              <a:t>	</a:t>
            </a:r>
            <a:r>
              <a:rPr lang="en-US" i="1" dirty="0" smtClean="0"/>
              <a:t>use instead:</a:t>
            </a:r>
            <a:endParaRPr lang="en-US" i="1" dirty="0"/>
          </a:p>
          <a:p>
            <a:pPr marL="0" indent="0">
              <a:buNone/>
            </a:pPr>
            <a:r>
              <a:rPr lang="en-US" dirty="0" smtClean="0"/>
              <a:t>	</a:t>
            </a:r>
            <a:r>
              <a:rPr lang="en-US" dirty="0" smtClean="0">
                <a:solidFill>
                  <a:srgbClr val="7030A0"/>
                </a:solidFill>
              </a:rPr>
              <a:t>386 __ Japanese Americans $a Women $a Teachers $2 </a:t>
            </a:r>
            <a:r>
              <a:rPr lang="en-US" dirty="0" err="1" smtClean="0">
                <a:solidFill>
                  <a:srgbClr val="7030A0"/>
                </a:solidFill>
              </a:rPr>
              <a:t>lcdgt</a:t>
            </a:r>
            <a:endParaRPr lang="en-US" dirty="0" smtClean="0">
              <a:solidFill>
                <a:srgbClr val="7030A0"/>
              </a:solidFill>
            </a:endParaRPr>
          </a:p>
          <a:p>
            <a:pPr marL="0" indent="0">
              <a:buNone/>
            </a:pPr>
            <a:r>
              <a:rPr lang="en-US" dirty="0"/>
              <a:t>	</a:t>
            </a:r>
            <a:r>
              <a:rPr lang="en-US" dirty="0" smtClean="0"/>
              <a:t>  </a:t>
            </a:r>
            <a:r>
              <a:rPr lang="en-US" i="1" dirty="0" smtClean="0">
                <a:solidFill>
                  <a:schemeClr val="accent2">
                    <a:lumMod val="75000"/>
                  </a:schemeClr>
                </a:solidFill>
              </a:rPr>
              <a:t>or</a:t>
            </a:r>
          </a:p>
          <a:p>
            <a:pPr marL="0" indent="0">
              <a:buNone/>
            </a:pPr>
            <a:r>
              <a:rPr lang="en-US" dirty="0"/>
              <a:t>	</a:t>
            </a:r>
            <a:r>
              <a:rPr lang="en-US" dirty="0" smtClean="0">
                <a:solidFill>
                  <a:srgbClr val="7030A0"/>
                </a:solidFill>
              </a:rPr>
              <a:t>386 __ $a Japanese Americans $2 </a:t>
            </a:r>
            <a:r>
              <a:rPr lang="en-US" dirty="0" err="1" smtClean="0">
                <a:solidFill>
                  <a:srgbClr val="7030A0"/>
                </a:solidFill>
              </a:rPr>
              <a:t>lcdgt</a:t>
            </a:r>
            <a:endParaRPr lang="en-US" dirty="0" smtClean="0">
              <a:solidFill>
                <a:srgbClr val="7030A0"/>
              </a:solidFill>
            </a:endParaRPr>
          </a:p>
          <a:p>
            <a:pPr marL="0" indent="0">
              <a:buNone/>
            </a:pPr>
            <a:r>
              <a:rPr lang="en-US" dirty="0">
                <a:solidFill>
                  <a:srgbClr val="7030A0"/>
                </a:solidFill>
              </a:rPr>
              <a:t>	</a:t>
            </a:r>
            <a:r>
              <a:rPr lang="en-US" dirty="0" smtClean="0">
                <a:solidFill>
                  <a:srgbClr val="7030A0"/>
                </a:solidFill>
              </a:rPr>
              <a:t>386 __ $a Women $2 </a:t>
            </a:r>
            <a:r>
              <a:rPr lang="en-US" dirty="0" err="1" smtClean="0">
                <a:solidFill>
                  <a:srgbClr val="7030A0"/>
                </a:solidFill>
              </a:rPr>
              <a:t>lcdgt</a:t>
            </a:r>
            <a:endParaRPr lang="en-US" dirty="0" smtClean="0">
              <a:solidFill>
                <a:srgbClr val="7030A0"/>
              </a:solidFill>
            </a:endParaRPr>
          </a:p>
          <a:p>
            <a:pPr marL="0" indent="0">
              <a:buNone/>
            </a:pPr>
            <a:r>
              <a:rPr lang="en-US" dirty="0">
                <a:solidFill>
                  <a:srgbClr val="7030A0"/>
                </a:solidFill>
              </a:rPr>
              <a:t>	</a:t>
            </a:r>
            <a:r>
              <a:rPr lang="en-US" dirty="0" smtClean="0">
                <a:solidFill>
                  <a:srgbClr val="7030A0"/>
                </a:solidFill>
              </a:rPr>
              <a:t>386 __ $a Teachers $2 </a:t>
            </a:r>
            <a:r>
              <a:rPr lang="en-US" dirty="0" err="1" smtClean="0">
                <a:solidFill>
                  <a:srgbClr val="7030A0"/>
                </a:solidFill>
              </a:rPr>
              <a:t>lcdgt</a:t>
            </a:r>
            <a:endParaRPr lang="en-US" dirty="0" smtClean="0">
              <a:solidFill>
                <a:srgbClr val="7030A0"/>
              </a:solidFill>
            </a:endParaRPr>
          </a:p>
          <a:p>
            <a:pPr marL="0" indent="0">
              <a:buNone/>
            </a:pPr>
            <a:r>
              <a:rPr lang="en-US" dirty="0"/>
              <a:t>	</a:t>
            </a:r>
            <a:r>
              <a:rPr lang="en-US" dirty="0" smtClean="0"/>
              <a:t>    </a:t>
            </a:r>
            <a:r>
              <a:rPr lang="en-US" i="1" dirty="0" smtClean="0">
                <a:solidFill>
                  <a:schemeClr val="accent2">
                    <a:lumMod val="50000"/>
                  </a:schemeClr>
                </a:solidFill>
              </a:rPr>
              <a:t>A work or works created by Japanese American women 	    teachers</a:t>
            </a:r>
          </a:p>
        </p:txBody>
      </p:sp>
      <p:cxnSp>
        <p:nvCxnSpPr>
          <p:cNvPr id="5" name="Straight Connector 4"/>
          <p:cNvCxnSpPr/>
          <p:nvPr/>
        </p:nvCxnSpPr>
        <p:spPr>
          <a:xfrm flipV="1">
            <a:off x="3060635" y="2295331"/>
            <a:ext cx="6465920" cy="230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A00A331D-2EB0-4CEE-8662-2FAB66802E28}" type="slidenum">
              <a:rPr lang="en-US" smtClean="0"/>
              <a:t>181</a:t>
            </a:fld>
            <a:endParaRPr lang="en-US"/>
          </a:p>
        </p:txBody>
      </p:sp>
    </p:spTree>
    <p:extLst>
      <p:ext uri="{BB962C8B-B14F-4D97-AF65-F5344CB8AC3E}">
        <p14:creationId xmlns:p14="http://schemas.microsoft.com/office/powerpoint/2010/main" val="179828363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713" y="223024"/>
            <a:ext cx="11530360" cy="6634977"/>
          </a:xfrm>
        </p:spPr>
        <p:txBody>
          <a:bodyPr>
            <a:normAutofit fontScale="77500" lnSpcReduction="20000"/>
          </a:bodyPr>
          <a:lstStyle/>
          <a:p>
            <a:pPr>
              <a:spcAft>
                <a:spcPts val="1600"/>
              </a:spcAft>
            </a:pPr>
            <a:r>
              <a:rPr lang="en-US" dirty="0" smtClean="0"/>
              <a:t>Use $3 for parts of resource to which the field applies.</a:t>
            </a:r>
            <a:endParaRPr lang="en-US" dirty="0"/>
          </a:p>
          <a:p>
            <a:pPr marL="0" indent="0">
              <a:buNone/>
            </a:pPr>
            <a:r>
              <a:rPr lang="it-IT" dirty="0"/>
              <a:t>245 00  </a:t>
            </a:r>
            <a:r>
              <a:rPr lang="en-US" dirty="0"/>
              <a:t>Contemporary African plays / </a:t>
            </a:r>
            <a:r>
              <a:rPr lang="en-US" dirty="0" smtClean="0"/>
              <a:t>$c </a:t>
            </a:r>
            <a:r>
              <a:rPr lang="en-US" dirty="0"/>
              <a:t>edited and introduced by </a:t>
            </a:r>
            <a:r>
              <a:rPr lang="en-US" dirty="0" smtClean="0"/>
              <a:t>Martin Banham </a:t>
            </a:r>
            <a:r>
              <a:rPr lang="en-US" dirty="0"/>
              <a:t>and Jane </a:t>
            </a:r>
            <a:r>
              <a:rPr lang="en-US" dirty="0" err="1"/>
              <a:t>Plastow</a:t>
            </a:r>
            <a:r>
              <a:rPr lang="en-US" dirty="0" smtClean="0"/>
              <a:t>.</a:t>
            </a:r>
          </a:p>
          <a:p>
            <a:pPr marL="0" indent="0">
              <a:buNone/>
            </a:pPr>
            <a:r>
              <a:rPr lang="en-US" dirty="0" smtClean="0">
                <a:solidFill>
                  <a:srgbClr val="FF0000"/>
                </a:solidFill>
              </a:rPr>
              <a:t>386 __  Africans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a:solidFill>
                  <a:srgbClr val="7030A0"/>
                </a:solidFill>
              </a:rPr>
              <a:t>The chattering and the song </a:t>
            </a:r>
            <a:r>
              <a:rPr lang="en-US" dirty="0" smtClean="0">
                <a:solidFill>
                  <a:srgbClr val="7030A0"/>
                </a:solidFill>
              </a:rPr>
              <a:t>; Death and the king’s horseman </a:t>
            </a:r>
            <a:r>
              <a:rPr lang="en-US" dirty="0" smtClean="0">
                <a:solidFill>
                  <a:srgbClr val="FF0000"/>
                </a:solidFill>
              </a:rPr>
              <a:t>$a Nigerians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a:t>
            </a:r>
            <a:r>
              <a:rPr lang="en-US" dirty="0" smtClean="0">
                <a:solidFill>
                  <a:srgbClr val="7030A0"/>
                </a:solidFill>
              </a:rPr>
              <a:t>$3 The rise and shine of Comrade Fiasco </a:t>
            </a:r>
            <a:r>
              <a:rPr lang="en-US" dirty="0" smtClean="0">
                <a:solidFill>
                  <a:srgbClr val="FF0000"/>
                </a:solidFill>
              </a:rPr>
              <a:t>$a Zimbabweans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err="1">
                <a:solidFill>
                  <a:srgbClr val="7030A0"/>
                </a:solidFill>
              </a:rPr>
              <a:t>Anowa</a:t>
            </a:r>
            <a:r>
              <a:rPr lang="en-US" dirty="0"/>
              <a:t> </a:t>
            </a:r>
            <a:r>
              <a:rPr lang="en-US" dirty="0" smtClean="0">
                <a:solidFill>
                  <a:srgbClr val="FF0000"/>
                </a:solidFill>
              </a:rPr>
              <a:t>$a Ghanaians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err="1">
                <a:solidFill>
                  <a:srgbClr val="7030A0"/>
                </a:solidFill>
              </a:rPr>
              <a:t>Woza</a:t>
            </a:r>
            <a:r>
              <a:rPr lang="en-US" dirty="0">
                <a:solidFill>
                  <a:srgbClr val="7030A0"/>
                </a:solidFill>
              </a:rPr>
              <a:t> Albert! </a:t>
            </a:r>
            <a:r>
              <a:rPr lang="en-US" dirty="0" smtClean="0">
                <a:solidFill>
                  <a:srgbClr val="FF0000"/>
                </a:solidFill>
              </a:rPr>
              <a:t>$a South Africans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The other war </a:t>
            </a:r>
            <a:r>
              <a:rPr lang="en-US" dirty="0" smtClean="0">
                <a:solidFill>
                  <a:srgbClr val="FF0000"/>
                </a:solidFill>
              </a:rPr>
              <a:t>$a Eritreans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a:solidFill>
                  <a:srgbClr val="7030A0"/>
                </a:solidFill>
              </a:rPr>
              <a:t>The chattering and the song </a:t>
            </a:r>
            <a:r>
              <a:rPr lang="en-US" dirty="0" smtClean="0">
                <a:solidFill>
                  <a:srgbClr val="7030A0"/>
                </a:solidFill>
              </a:rPr>
              <a:t>; </a:t>
            </a:r>
            <a:r>
              <a:rPr lang="en-US" dirty="0">
                <a:solidFill>
                  <a:srgbClr val="7030A0"/>
                </a:solidFill>
              </a:rPr>
              <a:t>The rise and shine of Comrade Fiasco </a:t>
            </a:r>
            <a:r>
              <a:rPr lang="en-US" dirty="0" smtClean="0">
                <a:solidFill>
                  <a:srgbClr val="7030A0"/>
                </a:solidFill>
              </a:rPr>
              <a:t>; </a:t>
            </a:r>
            <a:r>
              <a:rPr lang="en-US" dirty="0" err="1" smtClean="0">
                <a:solidFill>
                  <a:srgbClr val="7030A0"/>
                </a:solidFill>
              </a:rPr>
              <a:t>Woza</a:t>
            </a:r>
            <a:r>
              <a:rPr lang="en-US" dirty="0" smtClean="0">
                <a:solidFill>
                  <a:srgbClr val="7030A0"/>
                </a:solidFill>
              </a:rPr>
              <a:t> Albert! ; The</a:t>
            </a:r>
          </a:p>
          <a:p>
            <a:pPr marL="0" indent="0">
              <a:buNone/>
            </a:pPr>
            <a:r>
              <a:rPr lang="en-US" dirty="0">
                <a:solidFill>
                  <a:srgbClr val="7030A0"/>
                </a:solidFill>
              </a:rPr>
              <a:t>	</a:t>
            </a:r>
            <a:r>
              <a:rPr lang="en-US" dirty="0" smtClean="0">
                <a:solidFill>
                  <a:srgbClr val="7030A0"/>
                </a:solidFill>
              </a:rPr>
              <a:t>other war ; Death and the king’s horseman </a:t>
            </a:r>
            <a:r>
              <a:rPr lang="en-US" dirty="0" smtClean="0">
                <a:solidFill>
                  <a:srgbClr val="FF0000"/>
                </a:solidFill>
              </a:rPr>
              <a:t>$a Men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err="1" smtClean="0">
                <a:solidFill>
                  <a:srgbClr val="7030A0"/>
                </a:solidFill>
              </a:rPr>
              <a:t>Anowa</a:t>
            </a:r>
            <a:r>
              <a:rPr lang="en-US" dirty="0" smtClean="0">
                <a:solidFill>
                  <a:srgbClr val="7030A0"/>
                </a:solidFill>
              </a:rPr>
              <a:t> </a:t>
            </a:r>
            <a:r>
              <a:rPr lang="en-US" dirty="0" smtClean="0">
                <a:solidFill>
                  <a:srgbClr val="FF0000"/>
                </a:solidFill>
              </a:rPr>
              <a:t>$a Women $2 </a:t>
            </a:r>
            <a:r>
              <a:rPr lang="en-US" dirty="0" err="1" smtClean="0">
                <a:solidFill>
                  <a:srgbClr val="FF0000"/>
                </a:solidFill>
              </a:rPr>
              <a:t>lcdgt</a:t>
            </a:r>
            <a:endParaRPr lang="en-US" dirty="0">
              <a:solidFill>
                <a:srgbClr val="FF0000"/>
              </a:solidFill>
            </a:endParaRPr>
          </a:p>
          <a:p>
            <a:pPr marL="0" indent="0">
              <a:buNone/>
            </a:pPr>
            <a:r>
              <a:rPr lang="en-US" dirty="0"/>
              <a:t>505 0_  The chattering and the song / Femi </a:t>
            </a:r>
            <a:r>
              <a:rPr lang="en-US" dirty="0" err="1" smtClean="0"/>
              <a:t>Osofisan</a:t>
            </a:r>
            <a:r>
              <a:rPr lang="en-US" dirty="0" smtClean="0"/>
              <a:t> </a:t>
            </a:r>
            <a:r>
              <a:rPr lang="en-US" dirty="0"/>
              <a:t>-- The rise and shine of Comrade Fiasco / </a:t>
            </a:r>
            <a:endParaRPr lang="en-US" dirty="0" smtClean="0"/>
          </a:p>
          <a:p>
            <a:pPr marL="0" indent="0">
              <a:buNone/>
            </a:pPr>
            <a:r>
              <a:rPr lang="en-US" dirty="0"/>
              <a:t> </a:t>
            </a:r>
            <a:r>
              <a:rPr lang="en-US" dirty="0" smtClean="0"/>
              <a:t>	Andrew </a:t>
            </a:r>
            <a:r>
              <a:rPr lang="en-US" dirty="0"/>
              <a:t>Whaley -- </a:t>
            </a:r>
            <a:r>
              <a:rPr lang="en-US" dirty="0" err="1" smtClean="0"/>
              <a:t>Anowa</a:t>
            </a:r>
            <a:r>
              <a:rPr lang="en-US" dirty="0" smtClean="0"/>
              <a:t> </a:t>
            </a:r>
            <a:r>
              <a:rPr lang="en-US" dirty="0"/>
              <a:t>/ </a:t>
            </a:r>
            <a:r>
              <a:rPr lang="en-US" dirty="0" err="1"/>
              <a:t>Ama</a:t>
            </a:r>
            <a:r>
              <a:rPr lang="en-US" dirty="0"/>
              <a:t> Ata </a:t>
            </a:r>
            <a:r>
              <a:rPr lang="en-US" dirty="0" err="1"/>
              <a:t>Aidoo</a:t>
            </a:r>
            <a:r>
              <a:rPr lang="en-US" dirty="0"/>
              <a:t> -- </a:t>
            </a:r>
            <a:r>
              <a:rPr lang="en-US" dirty="0" err="1"/>
              <a:t>Woza</a:t>
            </a:r>
            <a:r>
              <a:rPr lang="en-US" dirty="0"/>
              <a:t> Albert! / Percy </a:t>
            </a:r>
            <a:r>
              <a:rPr lang="en-US" dirty="0" err="1"/>
              <a:t>Mtwa</a:t>
            </a:r>
            <a:r>
              <a:rPr lang="en-US" dirty="0"/>
              <a:t>, </a:t>
            </a:r>
            <a:r>
              <a:rPr lang="en-US" dirty="0" err="1"/>
              <a:t>Mbongeni</a:t>
            </a:r>
            <a:r>
              <a:rPr lang="en-US" dirty="0"/>
              <a:t> </a:t>
            </a:r>
            <a:r>
              <a:rPr lang="en-US" dirty="0" err="1"/>
              <a:t>Ngema</a:t>
            </a:r>
            <a:r>
              <a:rPr lang="en-US" dirty="0" smtClean="0"/>
              <a:t>,</a:t>
            </a:r>
          </a:p>
          <a:p>
            <a:pPr marL="0" indent="0">
              <a:buNone/>
            </a:pPr>
            <a:r>
              <a:rPr lang="en-US" dirty="0"/>
              <a:t>	</a:t>
            </a:r>
            <a:r>
              <a:rPr lang="en-US" dirty="0" smtClean="0"/>
              <a:t>and </a:t>
            </a:r>
            <a:r>
              <a:rPr lang="en-US" dirty="0"/>
              <a:t>Barney Simon -- The other war / </a:t>
            </a:r>
            <a:r>
              <a:rPr lang="en-US" dirty="0" err="1"/>
              <a:t>Alemseged</a:t>
            </a:r>
            <a:r>
              <a:rPr lang="en-US" dirty="0"/>
              <a:t> </a:t>
            </a:r>
            <a:r>
              <a:rPr lang="en-US" dirty="0" err="1" smtClean="0"/>
              <a:t>Tesfai</a:t>
            </a:r>
            <a:r>
              <a:rPr lang="en-US" dirty="0"/>
              <a:t> ; translated by Paul Warwick, </a:t>
            </a:r>
            <a:r>
              <a:rPr lang="en-US" dirty="0" smtClean="0"/>
              <a:t>Samson</a:t>
            </a:r>
          </a:p>
          <a:p>
            <a:pPr marL="0" indent="0">
              <a:buNone/>
            </a:pPr>
            <a:r>
              <a:rPr lang="en-US" dirty="0"/>
              <a:t>	</a:t>
            </a:r>
            <a:r>
              <a:rPr lang="en-US" dirty="0" err="1" smtClean="0"/>
              <a:t>Gebregzhier</a:t>
            </a:r>
            <a:r>
              <a:rPr lang="en-US" dirty="0"/>
              <a:t>, and </a:t>
            </a:r>
            <a:r>
              <a:rPr lang="en-US" dirty="0" err="1"/>
              <a:t>Alemseged</a:t>
            </a:r>
            <a:r>
              <a:rPr lang="en-US" dirty="0"/>
              <a:t> </a:t>
            </a:r>
            <a:r>
              <a:rPr lang="en-US" dirty="0" err="1"/>
              <a:t>Tesfai</a:t>
            </a:r>
            <a:r>
              <a:rPr lang="en-US" dirty="0"/>
              <a:t> </a:t>
            </a:r>
            <a:r>
              <a:rPr lang="en-US" dirty="0" smtClean="0"/>
              <a:t>-- </a:t>
            </a:r>
            <a:r>
              <a:rPr lang="en-US" dirty="0"/>
              <a:t>Death and the king's horseman / </a:t>
            </a:r>
            <a:r>
              <a:rPr lang="en-US" dirty="0" err="1" smtClean="0"/>
              <a:t>Wole</a:t>
            </a:r>
            <a:r>
              <a:rPr lang="en-US" dirty="0" smtClean="0"/>
              <a:t> </a:t>
            </a:r>
            <a:r>
              <a:rPr lang="en-US" dirty="0"/>
              <a:t>Soyinka</a:t>
            </a:r>
            <a:r>
              <a:rPr lang="en-US" dirty="0" smtClean="0"/>
              <a:t>.</a:t>
            </a:r>
          </a:p>
          <a:p>
            <a:pPr marL="0" indent="0">
              <a:buNone/>
            </a:pPr>
            <a:r>
              <a:rPr lang="en-US" dirty="0" smtClean="0"/>
              <a:t>650 _0  African drama (English) $y 20th century.</a:t>
            </a:r>
          </a:p>
          <a:p>
            <a:pPr marL="0" indent="0">
              <a:buNone/>
            </a:pPr>
            <a:r>
              <a:rPr lang="en-US" dirty="0" smtClean="0"/>
              <a:t>655 _7  Drama. $2 </a:t>
            </a:r>
            <a:r>
              <a:rPr lang="en-US" dirty="0" err="1" smtClean="0"/>
              <a:t>lcgft</a:t>
            </a: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182</a:t>
            </a:fld>
            <a:endParaRPr lang="en-US"/>
          </a:p>
        </p:txBody>
      </p:sp>
    </p:spTree>
    <p:extLst>
      <p:ext uri="{BB962C8B-B14F-4D97-AF65-F5344CB8AC3E}">
        <p14:creationId xmlns:p14="http://schemas.microsoft.com/office/powerpoint/2010/main" val="181174698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713" y="223024"/>
            <a:ext cx="11530360" cy="6634977"/>
          </a:xfrm>
        </p:spPr>
        <p:txBody>
          <a:bodyPr>
            <a:normAutofit fontScale="92500" lnSpcReduction="10000"/>
          </a:bodyPr>
          <a:lstStyle/>
          <a:p>
            <a:pPr>
              <a:spcAft>
                <a:spcPts val="1600"/>
              </a:spcAft>
            </a:pPr>
            <a:r>
              <a:rPr lang="en-US" dirty="0" smtClean="0"/>
              <a:t>Use $</a:t>
            </a:r>
            <a:r>
              <a:rPr lang="en-US" dirty="0" err="1" smtClean="0"/>
              <a:t>i</a:t>
            </a:r>
            <a:r>
              <a:rPr lang="en-US" dirty="0"/>
              <a:t> </a:t>
            </a:r>
            <a:r>
              <a:rPr lang="en-US" dirty="0" smtClean="0"/>
              <a:t>and/or $4 to </a:t>
            </a:r>
            <a:r>
              <a:rPr lang="en-US" dirty="0"/>
              <a:t>record relationship </a:t>
            </a:r>
            <a:r>
              <a:rPr lang="en-US" dirty="0" smtClean="0"/>
              <a:t>between </a:t>
            </a:r>
            <a:r>
              <a:rPr lang="en-US" dirty="0"/>
              <a:t>the term(s) recorded and the resource </a:t>
            </a:r>
            <a:r>
              <a:rPr lang="en-US" dirty="0" smtClean="0"/>
              <a:t>being described.</a:t>
            </a:r>
            <a:endParaRPr lang="en-US" dirty="0"/>
          </a:p>
          <a:p>
            <a:pPr marL="0" indent="0">
              <a:buNone/>
            </a:pPr>
            <a:r>
              <a:rPr lang="en-US" dirty="0" smtClean="0"/>
              <a:t>100 1_  </a:t>
            </a:r>
            <a:r>
              <a:rPr lang="en-US" dirty="0" err="1"/>
              <a:t>Rylant</a:t>
            </a:r>
            <a:r>
              <a:rPr lang="en-US" dirty="0"/>
              <a:t>, Cynthia, </a:t>
            </a:r>
            <a:r>
              <a:rPr lang="en-US" dirty="0" smtClean="0"/>
              <a:t>$e </a:t>
            </a:r>
            <a:r>
              <a:rPr lang="en-US" dirty="0"/>
              <a:t>author.</a:t>
            </a:r>
          </a:p>
          <a:p>
            <a:pPr marL="0" indent="0">
              <a:buNone/>
            </a:pPr>
            <a:r>
              <a:rPr lang="en-US" dirty="0" smtClean="0"/>
              <a:t>245 10  Herbert's </a:t>
            </a:r>
            <a:r>
              <a:rPr lang="en-US" dirty="0"/>
              <a:t>first Halloween / </a:t>
            </a:r>
            <a:r>
              <a:rPr lang="en-US" dirty="0" smtClean="0"/>
              <a:t>$c </a:t>
            </a:r>
            <a:r>
              <a:rPr lang="en-US" dirty="0"/>
              <a:t>by Cynthia </a:t>
            </a:r>
            <a:r>
              <a:rPr lang="en-US" dirty="0" err="1"/>
              <a:t>Rylant</a:t>
            </a:r>
            <a:r>
              <a:rPr lang="en-US" dirty="0"/>
              <a:t> ; illustrated by Steven Henry</a:t>
            </a:r>
            <a:r>
              <a:rPr lang="en-US" dirty="0" smtClean="0"/>
              <a:t>.</a:t>
            </a:r>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a:solidFill>
                  <a:srgbClr val="0070C0"/>
                </a:solidFill>
              </a:rPr>
              <a:t> Author: </a:t>
            </a:r>
            <a:r>
              <a:rPr lang="en-US" dirty="0" smtClean="0">
                <a:solidFill>
                  <a:srgbClr val="FF0000"/>
                </a:solidFill>
              </a:rPr>
              <a:t>$a </a:t>
            </a:r>
            <a:r>
              <a:rPr lang="en-US" dirty="0">
                <a:solidFill>
                  <a:srgbClr val="FF0000"/>
                </a:solidFill>
              </a:rPr>
              <a:t>Oregonians </a:t>
            </a:r>
            <a:r>
              <a:rPr lang="en-US" dirty="0" smtClean="0">
                <a:solidFill>
                  <a:srgbClr val="FF0000"/>
                </a:solidFill>
              </a:rPr>
              <a:t>$a Women $2 </a:t>
            </a:r>
            <a:r>
              <a:rPr lang="en-US" dirty="0" err="1" smtClean="0">
                <a:solidFill>
                  <a:srgbClr val="FF0000"/>
                </a:solidFill>
              </a:rPr>
              <a:t>lcdgt</a:t>
            </a:r>
            <a:endParaRPr lang="en-US" dirty="0" smtClean="0">
              <a:solidFill>
                <a:srgbClr val="0070C0"/>
              </a:solidFill>
            </a:endParaRPr>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smtClean="0">
                <a:solidFill>
                  <a:srgbClr val="0070C0"/>
                </a:solidFill>
              </a:rPr>
              <a:t> Illustrator: </a:t>
            </a:r>
            <a:r>
              <a:rPr lang="en-US" dirty="0" smtClean="0">
                <a:solidFill>
                  <a:srgbClr val="FF0000"/>
                </a:solidFill>
              </a:rPr>
              <a:t>$a Washingtonians (Washington State) $a Men $2 </a:t>
            </a:r>
            <a:r>
              <a:rPr lang="en-US" dirty="0" err="1" smtClean="0">
                <a:solidFill>
                  <a:srgbClr val="FF0000"/>
                </a:solidFill>
              </a:rPr>
              <a:t>lcdgt</a:t>
            </a:r>
            <a:endParaRPr lang="en-US" dirty="0" smtClean="0">
              <a:solidFill>
                <a:srgbClr val="0070C0"/>
              </a:solidFill>
            </a:endParaRPr>
          </a:p>
          <a:p>
            <a:pPr marL="0" indent="0">
              <a:buNone/>
            </a:pPr>
            <a:r>
              <a:rPr lang="en-US" dirty="0"/>
              <a:t>650 </a:t>
            </a:r>
            <a:r>
              <a:rPr lang="en-US" dirty="0" smtClean="0"/>
              <a:t>_0  Halloween $v </a:t>
            </a:r>
            <a:r>
              <a:rPr lang="en-US" dirty="0"/>
              <a:t>Juvenile fiction.</a:t>
            </a:r>
          </a:p>
          <a:p>
            <a:pPr marL="0" indent="0">
              <a:buNone/>
            </a:pPr>
            <a:r>
              <a:rPr lang="en-US" dirty="0"/>
              <a:t>650 </a:t>
            </a:r>
            <a:r>
              <a:rPr lang="en-US" dirty="0" smtClean="0"/>
              <a:t>_0  Father </a:t>
            </a:r>
            <a:r>
              <a:rPr lang="en-US" dirty="0"/>
              <a:t>and child </a:t>
            </a:r>
            <a:r>
              <a:rPr lang="en-US" dirty="0" smtClean="0"/>
              <a:t>$v </a:t>
            </a:r>
            <a:r>
              <a:rPr lang="en-US" dirty="0"/>
              <a:t>Juvenile fiction.</a:t>
            </a:r>
          </a:p>
          <a:p>
            <a:pPr marL="0" indent="0">
              <a:buNone/>
            </a:pPr>
            <a:r>
              <a:rPr lang="en-US" dirty="0"/>
              <a:t>650 </a:t>
            </a:r>
            <a:r>
              <a:rPr lang="en-US" dirty="0" smtClean="0"/>
              <a:t>_0  Costume $v </a:t>
            </a:r>
            <a:r>
              <a:rPr lang="en-US" dirty="0"/>
              <a:t>Juvenile fiction.</a:t>
            </a:r>
          </a:p>
          <a:p>
            <a:pPr marL="0" indent="0">
              <a:buNone/>
            </a:pPr>
            <a:r>
              <a:rPr lang="en-US" dirty="0"/>
              <a:t>650 </a:t>
            </a:r>
            <a:r>
              <a:rPr lang="en-US" dirty="0" smtClean="0"/>
              <a:t>_1  Halloween $v </a:t>
            </a:r>
            <a:r>
              <a:rPr lang="en-US" dirty="0"/>
              <a:t>Fiction.</a:t>
            </a:r>
          </a:p>
          <a:p>
            <a:pPr marL="0" indent="0">
              <a:buNone/>
            </a:pPr>
            <a:r>
              <a:rPr lang="en-US" dirty="0"/>
              <a:t>650 </a:t>
            </a:r>
            <a:r>
              <a:rPr lang="en-US" dirty="0" smtClean="0"/>
              <a:t>_1  Father </a:t>
            </a:r>
            <a:r>
              <a:rPr lang="en-US" dirty="0"/>
              <a:t>and child </a:t>
            </a:r>
            <a:r>
              <a:rPr lang="en-US" dirty="0" smtClean="0"/>
              <a:t>$v </a:t>
            </a:r>
            <a:r>
              <a:rPr lang="en-US" dirty="0"/>
              <a:t>Fiction</a:t>
            </a:r>
            <a:r>
              <a:rPr lang="en-US" dirty="0" smtClean="0"/>
              <a:t>.</a:t>
            </a:r>
          </a:p>
          <a:p>
            <a:pPr marL="0" indent="0">
              <a:buNone/>
            </a:pPr>
            <a:r>
              <a:rPr lang="en-US" dirty="0"/>
              <a:t>655 </a:t>
            </a:r>
            <a:r>
              <a:rPr lang="en-US" dirty="0" smtClean="0"/>
              <a:t>_7  Fiction</a:t>
            </a:r>
            <a:r>
              <a:rPr lang="en-US" dirty="0"/>
              <a:t>. </a:t>
            </a:r>
            <a:r>
              <a:rPr lang="en-US" dirty="0" smtClean="0"/>
              <a:t>$2 </a:t>
            </a:r>
            <a:r>
              <a:rPr lang="en-US" dirty="0" err="1"/>
              <a:t>lcgft</a:t>
            </a:r>
            <a:endParaRPr lang="en-US" dirty="0"/>
          </a:p>
          <a:p>
            <a:pPr marL="0" indent="0">
              <a:buNone/>
            </a:pPr>
            <a:r>
              <a:rPr lang="en-US" dirty="0"/>
              <a:t>655 </a:t>
            </a:r>
            <a:r>
              <a:rPr lang="en-US" dirty="0" smtClean="0"/>
              <a:t>_7  Picture </a:t>
            </a:r>
            <a:r>
              <a:rPr lang="en-US" dirty="0"/>
              <a:t>books. </a:t>
            </a:r>
            <a:r>
              <a:rPr lang="en-US" dirty="0" smtClean="0"/>
              <a:t>$2 </a:t>
            </a:r>
            <a:r>
              <a:rPr lang="en-US" dirty="0" err="1"/>
              <a:t>lcgft</a:t>
            </a:r>
            <a:endParaRPr lang="en-US" dirty="0"/>
          </a:p>
          <a:p>
            <a:pPr marL="0" indent="0">
              <a:buNone/>
            </a:pPr>
            <a:r>
              <a:rPr lang="en-US" dirty="0" smtClean="0"/>
              <a:t>700 1_  </a:t>
            </a:r>
            <a:r>
              <a:rPr lang="en-US" dirty="0"/>
              <a:t>Henry, Steven, </a:t>
            </a:r>
            <a:r>
              <a:rPr lang="en-US" dirty="0" smtClean="0"/>
              <a:t>$d </a:t>
            </a:r>
            <a:r>
              <a:rPr lang="en-US" dirty="0"/>
              <a:t>1962- </a:t>
            </a:r>
            <a:r>
              <a:rPr lang="en-US" dirty="0" smtClean="0"/>
              <a:t>$e </a:t>
            </a:r>
            <a:r>
              <a:rPr lang="en-US" dirty="0"/>
              <a:t>illustrator.</a:t>
            </a: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183</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5327" y="3272789"/>
            <a:ext cx="2648903" cy="3266123"/>
          </a:xfrm>
          <a:prstGeom prst="rect">
            <a:avLst/>
          </a:prstGeom>
        </p:spPr>
      </p:pic>
    </p:spTree>
    <p:extLst>
      <p:ext uri="{BB962C8B-B14F-4D97-AF65-F5344CB8AC3E}">
        <p14:creationId xmlns:p14="http://schemas.microsoft.com/office/powerpoint/2010/main" val="10805694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713" y="223024"/>
            <a:ext cx="11530360" cy="6634977"/>
          </a:xfrm>
        </p:spPr>
        <p:txBody>
          <a:bodyPr>
            <a:normAutofit fontScale="85000" lnSpcReduction="10000"/>
          </a:bodyPr>
          <a:lstStyle/>
          <a:p>
            <a:pPr>
              <a:spcAft>
                <a:spcPts val="1600"/>
              </a:spcAft>
            </a:pPr>
            <a:r>
              <a:rPr lang="en-US" dirty="0" smtClean="0"/>
              <a:t>$</a:t>
            </a:r>
            <a:r>
              <a:rPr lang="en-US" dirty="0" err="1" smtClean="0"/>
              <a:t>i</a:t>
            </a:r>
            <a:r>
              <a:rPr lang="en-US" dirty="0" smtClean="0"/>
              <a:t> and $4 are repeatable</a:t>
            </a:r>
            <a:endParaRPr lang="en-US" dirty="0"/>
          </a:p>
          <a:p>
            <a:pPr marL="0" indent="0">
              <a:buNone/>
            </a:pPr>
            <a:r>
              <a:rPr lang="en-US" dirty="0" smtClean="0"/>
              <a:t>100 1_  Bizet</a:t>
            </a:r>
            <a:r>
              <a:rPr lang="en-US" dirty="0"/>
              <a:t>, Georges, </a:t>
            </a:r>
            <a:r>
              <a:rPr lang="en-US" dirty="0" smtClean="0"/>
              <a:t>$d </a:t>
            </a:r>
            <a:r>
              <a:rPr lang="en-US" dirty="0"/>
              <a:t>1838-1875, </a:t>
            </a:r>
            <a:r>
              <a:rPr lang="en-US" dirty="0" smtClean="0"/>
              <a:t>$e </a:t>
            </a:r>
            <a:r>
              <a:rPr lang="en-US" dirty="0"/>
              <a:t>composer.</a:t>
            </a:r>
          </a:p>
          <a:p>
            <a:pPr marL="0" indent="0">
              <a:buNone/>
            </a:pPr>
            <a:r>
              <a:rPr lang="en-US" dirty="0" smtClean="0"/>
              <a:t>245 10  Carmen </a:t>
            </a:r>
            <a:r>
              <a:rPr lang="en-US" dirty="0"/>
              <a:t>/ </a:t>
            </a:r>
            <a:r>
              <a:rPr lang="en-US" dirty="0" smtClean="0"/>
              <a:t>$c </a:t>
            </a:r>
            <a:r>
              <a:rPr lang="en-US" dirty="0"/>
              <a:t>Georges Bizet</a:t>
            </a:r>
            <a:r>
              <a:rPr lang="en-US" dirty="0" smtClean="0"/>
              <a:t>.</a:t>
            </a:r>
          </a:p>
          <a:p>
            <a:pPr marL="0" indent="0">
              <a:buNone/>
            </a:pPr>
            <a:r>
              <a:rPr lang="en-US" dirty="0">
                <a:solidFill>
                  <a:srgbClr val="FF0000"/>
                </a:solidFill>
              </a:rPr>
              <a:t>386 </a:t>
            </a:r>
            <a:r>
              <a:rPr lang="en-US" dirty="0" smtClean="0">
                <a:solidFill>
                  <a:srgbClr val="FF0000"/>
                </a:solidFill>
              </a:rPr>
              <a:t>__  </a:t>
            </a:r>
            <a:r>
              <a:rPr lang="en-US" dirty="0" smtClean="0">
                <a:solidFill>
                  <a:srgbClr val="0070C0"/>
                </a:solidFill>
              </a:rPr>
              <a:t>$</a:t>
            </a:r>
            <a:r>
              <a:rPr lang="en-US" dirty="0" err="1" smtClean="0">
                <a:solidFill>
                  <a:srgbClr val="0070C0"/>
                </a:solidFill>
              </a:rPr>
              <a:t>i</a:t>
            </a:r>
            <a:r>
              <a:rPr lang="en-US" dirty="0" smtClean="0">
                <a:solidFill>
                  <a:srgbClr val="0070C0"/>
                </a:solidFill>
              </a:rPr>
              <a:t> </a:t>
            </a:r>
            <a:r>
              <a:rPr lang="en-US" dirty="0">
                <a:solidFill>
                  <a:srgbClr val="0070C0"/>
                </a:solidFill>
              </a:rPr>
              <a:t>Composer, </a:t>
            </a:r>
            <a:r>
              <a:rPr lang="en-US" dirty="0" smtClean="0">
                <a:solidFill>
                  <a:srgbClr val="0070C0"/>
                </a:solidFill>
              </a:rPr>
              <a:t>$</a:t>
            </a:r>
            <a:r>
              <a:rPr lang="en-US" dirty="0" err="1" smtClean="0">
                <a:solidFill>
                  <a:srgbClr val="0070C0"/>
                </a:solidFill>
              </a:rPr>
              <a:t>i</a:t>
            </a:r>
            <a:r>
              <a:rPr lang="en-US" dirty="0" smtClean="0">
                <a:solidFill>
                  <a:srgbClr val="0070C0"/>
                </a:solidFill>
              </a:rPr>
              <a:t> </a:t>
            </a:r>
            <a:r>
              <a:rPr lang="en-US" dirty="0">
                <a:solidFill>
                  <a:srgbClr val="0070C0"/>
                </a:solidFill>
              </a:rPr>
              <a:t>Librettist: </a:t>
            </a:r>
            <a:r>
              <a:rPr lang="en-US" dirty="0" smtClean="0">
                <a:solidFill>
                  <a:srgbClr val="FF0000"/>
                </a:solidFill>
              </a:rPr>
              <a:t>$a </a:t>
            </a:r>
            <a:r>
              <a:rPr lang="en-US" dirty="0">
                <a:solidFill>
                  <a:srgbClr val="FF0000"/>
                </a:solidFill>
              </a:rPr>
              <a:t>French </a:t>
            </a:r>
            <a:r>
              <a:rPr lang="en-US" dirty="0" smtClean="0">
                <a:solidFill>
                  <a:srgbClr val="FF0000"/>
                </a:solidFill>
              </a:rPr>
              <a:t>$2 </a:t>
            </a:r>
            <a:r>
              <a:rPr lang="en-US" dirty="0" err="1" smtClean="0">
                <a:solidFill>
                  <a:srgbClr val="FF0000"/>
                </a:solidFill>
              </a:rPr>
              <a:t>lcdgt</a:t>
            </a:r>
            <a:r>
              <a:rPr lang="en-US" dirty="0" smtClean="0">
                <a:solidFill>
                  <a:srgbClr val="FF0000"/>
                </a:solidFill>
              </a:rPr>
              <a:t> </a:t>
            </a:r>
            <a:r>
              <a:rPr lang="en-US" dirty="0" smtClean="0">
                <a:solidFill>
                  <a:schemeClr val="accent6">
                    <a:lumMod val="75000"/>
                  </a:schemeClr>
                </a:solidFill>
              </a:rPr>
              <a:t>$4 </a:t>
            </a:r>
            <a:r>
              <a:rPr lang="en-US" dirty="0" err="1" smtClean="0">
                <a:solidFill>
                  <a:schemeClr val="accent6">
                    <a:lumMod val="75000"/>
                  </a:schemeClr>
                </a:solidFill>
              </a:rPr>
              <a:t>cmp</a:t>
            </a:r>
            <a:r>
              <a:rPr lang="en-US" dirty="0" smtClean="0">
                <a:solidFill>
                  <a:schemeClr val="accent6">
                    <a:lumMod val="75000"/>
                  </a:schemeClr>
                </a:solidFill>
              </a:rPr>
              <a:t> $4 </a:t>
            </a:r>
            <a:r>
              <a:rPr lang="en-US" dirty="0" err="1" smtClean="0">
                <a:solidFill>
                  <a:schemeClr val="accent6">
                    <a:lumMod val="75000"/>
                  </a:schemeClr>
                </a:solidFill>
              </a:rPr>
              <a:t>lbt</a:t>
            </a:r>
            <a:endParaRPr lang="en-US" dirty="0">
              <a:solidFill>
                <a:schemeClr val="accent6">
                  <a:lumMod val="75000"/>
                </a:schemeClr>
              </a:solidFill>
            </a:endParaRPr>
          </a:p>
          <a:p>
            <a:pPr marL="514350" indent="-514350">
              <a:buAutoNum type="arabicPlain" startAt="386"/>
            </a:pPr>
            <a:r>
              <a:rPr lang="en-US" dirty="0" smtClean="0">
                <a:solidFill>
                  <a:srgbClr val="FF0000"/>
                </a:solidFill>
              </a:rPr>
              <a:t>__  </a:t>
            </a:r>
            <a:r>
              <a:rPr lang="en-US" dirty="0" smtClean="0">
                <a:solidFill>
                  <a:srgbClr val="0070C0"/>
                </a:solidFill>
              </a:rPr>
              <a:t>$</a:t>
            </a:r>
            <a:r>
              <a:rPr lang="en-US" dirty="0" err="1" smtClean="0">
                <a:solidFill>
                  <a:srgbClr val="0070C0"/>
                </a:solidFill>
              </a:rPr>
              <a:t>i</a:t>
            </a:r>
            <a:r>
              <a:rPr lang="en-US" dirty="0" smtClean="0">
                <a:solidFill>
                  <a:srgbClr val="0070C0"/>
                </a:solidFill>
              </a:rPr>
              <a:t> </a:t>
            </a:r>
            <a:r>
              <a:rPr lang="en-US" dirty="0">
                <a:solidFill>
                  <a:srgbClr val="0070C0"/>
                </a:solidFill>
              </a:rPr>
              <a:t>Composer, </a:t>
            </a:r>
            <a:r>
              <a:rPr lang="en-US" dirty="0" smtClean="0">
                <a:solidFill>
                  <a:srgbClr val="0070C0"/>
                </a:solidFill>
              </a:rPr>
              <a:t>$</a:t>
            </a:r>
            <a:r>
              <a:rPr lang="en-US" dirty="0" err="1" smtClean="0">
                <a:solidFill>
                  <a:srgbClr val="0070C0"/>
                </a:solidFill>
              </a:rPr>
              <a:t>i</a:t>
            </a:r>
            <a:r>
              <a:rPr lang="en-US" dirty="0" smtClean="0">
                <a:solidFill>
                  <a:srgbClr val="0070C0"/>
                </a:solidFill>
              </a:rPr>
              <a:t> Librettist, $</a:t>
            </a:r>
            <a:r>
              <a:rPr lang="en-US" dirty="0" err="1" smtClean="0">
                <a:solidFill>
                  <a:srgbClr val="0070C0"/>
                </a:solidFill>
              </a:rPr>
              <a:t>i</a:t>
            </a:r>
            <a:r>
              <a:rPr lang="en-US" dirty="0" smtClean="0">
                <a:solidFill>
                  <a:srgbClr val="0070C0"/>
                </a:solidFill>
              </a:rPr>
              <a:t> Conductor: </a:t>
            </a:r>
            <a:r>
              <a:rPr lang="en-US" dirty="0" smtClean="0">
                <a:solidFill>
                  <a:srgbClr val="FF0000"/>
                </a:solidFill>
              </a:rPr>
              <a:t>$a </a:t>
            </a:r>
            <a:r>
              <a:rPr lang="en-US" dirty="0">
                <a:solidFill>
                  <a:srgbClr val="FF0000"/>
                </a:solidFill>
              </a:rPr>
              <a:t>Men </a:t>
            </a:r>
            <a:r>
              <a:rPr lang="en-US" dirty="0" smtClean="0">
                <a:solidFill>
                  <a:srgbClr val="FF0000"/>
                </a:solidFill>
              </a:rPr>
              <a:t>$2 </a:t>
            </a:r>
            <a:r>
              <a:rPr lang="en-US" dirty="0" err="1" smtClean="0">
                <a:solidFill>
                  <a:srgbClr val="FF0000"/>
                </a:solidFill>
              </a:rPr>
              <a:t>lcdgt</a:t>
            </a:r>
            <a:r>
              <a:rPr lang="en-US" dirty="0" smtClean="0">
                <a:solidFill>
                  <a:srgbClr val="FF0000"/>
                </a:solidFill>
              </a:rPr>
              <a:t> </a:t>
            </a:r>
            <a:r>
              <a:rPr lang="en-US" dirty="0" smtClean="0">
                <a:solidFill>
                  <a:schemeClr val="accent6">
                    <a:lumMod val="75000"/>
                  </a:schemeClr>
                </a:solidFill>
              </a:rPr>
              <a:t>$4 </a:t>
            </a:r>
            <a:r>
              <a:rPr lang="en-US" dirty="0" err="1" smtClean="0">
                <a:solidFill>
                  <a:schemeClr val="accent6">
                    <a:lumMod val="75000"/>
                  </a:schemeClr>
                </a:solidFill>
              </a:rPr>
              <a:t>cmp</a:t>
            </a:r>
            <a:r>
              <a:rPr lang="en-US" dirty="0" smtClean="0">
                <a:solidFill>
                  <a:schemeClr val="accent6">
                    <a:lumMod val="75000"/>
                  </a:schemeClr>
                </a:solidFill>
              </a:rPr>
              <a:t> $4 </a:t>
            </a:r>
            <a:r>
              <a:rPr lang="en-US" dirty="0" err="1" smtClean="0">
                <a:solidFill>
                  <a:schemeClr val="accent6">
                    <a:lumMod val="75000"/>
                  </a:schemeClr>
                </a:solidFill>
              </a:rPr>
              <a:t>lbt</a:t>
            </a:r>
            <a:r>
              <a:rPr lang="en-US" dirty="0" smtClean="0">
                <a:solidFill>
                  <a:schemeClr val="accent6">
                    <a:lumMod val="75000"/>
                  </a:schemeClr>
                </a:solidFill>
              </a:rPr>
              <a:t> $a </a:t>
            </a:r>
            <a:r>
              <a:rPr lang="en-US" dirty="0" err="1" smtClean="0">
                <a:solidFill>
                  <a:schemeClr val="accent6">
                    <a:lumMod val="75000"/>
                  </a:schemeClr>
                </a:solidFill>
              </a:rPr>
              <a:t>cnd</a:t>
            </a:r>
            <a:endParaRPr lang="en-US" dirty="0" smtClean="0">
              <a:solidFill>
                <a:schemeClr val="accent6">
                  <a:lumMod val="75000"/>
                </a:schemeClr>
              </a:solidFill>
            </a:endParaRPr>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smtClean="0">
                <a:solidFill>
                  <a:srgbClr val="0070C0"/>
                </a:solidFill>
              </a:rPr>
              <a:t> Conductor: </a:t>
            </a:r>
            <a:r>
              <a:rPr lang="en-US" dirty="0" smtClean="0">
                <a:solidFill>
                  <a:srgbClr val="FF0000"/>
                </a:solidFill>
              </a:rPr>
              <a:t>$a Americans $2 </a:t>
            </a:r>
            <a:r>
              <a:rPr lang="en-US" dirty="0" err="1" smtClean="0">
                <a:solidFill>
                  <a:srgbClr val="FF0000"/>
                </a:solidFill>
              </a:rPr>
              <a:t>lcdgt</a:t>
            </a:r>
            <a:r>
              <a:rPr lang="en-US" dirty="0" smtClean="0">
                <a:solidFill>
                  <a:srgbClr val="FF0000"/>
                </a:solidFill>
              </a:rPr>
              <a:t> </a:t>
            </a:r>
            <a:r>
              <a:rPr lang="en-US" dirty="0" smtClean="0">
                <a:solidFill>
                  <a:schemeClr val="accent6">
                    <a:lumMod val="75000"/>
                  </a:schemeClr>
                </a:solidFill>
              </a:rPr>
              <a:t>$4 </a:t>
            </a:r>
            <a:r>
              <a:rPr lang="en-US" dirty="0" err="1" smtClean="0">
                <a:solidFill>
                  <a:schemeClr val="accent6">
                    <a:lumMod val="75000"/>
                  </a:schemeClr>
                </a:solidFill>
              </a:rPr>
              <a:t>cnd</a:t>
            </a:r>
            <a:endParaRPr lang="en-US" dirty="0" smtClean="0">
              <a:solidFill>
                <a:schemeClr val="accent6">
                  <a:lumMod val="75000"/>
                </a:schemeClr>
              </a:solidFill>
            </a:endParaRPr>
          </a:p>
          <a:p>
            <a:pPr marL="0" indent="0">
              <a:buNone/>
            </a:pPr>
            <a:r>
              <a:rPr lang="en-US" dirty="0" smtClean="0"/>
              <a:t>500 __  Libretto </a:t>
            </a:r>
            <a:r>
              <a:rPr lang="en-US" dirty="0"/>
              <a:t>by Henri </a:t>
            </a:r>
            <a:r>
              <a:rPr lang="en-US" dirty="0" err="1"/>
              <a:t>Meilhac</a:t>
            </a:r>
            <a:r>
              <a:rPr lang="en-US" dirty="0"/>
              <a:t> and </a:t>
            </a:r>
            <a:r>
              <a:rPr lang="en-US" dirty="0" err="1"/>
              <a:t>Ludovic</a:t>
            </a:r>
            <a:r>
              <a:rPr lang="en-US" dirty="0"/>
              <a:t> </a:t>
            </a:r>
            <a:r>
              <a:rPr lang="en-US" dirty="0" err="1"/>
              <a:t>Halévy</a:t>
            </a:r>
            <a:r>
              <a:rPr lang="en-US" dirty="0"/>
              <a:t>, based on the novella </a:t>
            </a:r>
            <a:r>
              <a:rPr lang="en-US" dirty="0" smtClean="0"/>
              <a:t>by Prosper</a:t>
            </a:r>
          </a:p>
          <a:p>
            <a:pPr marL="0" indent="0">
              <a:buNone/>
            </a:pPr>
            <a:r>
              <a:rPr lang="en-US" dirty="0"/>
              <a:t>	</a:t>
            </a:r>
            <a:r>
              <a:rPr lang="en-US" dirty="0" smtClean="0"/>
              <a:t> </a:t>
            </a:r>
            <a:r>
              <a:rPr lang="en-US" dirty="0" err="1"/>
              <a:t>Mérimée</a:t>
            </a:r>
            <a:r>
              <a:rPr lang="en-US" dirty="0" smtClean="0"/>
              <a:t>.</a:t>
            </a:r>
          </a:p>
          <a:p>
            <a:pPr marL="0" indent="0">
              <a:buNone/>
            </a:pPr>
            <a:r>
              <a:rPr lang="en-US" dirty="0"/>
              <a:t>511 0_ </a:t>
            </a:r>
            <a:r>
              <a:rPr lang="en-US" dirty="0" smtClean="0"/>
              <a:t> Adriana </a:t>
            </a:r>
            <a:r>
              <a:rPr lang="en-US" dirty="0" err="1"/>
              <a:t>Maliponte</a:t>
            </a:r>
            <a:r>
              <a:rPr lang="en-US" dirty="0"/>
              <a:t>, soprano ; Marilyn Horne, mezzo-soprano ; </a:t>
            </a:r>
            <a:r>
              <a:rPr lang="en-US" dirty="0" smtClean="0"/>
              <a:t>James </a:t>
            </a:r>
            <a:r>
              <a:rPr lang="en-US" dirty="0"/>
              <a:t>McCracken, </a:t>
            </a:r>
            <a:endParaRPr lang="en-US" dirty="0" smtClean="0"/>
          </a:p>
          <a:p>
            <a:pPr marL="0" indent="0">
              <a:buNone/>
            </a:pPr>
            <a:r>
              <a:rPr lang="en-US" dirty="0"/>
              <a:t>	</a:t>
            </a:r>
            <a:r>
              <a:rPr lang="en-US" dirty="0" smtClean="0"/>
              <a:t> tenor </a:t>
            </a:r>
            <a:r>
              <a:rPr lang="en-US" dirty="0"/>
              <a:t>; Tom Krause, baritone ; Donald Gramm, bass </a:t>
            </a:r>
            <a:r>
              <a:rPr lang="en-US" dirty="0" smtClean="0"/>
              <a:t>; Colette </a:t>
            </a:r>
            <a:r>
              <a:rPr lang="en-US" dirty="0" err="1"/>
              <a:t>Boky</a:t>
            </a:r>
            <a:r>
              <a:rPr lang="en-US" dirty="0"/>
              <a:t>, Marcia Baldwin</a:t>
            </a:r>
            <a:r>
              <a:rPr lang="en-US" dirty="0" smtClean="0"/>
              <a:t>,</a:t>
            </a:r>
          </a:p>
          <a:p>
            <a:pPr marL="0" indent="0">
              <a:buNone/>
            </a:pPr>
            <a:r>
              <a:rPr lang="en-US" dirty="0"/>
              <a:t>	</a:t>
            </a:r>
            <a:r>
              <a:rPr lang="en-US" dirty="0" smtClean="0"/>
              <a:t> </a:t>
            </a:r>
            <a:r>
              <a:rPr lang="en-US" dirty="0"/>
              <a:t>Russell Christopher, Andrea </a:t>
            </a:r>
            <a:r>
              <a:rPr lang="en-US" dirty="0" err="1"/>
              <a:t>Velis</a:t>
            </a:r>
            <a:r>
              <a:rPr lang="en-US" dirty="0" smtClean="0"/>
              <a:t>, Raymond </a:t>
            </a:r>
            <a:r>
              <a:rPr lang="en-US" dirty="0"/>
              <a:t>Gibbs, supporting soloists ; </a:t>
            </a:r>
            <a:r>
              <a:rPr lang="en-US" dirty="0" smtClean="0"/>
              <a:t>Manhattan</a:t>
            </a:r>
          </a:p>
          <a:p>
            <a:pPr marL="0" indent="0">
              <a:buNone/>
            </a:pPr>
            <a:r>
              <a:rPr lang="en-US" dirty="0"/>
              <a:t>	</a:t>
            </a:r>
            <a:r>
              <a:rPr lang="en-US" dirty="0" smtClean="0"/>
              <a:t> </a:t>
            </a:r>
            <a:r>
              <a:rPr lang="en-US" dirty="0"/>
              <a:t>Opera Chorus ; </a:t>
            </a:r>
            <a:r>
              <a:rPr lang="en-US" dirty="0" smtClean="0"/>
              <a:t>Metropolitan </a:t>
            </a:r>
            <a:r>
              <a:rPr lang="en-US" dirty="0"/>
              <a:t>Opera Orchestra and Children's Chorus ; </a:t>
            </a:r>
            <a:r>
              <a:rPr lang="en-US" dirty="0" smtClean="0"/>
              <a:t>Leonard</a:t>
            </a:r>
          </a:p>
          <a:p>
            <a:pPr marL="0" indent="0">
              <a:buNone/>
            </a:pPr>
            <a:r>
              <a:rPr lang="en-US" dirty="0"/>
              <a:t>	</a:t>
            </a:r>
            <a:r>
              <a:rPr lang="en-US" dirty="0" smtClean="0"/>
              <a:t> </a:t>
            </a:r>
            <a:r>
              <a:rPr lang="en-US" dirty="0"/>
              <a:t>Bernstein</a:t>
            </a:r>
            <a:r>
              <a:rPr lang="en-US" dirty="0" smtClean="0"/>
              <a:t>, </a:t>
            </a:r>
            <a:r>
              <a:rPr lang="en-US" dirty="0"/>
              <a:t>conductor</a:t>
            </a:r>
            <a:r>
              <a:rPr lang="en-US" dirty="0" smtClean="0"/>
              <a:t>.</a:t>
            </a:r>
          </a:p>
          <a:p>
            <a:pPr marL="0" indent="0">
              <a:buNone/>
            </a:pPr>
            <a:r>
              <a:rPr lang="en-US" dirty="0" smtClean="0"/>
              <a:t>700 1_ </a:t>
            </a:r>
            <a:r>
              <a:rPr lang="en-US" dirty="0" err="1"/>
              <a:t>Meilhac</a:t>
            </a:r>
            <a:r>
              <a:rPr lang="en-US" dirty="0"/>
              <a:t>, Henri, </a:t>
            </a:r>
            <a:r>
              <a:rPr lang="en-US" dirty="0" smtClean="0"/>
              <a:t>$d </a:t>
            </a:r>
            <a:r>
              <a:rPr lang="en-US" dirty="0"/>
              <a:t>1831-1897, </a:t>
            </a:r>
            <a:r>
              <a:rPr lang="en-US" dirty="0" smtClean="0"/>
              <a:t>$e </a:t>
            </a:r>
            <a:r>
              <a:rPr lang="en-US" dirty="0"/>
              <a:t>librettist.</a:t>
            </a:r>
          </a:p>
          <a:p>
            <a:pPr marL="0" indent="0">
              <a:buNone/>
            </a:pPr>
            <a:r>
              <a:rPr lang="en-US" dirty="0" smtClean="0"/>
              <a:t>700 1_ </a:t>
            </a:r>
            <a:r>
              <a:rPr lang="en-US" dirty="0" err="1"/>
              <a:t>Halévy</a:t>
            </a:r>
            <a:r>
              <a:rPr lang="en-US" dirty="0"/>
              <a:t>, </a:t>
            </a:r>
            <a:r>
              <a:rPr lang="en-US" dirty="0" err="1"/>
              <a:t>Ludovic</a:t>
            </a:r>
            <a:r>
              <a:rPr lang="en-US" dirty="0"/>
              <a:t>, </a:t>
            </a:r>
            <a:r>
              <a:rPr lang="en-US" dirty="0" smtClean="0"/>
              <a:t>$d </a:t>
            </a:r>
            <a:r>
              <a:rPr lang="en-US" dirty="0"/>
              <a:t>1834-1908, </a:t>
            </a:r>
            <a:r>
              <a:rPr lang="en-US" dirty="0" smtClean="0"/>
              <a:t>$e </a:t>
            </a:r>
            <a:r>
              <a:rPr lang="en-US" dirty="0"/>
              <a:t>librettist.</a:t>
            </a: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184</a:t>
            </a:fld>
            <a:endParaRPr lang="en-US"/>
          </a:p>
        </p:txBody>
      </p:sp>
    </p:spTree>
    <p:extLst>
      <p:ext uri="{BB962C8B-B14F-4D97-AF65-F5344CB8AC3E}">
        <p14:creationId xmlns:p14="http://schemas.microsoft.com/office/powerpoint/2010/main" val="202649453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059366"/>
            <a:ext cx="10855420" cy="5662109"/>
          </a:xfrm>
        </p:spPr>
        <p:txBody>
          <a:bodyPr>
            <a:normAutofit lnSpcReduction="10000"/>
          </a:bodyPr>
          <a:lstStyle/>
          <a:p>
            <a:pPr>
              <a:spcAft>
                <a:spcPts val="1200"/>
              </a:spcAft>
            </a:pPr>
            <a:r>
              <a:rPr lang="en-US" dirty="0" smtClean="0"/>
              <a:t>$4 can hold a code and/or URI for the relationship</a:t>
            </a:r>
          </a:p>
          <a:p>
            <a:pPr marL="0" indent="0">
              <a:buNone/>
            </a:pPr>
            <a:r>
              <a:rPr lang="it-IT" dirty="0" smtClean="0"/>
              <a:t>130 0_ </a:t>
            </a:r>
            <a:r>
              <a:rPr lang="it-IT" dirty="0"/>
              <a:t>Gravity (Motion picture : 2013)</a:t>
            </a:r>
          </a:p>
          <a:p>
            <a:pPr marL="0" indent="0">
              <a:buNone/>
            </a:pPr>
            <a:r>
              <a:rPr lang="it-IT" dirty="0" smtClean="0"/>
              <a:t>245 10 Gravity </a:t>
            </a:r>
            <a:r>
              <a:rPr lang="it-IT" dirty="0"/>
              <a:t>/ </a:t>
            </a:r>
            <a:r>
              <a:rPr lang="it-IT" dirty="0" smtClean="0"/>
              <a:t>$c </a:t>
            </a:r>
            <a:r>
              <a:rPr lang="it-IT" dirty="0"/>
              <a:t>directed by Alfonso Cuarón ; written by </a:t>
            </a:r>
            <a:r>
              <a:rPr lang="it-IT" dirty="0" smtClean="0"/>
              <a:t>Alfonso</a:t>
            </a:r>
          </a:p>
          <a:p>
            <a:pPr marL="0" indent="0">
              <a:buNone/>
            </a:pPr>
            <a:r>
              <a:rPr lang="it-IT" dirty="0"/>
              <a:t>	</a:t>
            </a:r>
            <a:r>
              <a:rPr lang="it-IT" dirty="0" smtClean="0"/>
              <a:t>  </a:t>
            </a:r>
            <a:r>
              <a:rPr lang="it-IT" dirty="0"/>
              <a:t>Cuarón &amp; Jonás Cuarón ; produced by Alfonso Cuarón ; </a:t>
            </a:r>
            <a:r>
              <a:rPr lang="it-IT" dirty="0" smtClean="0"/>
              <a:t>produced</a:t>
            </a:r>
          </a:p>
          <a:p>
            <a:pPr marL="0" indent="0">
              <a:buNone/>
            </a:pPr>
            <a:r>
              <a:rPr lang="it-IT" dirty="0"/>
              <a:t>	</a:t>
            </a:r>
            <a:r>
              <a:rPr lang="it-IT" dirty="0" smtClean="0"/>
              <a:t>  </a:t>
            </a:r>
            <a:r>
              <a:rPr lang="it-IT" dirty="0"/>
              <a:t>by David Heyman ; executive producers, Nikki Penny, </a:t>
            </a:r>
            <a:r>
              <a:rPr lang="it-IT" dirty="0" smtClean="0"/>
              <a:t>Chris</a:t>
            </a:r>
          </a:p>
          <a:p>
            <a:pPr marL="0" indent="0">
              <a:buNone/>
            </a:pPr>
            <a:r>
              <a:rPr lang="it-IT" dirty="0"/>
              <a:t>	</a:t>
            </a:r>
            <a:r>
              <a:rPr lang="it-IT" dirty="0" smtClean="0"/>
              <a:t>  </a:t>
            </a:r>
            <a:r>
              <a:rPr lang="it-IT" dirty="0"/>
              <a:t>DeFaria, Stephen Jones ; a Warner Bros. Pictures presentation ; </a:t>
            </a:r>
            <a:r>
              <a:rPr lang="it-IT" dirty="0" smtClean="0"/>
              <a:t>an</a:t>
            </a:r>
          </a:p>
          <a:p>
            <a:pPr marL="0" indent="0">
              <a:buNone/>
            </a:pPr>
            <a:r>
              <a:rPr lang="it-IT" dirty="0"/>
              <a:t>	</a:t>
            </a:r>
            <a:r>
              <a:rPr lang="it-IT" dirty="0" smtClean="0"/>
              <a:t>  </a:t>
            </a:r>
            <a:r>
              <a:rPr lang="it-IT" dirty="0"/>
              <a:t>Esperanto Filmoj produktado ; a Heyday Films production ; </a:t>
            </a:r>
            <a:r>
              <a:rPr lang="it-IT" dirty="0" smtClean="0"/>
              <a:t>an</a:t>
            </a:r>
          </a:p>
          <a:p>
            <a:pPr marL="0" indent="0">
              <a:buNone/>
            </a:pPr>
            <a:r>
              <a:rPr lang="it-IT" dirty="0"/>
              <a:t>	</a:t>
            </a:r>
            <a:r>
              <a:rPr lang="it-IT" dirty="0" smtClean="0"/>
              <a:t>  </a:t>
            </a:r>
            <a:r>
              <a:rPr lang="it-IT" dirty="0"/>
              <a:t>Alfonso Cuarón film</a:t>
            </a:r>
            <a:r>
              <a:rPr lang="it-IT" dirty="0" smtClean="0"/>
              <a:t>.</a:t>
            </a:r>
          </a:p>
          <a:p>
            <a:pPr marL="0" indent="0">
              <a:buNone/>
            </a:pPr>
            <a:r>
              <a:rPr lang="it-IT" dirty="0" smtClean="0"/>
              <a:t>257 __ </a:t>
            </a:r>
            <a:r>
              <a:rPr lang="en-US" dirty="0"/>
              <a:t>United States </a:t>
            </a:r>
            <a:r>
              <a:rPr lang="en-US" dirty="0" smtClean="0"/>
              <a:t>$a </a:t>
            </a:r>
            <a:r>
              <a:rPr lang="en-US" dirty="0"/>
              <a:t>Great Britain </a:t>
            </a:r>
            <a:r>
              <a:rPr lang="en-US" dirty="0" smtClean="0"/>
              <a:t>$2 </a:t>
            </a:r>
            <a:r>
              <a:rPr lang="en-US" dirty="0" err="1"/>
              <a:t>naf</a:t>
            </a:r>
            <a:endParaRPr lang="it-IT" dirty="0" smtClean="0"/>
          </a:p>
          <a:p>
            <a:pPr marL="0" indent="0">
              <a:buNone/>
            </a:pPr>
            <a:r>
              <a:rPr lang="en-US" dirty="0" smtClean="0">
                <a:solidFill>
                  <a:srgbClr val="FF0000"/>
                </a:solidFill>
              </a:rPr>
              <a:t>386 __ </a:t>
            </a:r>
            <a:r>
              <a:rPr lang="en-US" dirty="0" smtClean="0">
                <a:solidFill>
                  <a:srgbClr val="0070C0"/>
                </a:solidFill>
              </a:rPr>
              <a:t>$</a:t>
            </a:r>
            <a:r>
              <a:rPr lang="en-US" dirty="0" err="1" smtClean="0">
                <a:solidFill>
                  <a:srgbClr val="0070C0"/>
                </a:solidFill>
              </a:rPr>
              <a:t>i</a:t>
            </a:r>
            <a:r>
              <a:rPr lang="en-US" dirty="0" smtClean="0">
                <a:solidFill>
                  <a:srgbClr val="0070C0"/>
                </a:solidFill>
              </a:rPr>
              <a:t> Film director: </a:t>
            </a:r>
            <a:r>
              <a:rPr lang="en-US" dirty="0" smtClean="0">
                <a:solidFill>
                  <a:srgbClr val="FF0000"/>
                </a:solidFill>
              </a:rPr>
              <a:t>$a Mexicans $a Men $2 </a:t>
            </a:r>
            <a:r>
              <a:rPr lang="en-US" dirty="0" err="1" smtClean="0">
                <a:solidFill>
                  <a:srgbClr val="FF0000"/>
                </a:solidFill>
              </a:rPr>
              <a:t>lcdgt</a:t>
            </a:r>
            <a:r>
              <a:rPr lang="en-US" dirty="0" smtClean="0">
                <a:solidFill>
                  <a:srgbClr val="FF0000"/>
                </a:solidFill>
              </a:rPr>
              <a:t> </a:t>
            </a:r>
            <a:r>
              <a:rPr lang="en-US" dirty="0" smtClean="0">
                <a:solidFill>
                  <a:schemeClr val="accent6">
                    <a:lumMod val="75000"/>
                  </a:schemeClr>
                </a:solidFill>
              </a:rPr>
              <a:t>$4 </a:t>
            </a:r>
            <a:r>
              <a:rPr lang="en-US" dirty="0" err="1" smtClean="0">
                <a:solidFill>
                  <a:schemeClr val="accent6">
                    <a:lumMod val="75000"/>
                  </a:schemeClr>
                </a:solidFill>
              </a:rPr>
              <a:t>fmd</a:t>
            </a:r>
            <a:r>
              <a:rPr lang="en-US" dirty="0" smtClean="0">
                <a:solidFill>
                  <a:schemeClr val="accent6">
                    <a:lumMod val="75000"/>
                  </a:schemeClr>
                </a:solidFill>
              </a:rPr>
              <a:t> $4 </a:t>
            </a:r>
          </a:p>
          <a:p>
            <a:pPr marL="0" indent="0">
              <a:buNone/>
            </a:pPr>
            <a:r>
              <a:rPr lang="en-US" dirty="0">
                <a:solidFill>
                  <a:schemeClr val="accent6">
                    <a:lumMod val="75000"/>
                  </a:schemeClr>
                </a:solidFill>
              </a:rPr>
              <a:t>	</a:t>
            </a:r>
            <a:r>
              <a:rPr lang="en-US" dirty="0" smtClean="0">
                <a:solidFill>
                  <a:schemeClr val="accent6">
                    <a:lumMod val="75000"/>
                  </a:schemeClr>
                </a:solidFill>
              </a:rPr>
              <a:t>  http</a:t>
            </a:r>
            <a:r>
              <a:rPr lang="en-US" dirty="0">
                <a:solidFill>
                  <a:schemeClr val="accent6">
                    <a:lumMod val="75000"/>
                  </a:schemeClr>
                </a:solidFill>
              </a:rPr>
              <a:t>://id.loc.gov/vocabulary/relators/fmd </a:t>
            </a:r>
            <a:endParaRPr lang="en-US" dirty="0" smtClean="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185</a:t>
            </a:fld>
            <a:endParaRPr lang="en-US"/>
          </a:p>
        </p:txBody>
      </p:sp>
    </p:spTree>
    <p:extLst>
      <p:ext uri="{BB962C8B-B14F-4D97-AF65-F5344CB8AC3E}">
        <p14:creationId xmlns:p14="http://schemas.microsoft.com/office/powerpoint/2010/main" val="4082178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123436"/>
            <a:ext cx="10855420" cy="5598039"/>
          </a:xfrm>
        </p:spPr>
        <p:txBody>
          <a:bodyPr>
            <a:normAutofit/>
          </a:bodyPr>
          <a:lstStyle/>
          <a:p>
            <a:pPr>
              <a:spcAft>
                <a:spcPts val="1600"/>
              </a:spcAft>
            </a:pPr>
            <a:r>
              <a:rPr lang="en-US" dirty="0" smtClean="0"/>
              <a:t>Example showing both $3 and $</a:t>
            </a:r>
            <a:r>
              <a:rPr lang="en-US" dirty="0" err="1" smtClean="0"/>
              <a:t>i</a:t>
            </a:r>
            <a:endParaRPr lang="en-US" dirty="0"/>
          </a:p>
          <a:p>
            <a:pPr marL="0" indent="0">
              <a:buNone/>
            </a:pPr>
            <a:r>
              <a:rPr lang="it-IT" dirty="0"/>
              <a:t>245 00  Three contemporary European plays</a:t>
            </a:r>
            <a:r>
              <a:rPr lang="it-IT" dirty="0" smtClean="0"/>
              <a:t>.</a:t>
            </a: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Escalation: obscene </a:t>
            </a:r>
            <a:r>
              <a:rPr lang="en-US" dirty="0">
                <a:solidFill>
                  <a:srgbClr val="0070C0"/>
                </a:solidFill>
              </a:rPr>
              <a:t>$</a:t>
            </a:r>
            <a:r>
              <a:rPr lang="en-US" dirty="0" err="1">
                <a:solidFill>
                  <a:srgbClr val="0070C0"/>
                </a:solidFill>
              </a:rPr>
              <a:t>i</a:t>
            </a:r>
            <a:r>
              <a:rPr lang="en-US" dirty="0">
                <a:solidFill>
                  <a:srgbClr val="0070C0"/>
                </a:solidFill>
              </a:rPr>
              <a:t> </a:t>
            </a:r>
            <a:r>
              <a:rPr lang="en-US" dirty="0" smtClean="0">
                <a:solidFill>
                  <a:srgbClr val="0070C0"/>
                </a:solidFill>
              </a:rPr>
              <a:t>Author:</a:t>
            </a:r>
            <a:r>
              <a:rPr lang="en-US" dirty="0" smtClean="0">
                <a:solidFill>
                  <a:srgbClr val="00B0F0"/>
                </a:solidFill>
              </a:rPr>
              <a:t> </a:t>
            </a:r>
            <a:r>
              <a:rPr lang="en-US" dirty="0" smtClean="0">
                <a:solidFill>
                  <a:srgbClr val="FF0000"/>
                </a:solidFill>
              </a:rPr>
              <a:t>$a </a:t>
            </a:r>
            <a:r>
              <a:rPr lang="en-US" dirty="0">
                <a:solidFill>
                  <a:srgbClr val="FF0000"/>
                </a:solidFill>
              </a:rPr>
              <a:t>Austrians </a:t>
            </a:r>
            <a:r>
              <a:rPr lang="en-US" dirty="0" smtClean="0">
                <a:solidFill>
                  <a:srgbClr val="FF0000"/>
                </a:solidFill>
              </a:rPr>
              <a:t>$a Men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a:solidFill>
                  <a:srgbClr val="7030A0"/>
                </a:solidFill>
              </a:rPr>
              <a:t>The </a:t>
            </a:r>
            <a:r>
              <a:rPr lang="en-US" dirty="0" err="1">
                <a:solidFill>
                  <a:srgbClr val="7030A0"/>
                </a:solidFill>
              </a:rPr>
              <a:t>propsmaster</a:t>
            </a:r>
            <a:r>
              <a:rPr lang="en-US" dirty="0">
                <a:solidFill>
                  <a:srgbClr val="7030A0"/>
                </a:solidFill>
              </a:rPr>
              <a:t>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 Serbs $a Men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Hand in hand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 Swedes $a Women $2 </a:t>
            </a:r>
            <a:r>
              <a:rPr lang="en-US" dirty="0" err="1">
                <a:solidFill>
                  <a:srgbClr val="FF0000"/>
                </a:solidFill>
              </a:rPr>
              <a:t>lcdgt</a:t>
            </a:r>
            <a:endParaRPr lang="en-US" dirty="0">
              <a:solidFill>
                <a:srgbClr val="FF0000"/>
              </a:solidFill>
            </a:endParaRPr>
          </a:p>
          <a:p>
            <a:pPr marL="0" indent="0">
              <a:buNone/>
            </a:pPr>
            <a:r>
              <a:rPr lang="en-US" dirty="0"/>
              <a:t>505 0_  Escalation: obscene / by Werner Schwab ; translated by </a:t>
            </a:r>
            <a:r>
              <a:rPr lang="en-US" dirty="0" smtClean="0"/>
              <a:t>David</a:t>
            </a:r>
          </a:p>
          <a:p>
            <a:pPr marL="0" indent="0">
              <a:buNone/>
            </a:pPr>
            <a:r>
              <a:rPr lang="en-US" dirty="0"/>
              <a:t>	</a:t>
            </a:r>
            <a:r>
              <a:rPr lang="en-US" dirty="0" smtClean="0"/>
              <a:t>   </a:t>
            </a:r>
            <a:r>
              <a:rPr lang="en-US" dirty="0"/>
              <a:t>Barnett -- The </a:t>
            </a:r>
            <a:r>
              <a:rPr lang="en-US" dirty="0" err="1"/>
              <a:t>propsmaster</a:t>
            </a:r>
            <a:r>
              <a:rPr lang="en-US" dirty="0"/>
              <a:t> / by </a:t>
            </a:r>
            <a:r>
              <a:rPr lang="en-US" dirty="0" err="1"/>
              <a:t>Uglješa</a:t>
            </a:r>
            <a:r>
              <a:rPr lang="en-US" dirty="0"/>
              <a:t> </a:t>
            </a:r>
            <a:r>
              <a:rPr lang="en-US" dirty="0" err="1"/>
              <a:t>Šajtinac</a:t>
            </a:r>
            <a:r>
              <a:rPr lang="en-US" dirty="0"/>
              <a:t> ; translated </a:t>
            </a:r>
            <a:r>
              <a:rPr lang="en-US" dirty="0" smtClean="0"/>
              <a:t>by</a:t>
            </a:r>
          </a:p>
          <a:p>
            <a:pPr marL="0" indent="0">
              <a:buNone/>
            </a:pPr>
            <a:r>
              <a:rPr lang="en-US" dirty="0"/>
              <a:t>	</a:t>
            </a:r>
            <a:r>
              <a:rPr lang="en-US" dirty="0" smtClean="0"/>
              <a:t>   </a:t>
            </a:r>
            <a:r>
              <a:rPr lang="en-US" dirty="0" err="1"/>
              <a:t>Duška</a:t>
            </a:r>
            <a:r>
              <a:rPr lang="en-US" dirty="0"/>
              <a:t> </a:t>
            </a:r>
            <a:r>
              <a:rPr lang="en-US" dirty="0" err="1"/>
              <a:t>Radosavljevic</a:t>
            </a:r>
            <a:r>
              <a:rPr lang="en-US" dirty="0"/>
              <a:t>́ Heaney -- Hand in hand / by Sofia </a:t>
            </a:r>
            <a:r>
              <a:rPr lang="en-US" dirty="0" err="1"/>
              <a:t>Fredén</a:t>
            </a:r>
            <a:r>
              <a:rPr lang="en-US" dirty="0"/>
              <a:t> </a:t>
            </a:r>
            <a:r>
              <a:rPr lang="en-US" dirty="0" smtClean="0"/>
              <a:t>;</a:t>
            </a:r>
          </a:p>
          <a:p>
            <a:pPr marL="0" indent="0">
              <a:buNone/>
            </a:pPr>
            <a:r>
              <a:rPr lang="en-US" dirty="0"/>
              <a:t>	</a:t>
            </a:r>
            <a:r>
              <a:rPr lang="en-US" dirty="0" smtClean="0"/>
              <a:t>   </a:t>
            </a:r>
            <a:r>
              <a:rPr lang="en-US" dirty="0"/>
              <a:t>translated by Mark Batty</a:t>
            </a:r>
            <a:r>
              <a:rPr lang="en-US" dirty="0" smtClean="0"/>
              <a:t>.</a:t>
            </a:r>
          </a:p>
          <a:p>
            <a:pPr marL="0" indent="0">
              <a:buNone/>
            </a:pPr>
            <a:r>
              <a:rPr lang="en-US" dirty="0" smtClean="0"/>
              <a:t>655 _7  Drama. $2 </a:t>
            </a:r>
            <a:r>
              <a:rPr lang="en-US" dirty="0" err="1" smtClean="0"/>
              <a:t>lcgft</a:t>
            </a:r>
            <a:endParaRPr lang="en-US" dirty="0" smtClean="0"/>
          </a:p>
          <a:p>
            <a:pPr marL="0"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186</a:t>
            </a:fld>
            <a:endParaRPr lang="en-US"/>
          </a:p>
        </p:txBody>
      </p:sp>
    </p:spTree>
    <p:extLst>
      <p:ext uri="{BB962C8B-B14F-4D97-AF65-F5344CB8AC3E}">
        <p14:creationId xmlns:p14="http://schemas.microsoft.com/office/powerpoint/2010/main" val="72174851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40415"/>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723900" y="1123436"/>
            <a:ext cx="11263661" cy="5598039"/>
          </a:xfrm>
        </p:spPr>
        <p:txBody>
          <a:bodyPr>
            <a:normAutofit/>
          </a:bodyPr>
          <a:lstStyle/>
          <a:p>
            <a:pPr>
              <a:spcAft>
                <a:spcPts val="1600"/>
              </a:spcAft>
            </a:pPr>
            <a:r>
              <a:rPr lang="en-US" dirty="0"/>
              <a:t>Example showing both $3 and $</a:t>
            </a:r>
            <a:r>
              <a:rPr lang="en-US" dirty="0" err="1"/>
              <a:t>i</a:t>
            </a:r>
            <a:endParaRPr lang="en-US" dirty="0"/>
          </a:p>
          <a:p>
            <a:pPr marL="0" indent="0">
              <a:spcAft>
                <a:spcPts val="1600"/>
              </a:spcAft>
              <a:buNone/>
            </a:pPr>
            <a:r>
              <a:rPr lang="it-IT" i="1" dirty="0" smtClean="0"/>
              <a:t>Alternative to the previous slide:</a:t>
            </a: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Escalation: obscene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 </a:t>
            </a:r>
            <a:r>
              <a:rPr lang="en-US" dirty="0">
                <a:solidFill>
                  <a:srgbClr val="FF0000"/>
                </a:solidFill>
              </a:rPr>
              <a:t>Austrians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a:t>
            </a:r>
            <a:r>
              <a:rPr lang="en-US" dirty="0" smtClean="0">
                <a:solidFill>
                  <a:srgbClr val="7030A0"/>
                </a:solidFill>
              </a:rPr>
              <a:t>$3 </a:t>
            </a:r>
            <a:r>
              <a:rPr lang="en-US" dirty="0">
                <a:solidFill>
                  <a:srgbClr val="7030A0"/>
                </a:solidFill>
              </a:rPr>
              <a:t>The </a:t>
            </a:r>
            <a:r>
              <a:rPr lang="en-US" dirty="0" err="1" smtClean="0">
                <a:solidFill>
                  <a:srgbClr val="7030A0"/>
                </a:solidFill>
              </a:rPr>
              <a:t>propsmaster</a:t>
            </a:r>
            <a:r>
              <a:rPr lang="en-US" dirty="0" smtClean="0">
                <a:solidFill>
                  <a:srgbClr val="7030A0"/>
                </a:solidFill>
              </a:rPr>
              <a:t>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 Serbs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Hand in hand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 Swedes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386 __  </a:t>
            </a:r>
            <a:r>
              <a:rPr lang="en-US" dirty="0">
                <a:solidFill>
                  <a:srgbClr val="7030A0"/>
                </a:solidFill>
              </a:rPr>
              <a:t>$3 Escalation: obscene ; The </a:t>
            </a:r>
            <a:r>
              <a:rPr lang="en-US" dirty="0" err="1">
                <a:solidFill>
                  <a:srgbClr val="7030A0"/>
                </a:solidFill>
              </a:rPr>
              <a:t>propsmaster</a:t>
            </a:r>
            <a:r>
              <a:rPr lang="en-US" dirty="0">
                <a:solidFill>
                  <a:srgbClr val="7030A0"/>
                </a:solidFill>
              </a:rPr>
              <a:t>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t>
            </a:r>
            <a:r>
              <a:rPr lang="en-US" dirty="0">
                <a:solidFill>
                  <a:srgbClr val="FF0000"/>
                </a:solidFill>
              </a:rPr>
              <a:t>a Men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__  </a:t>
            </a:r>
            <a:r>
              <a:rPr lang="en-US" dirty="0">
                <a:solidFill>
                  <a:srgbClr val="7030A0"/>
                </a:solidFill>
              </a:rPr>
              <a:t>$3 Hand in hand </a:t>
            </a:r>
            <a:r>
              <a:rPr lang="en-US" dirty="0">
                <a:solidFill>
                  <a:srgbClr val="0070C0"/>
                </a:solidFill>
              </a:rPr>
              <a:t>$</a:t>
            </a:r>
            <a:r>
              <a:rPr lang="en-US" dirty="0" err="1">
                <a:solidFill>
                  <a:srgbClr val="0070C0"/>
                </a:solidFill>
              </a:rPr>
              <a:t>i</a:t>
            </a:r>
            <a:r>
              <a:rPr lang="en-US" dirty="0">
                <a:solidFill>
                  <a:srgbClr val="0070C0"/>
                </a:solidFill>
              </a:rPr>
              <a:t> Author:</a:t>
            </a:r>
            <a:r>
              <a:rPr lang="en-US" dirty="0">
                <a:solidFill>
                  <a:srgbClr val="00B0F0"/>
                </a:solidFill>
              </a:rPr>
              <a:t> </a:t>
            </a:r>
            <a:r>
              <a:rPr lang="en-US" dirty="0" smtClean="0">
                <a:solidFill>
                  <a:srgbClr val="FF0000"/>
                </a:solidFill>
              </a:rPr>
              <a:t>$</a:t>
            </a:r>
            <a:r>
              <a:rPr lang="en-US" dirty="0">
                <a:solidFill>
                  <a:srgbClr val="FF0000"/>
                </a:solidFill>
              </a:rPr>
              <a:t>a Women $2 </a:t>
            </a:r>
            <a:r>
              <a:rPr lang="en-US" dirty="0" err="1">
                <a:solidFill>
                  <a:srgbClr val="FF0000"/>
                </a:solidFill>
              </a:rPr>
              <a:t>lcdgt</a:t>
            </a:r>
            <a:endParaRPr lang="en-US" dirty="0">
              <a:solidFill>
                <a:srgbClr val="FF0000"/>
              </a:solidFill>
            </a:endParaRPr>
          </a:p>
          <a:p>
            <a:pPr marL="0" indent="0">
              <a:buNone/>
            </a:pPr>
            <a:endParaRPr lang="en-US" dirty="0">
              <a:solidFill>
                <a:srgbClr val="FF0000"/>
              </a:solidFill>
            </a:endParaRPr>
          </a:p>
          <a:p>
            <a:pPr marL="0"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187</a:t>
            </a:fld>
            <a:endParaRPr lang="en-US"/>
          </a:p>
        </p:txBody>
      </p:sp>
    </p:spTree>
    <p:extLst>
      <p:ext uri="{BB962C8B-B14F-4D97-AF65-F5344CB8AC3E}">
        <p14:creationId xmlns:p14="http://schemas.microsoft.com/office/powerpoint/2010/main" val="198069522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49" y="11811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456448" y="970156"/>
            <a:ext cx="11735551" cy="5887844"/>
          </a:xfrm>
        </p:spPr>
        <p:txBody>
          <a:bodyPr>
            <a:normAutofit fontScale="92500" lnSpcReduction="10000"/>
          </a:bodyPr>
          <a:lstStyle/>
          <a:p>
            <a:pPr>
              <a:spcAft>
                <a:spcPts val="1600"/>
              </a:spcAft>
            </a:pPr>
            <a:r>
              <a:rPr lang="en-US" dirty="0" smtClean="0"/>
              <a:t>$3 will commonly be used for sound recordings of works by various composers</a:t>
            </a:r>
            <a:endParaRPr lang="en-US" dirty="0"/>
          </a:p>
          <a:p>
            <a:pPr marL="0" indent="0">
              <a:buNone/>
            </a:pPr>
            <a:r>
              <a:rPr lang="it-IT" dirty="0"/>
              <a:t>245 00  </a:t>
            </a:r>
            <a:r>
              <a:rPr lang="en-US" dirty="0"/>
              <a:t>Cello sonata ; </a:t>
            </a:r>
            <a:r>
              <a:rPr lang="en-US" dirty="0" smtClean="0"/>
              <a:t>$b </a:t>
            </a:r>
            <a:r>
              <a:rPr lang="en-US" dirty="0"/>
              <a:t>Polonaise </a:t>
            </a:r>
            <a:r>
              <a:rPr lang="en-US" dirty="0" err="1"/>
              <a:t>brillante</a:t>
            </a:r>
            <a:r>
              <a:rPr lang="en-US" dirty="0"/>
              <a:t> / </a:t>
            </a:r>
            <a:r>
              <a:rPr lang="en-US" dirty="0" smtClean="0"/>
              <a:t>$c </a:t>
            </a:r>
            <a:r>
              <a:rPr lang="en-US" dirty="0"/>
              <a:t>Chopin. </a:t>
            </a:r>
            <a:r>
              <a:rPr lang="en-US" dirty="0" smtClean="0"/>
              <a:t>Variations</a:t>
            </a:r>
          </a:p>
          <a:p>
            <a:pPr marL="0" indent="0">
              <a:buNone/>
            </a:pPr>
            <a:r>
              <a:rPr lang="en-US" dirty="0"/>
              <a:t>	</a:t>
            </a:r>
            <a:r>
              <a:rPr lang="en-US" dirty="0" smtClean="0"/>
              <a:t>   </a:t>
            </a:r>
            <a:r>
              <a:rPr lang="en-US" dirty="0" err="1"/>
              <a:t>concertantes</a:t>
            </a:r>
            <a:r>
              <a:rPr lang="en-US" dirty="0"/>
              <a:t> / Mendelssohn. Variations on a theme of Rossini </a:t>
            </a:r>
            <a:r>
              <a:rPr lang="en-US" dirty="0" smtClean="0"/>
              <a:t>/</a:t>
            </a:r>
          </a:p>
          <a:p>
            <a:pPr marL="0" indent="0">
              <a:buNone/>
            </a:pPr>
            <a:r>
              <a:rPr lang="en-US" dirty="0"/>
              <a:t>	</a:t>
            </a:r>
            <a:r>
              <a:rPr lang="en-US" dirty="0" smtClean="0"/>
              <a:t>   </a:t>
            </a:r>
            <a:r>
              <a:rPr lang="en-US" dirty="0" err="1"/>
              <a:t>Martinu</a:t>
            </a:r>
            <a:r>
              <a:rPr lang="en-US" dirty="0"/>
              <a:t>̊. Cello sonata / Debussy. Rhapsody no. 1 / </a:t>
            </a:r>
            <a:r>
              <a:rPr lang="en-US" dirty="0" err="1"/>
              <a:t>Bartók</a:t>
            </a:r>
            <a:r>
              <a:rPr lang="en-US" dirty="0" smtClean="0"/>
              <a:t>.</a:t>
            </a:r>
          </a:p>
          <a:p>
            <a:pPr marL="0" indent="0">
              <a:buNone/>
            </a:pPr>
            <a:r>
              <a:rPr lang="en-US" dirty="0"/>
              <a:t>	</a:t>
            </a:r>
            <a:r>
              <a:rPr lang="en-US" dirty="0" smtClean="0"/>
              <a:t>   </a:t>
            </a:r>
            <a:r>
              <a:rPr lang="en-US" dirty="0"/>
              <a:t>Hungarian wedding dance / Weiner</a:t>
            </a:r>
            <a:r>
              <a:rPr lang="en-US" dirty="0" smtClean="0"/>
              <a:t>.</a:t>
            </a: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Cello sonata (Chopin) ; Polonaise </a:t>
            </a:r>
            <a:r>
              <a:rPr lang="en-US" dirty="0" err="1">
                <a:solidFill>
                  <a:srgbClr val="7030A0"/>
                </a:solidFill>
              </a:rPr>
              <a:t>brillante</a:t>
            </a:r>
            <a:r>
              <a:rPr lang="en-US" dirty="0">
                <a:solidFill>
                  <a:srgbClr val="7030A0"/>
                </a:solidFill>
              </a:rPr>
              <a:t>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FF0000"/>
                </a:solidFill>
              </a:rPr>
              <a:t>$a </a:t>
            </a:r>
            <a:r>
              <a:rPr lang="en-US" dirty="0">
                <a:solidFill>
                  <a:srgbClr val="FF0000"/>
                </a:solidFill>
              </a:rPr>
              <a:t>Poles </a:t>
            </a:r>
            <a:r>
              <a:rPr lang="en-US" dirty="0" smtClean="0">
                <a:solidFill>
                  <a:srgbClr val="FF0000"/>
                </a:solidFill>
              </a:rPr>
              <a:t>$2 </a:t>
            </a:r>
            <a:r>
              <a:rPr lang="en-US" dirty="0" err="1" smtClean="0">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Variations </a:t>
            </a:r>
            <a:r>
              <a:rPr lang="en-US" dirty="0" err="1">
                <a:solidFill>
                  <a:srgbClr val="7030A0"/>
                </a:solidFill>
              </a:rPr>
              <a:t>concertantes</a:t>
            </a:r>
            <a:r>
              <a:rPr lang="en-US" dirty="0">
                <a:solidFill>
                  <a:srgbClr val="7030A0"/>
                </a:solidFill>
              </a:rPr>
              <a:t>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7030A0"/>
                </a:solidFill>
              </a:rPr>
              <a:t>$a </a:t>
            </a:r>
            <a:r>
              <a:rPr lang="en-US" dirty="0">
                <a:solidFill>
                  <a:srgbClr val="7030A0"/>
                </a:solidFill>
              </a:rPr>
              <a:t>Germans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Variations on a theme of Rossini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FF0000"/>
                </a:solidFill>
              </a:rPr>
              <a:t>$a </a:t>
            </a:r>
            <a:r>
              <a:rPr lang="en-US" dirty="0">
                <a:solidFill>
                  <a:srgbClr val="FF0000"/>
                </a:solidFill>
              </a:rPr>
              <a:t>Czechs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Cello sonata (Debussy)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FF0000"/>
                </a:solidFill>
              </a:rPr>
              <a:t>$a </a:t>
            </a:r>
            <a:r>
              <a:rPr lang="en-US" dirty="0">
                <a:solidFill>
                  <a:srgbClr val="FF0000"/>
                </a:solidFill>
              </a:rPr>
              <a:t>French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smtClean="0">
                <a:solidFill>
                  <a:srgbClr val="7030A0"/>
                </a:solidFill>
              </a:rPr>
              <a:t>$3 </a:t>
            </a:r>
            <a:r>
              <a:rPr lang="en-US" dirty="0">
                <a:solidFill>
                  <a:srgbClr val="7030A0"/>
                </a:solidFill>
              </a:rPr>
              <a:t>Rhapsody no. 1 ; Hungarian wedding dance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FF0000"/>
                </a:solidFill>
              </a:rPr>
              <a:t>$a </a:t>
            </a:r>
            <a:r>
              <a:rPr lang="en-US" dirty="0">
                <a:solidFill>
                  <a:srgbClr val="FF0000"/>
                </a:solidFill>
              </a:rPr>
              <a:t>Hungarians </a:t>
            </a:r>
            <a:r>
              <a:rPr lang="en-US" dirty="0" smtClean="0">
                <a:solidFill>
                  <a:srgbClr val="FF0000"/>
                </a:solidFill>
              </a:rPr>
              <a:t>$2</a:t>
            </a:r>
          </a:p>
          <a:p>
            <a:pPr marL="0" indent="0">
              <a:buNone/>
            </a:pPr>
            <a:r>
              <a:rPr lang="en-US" dirty="0">
                <a:solidFill>
                  <a:srgbClr val="FF0000"/>
                </a:solidFill>
              </a:rPr>
              <a:t>	</a:t>
            </a:r>
            <a:r>
              <a:rPr lang="en-US" dirty="0" smtClean="0">
                <a:solidFill>
                  <a:srgbClr val="FF0000"/>
                </a:solidFill>
              </a:rPr>
              <a:t>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a:solidFill>
                  <a:srgbClr val="0070C0"/>
                </a:solidFill>
              </a:rPr>
              <a:t>$</a:t>
            </a:r>
            <a:r>
              <a:rPr lang="en-US" dirty="0" err="1">
                <a:solidFill>
                  <a:srgbClr val="0070C0"/>
                </a:solidFill>
              </a:rPr>
              <a:t>i</a:t>
            </a:r>
            <a:r>
              <a:rPr lang="en-US" dirty="0">
                <a:solidFill>
                  <a:srgbClr val="0070C0"/>
                </a:solidFill>
              </a:rPr>
              <a:t> Composer: </a:t>
            </a:r>
            <a:r>
              <a:rPr lang="en-US" dirty="0" smtClean="0">
                <a:solidFill>
                  <a:srgbClr val="FF0000"/>
                </a:solidFill>
              </a:rPr>
              <a:t>Men $2 </a:t>
            </a:r>
            <a:r>
              <a:rPr lang="en-US" dirty="0" err="1">
                <a:solidFill>
                  <a:srgbClr val="FF0000"/>
                </a:solidFill>
              </a:rPr>
              <a:t>lcdgt</a:t>
            </a: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188</a:t>
            </a:fld>
            <a:endParaRPr lang="en-US"/>
          </a:p>
        </p:txBody>
      </p:sp>
    </p:spTree>
    <p:extLst>
      <p:ext uri="{BB962C8B-B14F-4D97-AF65-F5344CB8AC3E}">
        <p14:creationId xmlns:p14="http://schemas.microsoft.com/office/powerpoint/2010/main" val="275474779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1156"/>
            <a:ext cx="10515600" cy="1325563"/>
          </a:xfrm>
        </p:spPr>
        <p:txBody>
          <a:bodyPr/>
          <a:lstStyle/>
          <a:p>
            <a:r>
              <a:rPr lang="en-US" dirty="0" smtClean="0"/>
              <a:t>Which Vocabularies to Use?</a:t>
            </a:r>
            <a:endParaRPr lang="en-US" dirty="0"/>
          </a:p>
        </p:txBody>
      </p:sp>
      <p:sp>
        <p:nvSpPr>
          <p:cNvPr id="3" name="Content Placeholder 2"/>
          <p:cNvSpPr>
            <a:spLocks noGrp="1"/>
          </p:cNvSpPr>
          <p:nvPr>
            <p:ph idx="1"/>
          </p:nvPr>
        </p:nvSpPr>
        <p:spPr>
          <a:xfrm>
            <a:off x="838200" y="1345897"/>
            <a:ext cx="10770220" cy="5375577"/>
          </a:xfrm>
        </p:spPr>
        <p:txBody>
          <a:bodyPr>
            <a:normAutofit lnSpcReduction="10000"/>
          </a:bodyPr>
          <a:lstStyle/>
          <a:p>
            <a:pPr>
              <a:spcAft>
                <a:spcPts val="1200"/>
              </a:spcAft>
            </a:pPr>
            <a:r>
              <a:rPr lang="en-US" dirty="0" smtClean="0"/>
              <a:t>Any vocabularies that are on the </a:t>
            </a:r>
            <a:r>
              <a:rPr lang="en-US" i="1" dirty="0" smtClean="0"/>
              <a:t>Subject Heading and Term Source Codes</a:t>
            </a:r>
            <a:r>
              <a:rPr lang="en-US" dirty="0" smtClean="0"/>
              <a:t> list or other appropriate specialized lists such as </a:t>
            </a:r>
            <a:r>
              <a:rPr lang="en-US" i="1" dirty="0" smtClean="0"/>
              <a:t>Occupation Term Source Codes</a:t>
            </a:r>
          </a:p>
          <a:p>
            <a:pPr marL="0" indent="0">
              <a:buNone/>
            </a:pPr>
            <a:endParaRPr lang="en-US" dirty="0"/>
          </a:p>
          <a:p>
            <a:pPr>
              <a:spcAft>
                <a:spcPts val="1600"/>
              </a:spcAft>
            </a:pPr>
            <a:r>
              <a:rPr lang="en-US" dirty="0" smtClean="0"/>
              <a:t>LCDGT is being developed as a preferred vocabulary to use in these fields</a:t>
            </a:r>
            <a:endParaRPr lang="en-US" dirty="0"/>
          </a:p>
          <a:p>
            <a:r>
              <a:rPr lang="en-US" dirty="0" smtClean="0"/>
              <a:t>My advice: </a:t>
            </a:r>
          </a:p>
          <a:p>
            <a:pPr marL="0" indent="0">
              <a:buNone/>
            </a:pPr>
            <a:r>
              <a:rPr lang="en-US" dirty="0"/>
              <a:t>	</a:t>
            </a:r>
            <a:r>
              <a:rPr lang="en-US" dirty="0" smtClean="0"/>
              <a:t>1)  use LCDGT as first choice</a:t>
            </a:r>
          </a:p>
          <a:p>
            <a:pPr marL="0" indent="0">
              <a:buNone/>
            </a:pPr>
            <a:r>
              <a:rPr lang="en-US" dirty="0"/>
              <a:t>	</a:t>
            </a:r>
            <a:r>
              <a:rPr lang="en-US" dirty="0" smtClean="0"/>
              <a:t>2)  propose needed new terms through SACO whenever possible</a:t>
            </a:r>
          </a:p>
          <a:p>
            <a:pPr marL="0" indent="0">
              <a:buNone/>
            </a:pPr>
            <a:r>
              <a:rPr lang="en-US" dirty="0"/>
              <a:t>	</a:t>
            </a:r>
            <a:r>
              <a:rPr lang="en-US" dirty="0" smtClean="0"/>
              <a:t>3)  use other vocabularies (LCSH, </a:t>
            </a:r>
            <a:r>
              <a:rPr lang="en-US" dirty="0" err="1" smtClean="0"/>
              <a:t>MeSH</a:t>
            </a:r>
            <a:r>
              <a:rPr lang="en-US" dirty="0" smtClean="0"/>
              <a:t>, AAT, etc.) as third resort</a:t>
            </a:r>
          </a:p>
          <a:p>
            <a:pPr marL="0" indent="0">
              <a:buNone/>
            </a:pPr>
            <a:r>
              <a:rPr lang="en-US" dirty="0"/>
              <a:t>	</a:t>
            </a:r>
            <a:r>
              <a:rPr lang="en-US" dirty="0" smtClean="0"/>
              <a:t>4)  use an uncontrolled/local term as last resort</a:t>
            </a:r>
            <a:endParaRPr lang="en-US" dirty="0"/>
          </a:p>
        </p:txBody>
      </p:sp>
      <p:sp>
        <p:nvSpPr>
          <p:cNvPr id="5" name="TextBox 4"/>
          <p:cNvSpPr txBox="1"/>
          <p:nvPr/>
        </p:nvSpPr>
        <p:spPr>
          <a:xfrm>
            <a:off x="1930958" y="2477502"/>
            <a:ext cx="8330084" cy="800219"/>
          </a:xfrm>
          <a:prstGeom prst="rect">
            <a:avLst/>
          </a:prstGeom>
          <a:noFill/>
        </p:spPr>
        <p:txBody>
          <a:bodyPr wrap="square" rtlCol="0">
            <a:spAutoFit/>
          </a:bodyPr>
          <a:lstStyle/>
          <a:p>
            <a:r>
              <a:rPr lang="en-US" sz="2800" dirty="0">
                <a:hlinkClick r:id="rId3"/>
              </a:rPr>
              <a:t>http://www.loc.gov/standards/sourcelist/subject.html</a:t>
            </a:r>
            <a:endParaRPr lang="en-US" sz="2800" dirty="0"/>
          </a:p>
          <a:p>
            <a:endParaRPr lang="en-US" dirty="0"/>
          </a:p>
        </p:txBody>
      </p:sp>
      <p:sp>
        <p:nvSpPr>
          <p:cNvPr id="6" name="Slide Number Placeholder 5"/>
          <p:cNvSpPr>
            <a:spLocks noGrp="1"/>
          </p:cNvSpPr>
          <p:nvPr>
            <p:ph type="sldNum" sz="quarter" idx="12"/>
          </p:nvPr>
        </p:nvSpPr>
        <p:spPr/>
        <p:txBody>
          <a:bodyPr/>
          <a:lstStyle/>
          <a:p>
            <a:fld id="{A00A331D-2EB0-4CEE-8662-2FAB66802E28}" type="slidenum">
              <a:rPr lang="en-US" smtClean="0"/>
              <a:t>189</a:t>
            </a:fld>
            <a:endParaRPr lang="en-US"/>
          </a:p>
        </p:txBody>
      </p:sp>
    </p:spTree>
    <p:extLst>
      <p:ext uri="{BB962C8B-B14F-4D97-AF65-F5344CB8AC3E}">
        <p14:creationId xmlns:p14="http://schemas.microsoft.com/office/powerpoint/2010/main" val="40759917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4350" y="990600"/>
            <a:ext cx="11163300" cy="4876800"/>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19</a:t>
            </a:fld>
            <a:endParaRPr lang="en-US"/>
          </a:p>
        </p:txBody>
      </p:sp>
    </p:spTree>
    <p:extLst>
      <p:ext uri="{BB962C8B-B14F-4D97-AF65-F5344CB8AC3E}">
        <p14:creationId xmlns:p14="http://schemas.microsoft.com/office/powerpoint/2010/main" val="409642578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278542"/>
            <a:ext cx="8496300" cy="745629"/>
          </a:xfrm>
        </p:spPr>
        <p:txBody>
          <a:bodyPr/>
          <a:lstStyle/>
          <a:p>
            <a:r>
              <a:rPr lang="en-US" sz="4200" dirty="0" smtClean="0"/>
              <a:t>Where Can You Find LCDGT Terms?</a:t>
            </a:r>
            <a:endParaRPr lang="en-US" sz="4200" dirty="0"/>
          </a:p>
        </p:txBody>
      </p:sp>
      <p:sp>
        <p:nvSpPr>
          <p:cNvPr id="3" name="Content Placeholder 2"/>
          <p:cNvSpPr>
            <a:spLocks noGrp="1"/>
          </p:cNvSpPr>
          <p:nvPr>
            <p:ph idx="1"/>
          </p:nvPr>
        </p:nvSpPr>
        <p:spPr>
          <a:xfrm>
            <a:off x="995881" y="1248937"/>
            <a:ext cx="10719303" cy="5472538"/>
          </a:xfrm>
        </p:spPr>
        <p:txBody>
          <a:bodyPr>
            <a:noAutofit/>
          </a:bodyPr>
          <a:lstStyle/>
          <a:p>
            <a:r>
              <a:rPr lang="en-US" sz="2500" dirty="0" smtClean="0"/>
              <a:t>Available </a:t>
            </a:r>
            <a:r>
              <a:rPr lang="en-US" sz="2500" dirty="0"/>
              <a:t>in Classification Web and through LC’s Linked Data Service (id.loc.gov</a:t>
            </a:r>
            <a:r>
              <a:rPr lang="en-US" sz="2500" dirty="0" smtClean="0"/>
              <a:t>)</a:t>
            </a:r>
          </a:p>
          <a:p>
            <a:r>
              <a:rPr lang="en-US" sz="2500" dirty="0" smtClean="0"/>
              <a:t>Now also searchable through Cataloger’s Desktop (if you have a Class Web subscription)</a:t>
            </a:r>
          </a:p>
          <a:p>
            <a:r>
              <a:rPr lang="en-US" sz="2500" dirty="0"/>
              <a:t>Annually created PDF file at </a:t>
            </a:r>
            <a:r>
              <a:rPr lang="en-US" sz="2500" dirty="0">
                <a:hlinkClick r:id="rId3"/>
              </a:rPr>
              <a:t>https://</a:t>
            </a:r>
            <a:r>
              <a:rPr lang="en-US" sz="2500" dirty="0" smtClean="0">
                <a:hlinkClick r:id="rId3"/>
              </a:rPr>
              <a:t>www.loc.gov/aba/publications/FreeLCDGT/DEMOGRAPHIC.pdf</a:t>
            </a:r>
            <a:endParaRPr lang="en-US" sz="2500" dirty="0" smtClean="0"/>
          </a:p>
          <a:p>
            <a:r>
              <a:rPr lang="en-US" sz="2500" dirty="0" err="1"/>
              <a:t>Netanel</a:t>
            </a:r>
            <a:r>
              <a:rPr lang="en-US" sz="2500" dirty="0"/>
              <a:t> </a:t>
            </a:r>
            <a:r>
              <a:rPr lang="en-US" sz="2500" dirty="0" err="1" smtClean="0"/>
              <a:t>Ganin’s</a:t>
            </a:r>
            <a:r>
              <a:rPr lang="en-US" sz="2500" dirty="0"/>
              <a:t> list at </a:t>
            </a:r>
            <a:r>
              <a:rPr lang="en-US" sz="2500" dirty="0">
                <a:hlinkClick r:id="rId4"/>
              </a:rPr>
              <a:t>http://</a:t>
            </a:r>
            <a:r>
              <a:rPr lang="en-US" sz="2500" dirty="0" smtClean="0">
                <a:hlinkClick r:id="rId4"/>
              </a:rPr>
              <a:t>www.netanelganin.com/projects/lcdgt/lcdgt.html</a:t>
            </a:r>
            <a:endParaRPr lang="en-US" sz="2500" dirty="0" smtClean="0"/>
          </a:p>
          <a:p>
            <a:r>
              <a:rPr lang="en-US" sz="2400" dirty="0" smtClean="0"/>
              <a:t>New and changed terms are posted in the monthly lists at </a:t>
            </a:r>
            <a:r>
              <a:rPr lang="en-US" sz="2400" dirty="0" smtClean="0">
                <a:hlinkClick r:id="rId5"/>
              </a:rPr>
              <a:t>http</a:t>
            </a:r>
            <a:r>
              <a:rPr lang="en-US" sz="2400" dirty="0">
                <a:hlinkClick r:id="rId5"/>
              </a:rPr>
              <a:t>://</a:t>
            </a:r>
            <a:r>
              <a:rPr lang="en-US" sz="2400" dirty="0" smtClean="0">
                <a:hlinkClick r:id="rId5"/>
              </a:rPr>
              <a:t>www.loc.gov/aba/cataloging/subject/weeklylists</a:t>
            </a:r>
            <a:r>
              <a:rPr lang="en-US" sz="2400" dirty="0" smtClean="0"/>
              <a:t>; free </a:t>
            </a:r>
            <a:r>
              <a:rPr lang="en-US" sz="2400" dirty="0"/>
              <a:t>subscriptions to the </a:t>
            </a:r>
            <a:r>
              <a:rPr lang="en-US" sz="2400" dirty="0" smtClean="0"/>
              <a:t>monthly lists, </a:t>
            </a:r>
            <a:r>
              <a:rPr lang="en-US" sz="2400" dirty="0"/>
              <a:t>via </a:t>
            </a:r>
            <a:r>
              <a:rPr lang="en-US" sz="2400" dirty="0" smtClean="0"/>
              <a:t>e-mail </a:t>
            </a:r>
            <a:r>
              <a:rPr lang="en-US" sz="2400" dirty="0"/>
              <a:t>or RSS feed, can be arranged </a:t>
            </a:r>
            <a:r>
              <a:rPr lang="en-US" sz="2400" dirty="0" smtClean="0"/>
              <a:t>at </a:t>
            </a:r>
            <a:r>
              <a:rPr lang="en-US" sz="2400" dirty="0" smtClean="0">
                <a:hlinkClick r:id="rId6"/>
              </a:rPr>
              <a:t>http</a:t>
            </a:r>
            <a:r>
              <a:rPr lang="en-US" sz="2400" dirty="0">
                <a:hlinkClick r:id="rId6"/>
              </a:rPr>
              <a:t>://</a:t>
            </a:r>
            <a:r>
              <a:rPr lang="en-US" sz="2400" dirty="0" smtClean="0">
                <a:hlinkClick r:id="rId6"/>
              </a:rPr>
              <a:t>www.loc.gov/rss</a:t>
            </a:r>
            <a:endParaRPr lang="en-US" sz="2400" dirty="0" smtClean="0"/>
          </a:p>
          <a:p>
            <a:r>
              <a:rPr lang="en-US" sz="2400" dirty="0"/>
              <a:t>Full MARC 21 authority records in MARC </a:t>
            </a:r>
            <a:r>
              <a:rPr lang="en-US" sz="2400" dirty="0" smtClean="0"/>
              <a:t>UTF-8 format are free to download from </a:t>
            </a:r>
            <a:r>
              <a:rPr lang="en-US" sz="2400" dirty="0">
                <a:hlinkClick r:id="rId7"/>
              </a:rPr>
              <a:t>http://classificationweb.net/LCDGT</a:t>
            </a:r>
            <a:r>
              <a:rPr lang="en-US" sz="2400" dirty="0" smtClean="0">
                <a:hlinkClick r:id="rId7"/>
              </a:rPr>
              <a:t>/</a:t>
            </a:r>
            <a:r>
              <a:rPr lang="en-US" sz="2400" dirty="0" smtClean="0"/>
              <a:t> and in a variety of formats from the Linked Data Service</a:t>
            </a:r>
            <a:endParaRPr lang="en-US" sz="2500" dirty="0" smtClean="0"/>
          </a:p>
          <a:p>
            <a:r>
              <a:rPr lang="en-US" sz="2500" dirty="0" smtClean="0"/>
              <a:t>Authority records </a:t>
            </a:r>
            <a:r>
              <a:rPr lang="en-US" sz="2500" b="1" i="1" dirty="0" smtClean="0"/>
              <a:t>not</a:t>
            </a:r>
            <a:r>
              <a:rPr lang="en-US" sz="2500" dirty="0" smtClean="0"/>
              <a:t> available in OCLC </a:t>
            </a:r>
            <a:r>
              <a:rPr lang="en-US" sz="2500" dirty="0" err="1" smtClean="0"/>
              <a:t>Connexion</a:t>
            </a:r>
            <a:r>
              <a:rPr lang="en-US" sz="2500" dirty="0" smtClean="0"/>
              <a:t> or </a:t>
            </a:r>
            <a:r>
              <a:rPr lang="en-US" sz="2500" dirty="0" err="1" smtClean="0"/>
              <a:t>SkyRiver</a:t>
            </a:r>
            <a:r>
              <a:rPr lang="en-US" sz="2500" dirty="0" smtClean="0"/>
              <a:t>   </a:t>
            </a:r>
            <a:endParaRPr lang="en-US" sz="2500"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2181" y="5991431"/>
            <a:ext cx="469392" cy="469392"/>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190</a:t>
            </a:fld>
            <a:endParaRPr lang="en-US"/>
          </a:p>
        </p:txBody>
      </p:sp>
    </p:spTree>
    <p:extLst>
      <p:ext uri="{BB962C8B-B14F-4D97-AF65-F5344CB8AC3E}">
        <p14:creationId xmlns:p14="http://schemas.microsoft.com/office/powerpoint/2010/main" val="135224583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205192"/>
            <a:ext cx="8496300" cy="745629"/>
          </a:xfrm>
        </p:spPr>
        <p:txBody>
          <a:bodyPr/>
          <a:lstStyle/>
          <a:p>
            <a:r>
              <a:rPr lang="en-US" sz="4200" dirty="0" smtClean="0"/>
              <a:t>LCDGT Authority Record</a:t>
            </a:r>
            <a:endParaRPr lang="en-US" sz="4200" dirty="0"/>
          </a:p>
        </p:txBody>
      </p:sp>
      <p:sp>
        <p:nvSpPr>
          <p:cNvPr id="3" name="Content Placeholder 2"/>
          <p:cNvSpPr>
            <a:spLocks noGrp="1"/>
          </p:cNvSpPr>
          <p:nvPr>
            <p:ph idx="1"/>
          </p:nvPr>
        </p:nvSpPr>
        <p:spPr>
          <a:xfrm>
            <a:off x="995881" y="1048215"/>
            <a:ext cx="10719303" cy="5490697"/>
          </a:xfrm>
        </p:spPr>
        <p:txBody>
          <a:bodyPr>
            <a:noAutofit/>
          </a:bodyPr>
          <a:lstStyle/>
          <a:p>
            <a:r>
              <a:rPr lang="en-US" sz="2500" dirty="0" smtClean="0"/>
              <a:t>Authorized terms are tagged 150 even though they are used in 3XX fields</a:t>
            </a:r>
          </a:p>
          <a:p>
            <a:r>
              <a:rPr lang="en-US" sz="2500" dirty="0" smtClean="0">
                <a:solidFill>
                  <a:srgbClr val="0070C0"/>
                </a:solidFill>
              </a:rPr>
              <a:t>010</a:t>
            </a:r>
            <a:r>
              <a:rPr lang="en-US" sz="2500" dirty="0" smtClean="0"/>
              <a:t> has prefix “</a:t>
            </a:r>
            <a:r>
              <a:rPr lang="en-US" sz="2500" dirty="0" smtClean="0">
                <a:solidFill>
                  <a:srgbClr val="0070C0"/>
                </a:solidFill>
              </a:rPr>
              <a:t>dg</a:t>
            </a:r>
            <a:r>
              <a:rPr lang="en-US" sz="2500" dirty="0" smtClean="0"/>
              <a:t>” and </a:t>
            </a:r>
            <a:r>
              <a:rPr lang="en-US" sz="2500" dirty="0" smtClean="0">
                <a:solidFill>
                  <a:srgbClr val="00B050"/>
                </a:solidFill>
              </a:rPr>
              <a:t>040 $f</a:t>
            </a:r>
            <a:r>
              <a:rPr lang="en-US" sz="2500" dirty="0" smtClean="0"/>
              <a:t> “</a:t>
            </a:r>
            <a:r>
              <a:rPr lang="en-US" sz="2500" dirty="0" err="1" smtClean="0">
                <a:solidFill>
                  <a:srgbClr val="00B050"/>
                </a:solidFill>
              </a:rPr>
              <a:t>lcdgt</a:t>
            </a:r>
            <a:r>
              <a:rPr lang="en-US" sz="2500" dirty="0" smtClean="0"/>
              <a:t>”</a:t>
            </a:r>
          </a:p>
          <a:p>
            <a:r>
              <a:rPr lang="en-US" sz="2500" dirty="0" smtClean="0">
                <a:solidFill>
                  <a:srgbClr val="FF0000"/>
                </a:solidFill>
              </a:rPr>
              <a:t>072</a:t>
            </a:r>
            <a:r>
              <a:rPr lang="en-US" sz="2500" dirty="0" smtClean="0"/>
              <a:t> field contains code(s) for  the </a:t>
            </a:r>
            <a:r>
              <a:rPr lang="en-US" sz="2500" dirty="0"/>
              <a:t>demographic group categories a term falls </a:t>
            </a:r>
            <a:r>
              <a:rPr lang="en-US" sz="2500" dirty="0" smtClean="0"/>
              <a:t>into</a:t>
            </a:r>
          </a:p>
          <a:p>
            <a:endParaRPr lang="en-US" sz="2500" dirty="0"/>
          </a:p>
          <a:p>
            <a:pPr marL="0" indent="0">
              <a:buNone/>
            </a:pPr>
            <a:endParaRPr lang="en-US" sz="2500" dirty="0" smtClean="0"/>
          </a:p>
          <a:p>
            <a:endParaRPr lang="en-US" sz="2500" dirty="0"/>
          </a:p>
          <a:p>
            <a:endParaRPr lang="en-US" sz="2500" dirty="0" smtClean="0"/>
          </a:p>
          <a:p>
            <a:endParaRPr lang="en-US" sz="2500" dirty="0"/>
          </a:p>
          <a:p>
            <a:endParaRPr lang="en-US" sz="2500" dirty="0" smtClean="0"/>
          </a:p>
          <a:p>
            <a:pPr marL="0" indent="0">
              <a:buNone/>
            </a:pPr>
            <a:endParaRPr lang="en-US" sz="2500" dirty="0" smtClean="0"/>
          </a:p>
        </p:txBody>
      </p:sp>
      <p:pic>
        <p:nvPicPr>
          <p:cNvPr id="8" name="Picture 7"/>
          <p:cNvPicPr>
            <a:picLocks noChangeAspect="1"/>
          </p:cNvPicPr>
          <p:nvPr/>
        </p:nvPicPr>
        <p:blipFill>
          <a:blip r:embed="rId3"/>
          <a:stretch>
            <a:fillRect/>
          </a:stretch>
        </p:blipFill>
        <p:spPr>
          <a:xfrm>
            <a:off x="1196269" y="2904604"/>
            <a:ext cx="10544175" cy="2990850"/>
          </a:xfrm>
          <a:prstGeom prst="rect">
            <a:avLst/>
          </a:prstGeom>
        </p:spPr>
      </p:pic>
      <p:sp>
        <p:nvSpPr>
          <p:cNvPr id="9" name="Rounded Rectangle 8"/>
          <p:cNvSpPr/>
          <p:nvPr/>
        </p:nvSpPr>
        <p:spPr>
          <a:xfrm>
            <a:off x="1171009" y="4400030"/>
            <a:ext cx="1838848" cy="2103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94929" y="4195581"/>
            <a:ext cx="4226407" cy="584775"/>
          </a:xfrm>
          <a:prstGeom prst="rect">
            <a:avLst/>
          </a:prstGeom>
          <a:noFill/>
          <a:ln w="25400">
            <a:solidFill>
              <a:srgbClr val="FF0000"/>
            </a:solidFill>
          </a:ln>
        </p:spPr>
        <p:txBody>
          <a:bodyPr wrap="square" rtlCol="0">
            <a:spAutoFit/>
          </a:bodyPr>
          <a:lstStyle/>
          <a:p>
            <a:r>
              <a:rPr lang="en-US" sz="1600" dirty="0"/>
              <a:t>072 </a:t>
            </a:r>
            <a:r>
              <a:rPr lang="en-US" sz="1600" dirty="0" smtClean="0"/>
              <a:t>code “eth” </a:t>
            </a:r>
            <a:r>
              <a:rPr lang="en-US" sz="1600" dirty="0"/>
              <a:t>indicates that the established term </a:t>
            </a:r>
            <a:r>
              <a:rPr lang="en-US" sz="1600" dirty="0" smtClean="0"/>
              <a:t>Bosnian Swedes </a:t>
            </a:r>
            <a:r>
              <a:rPr lang="en-US" sz="1600" dirty="0"/>
              <a:t>is an </a:t>
            </a:r>
            <a:r>
              <a:rPr lang="en-US" sz="1600" dirty="0" smtClean="0"/>
              <a:t>ethnic/cultural group</a:t>
            </a:r>
            <a:endParaRPr lang="en-US" sz="1600" dirty="0"/>
          </a:p>
        </p:txBody>
      </p:sp>
      <p:cxnSp>
        <p:nvCxnSpPr>
          <p:cNvPr id="6" name="Straight Arrow Connector 5"/>
          <p:cNvCxnSpPr/>
          <p:nvPr/>
        </p:nvCxnSpPr>
        <p:spPr>
          <a:xfrm flipH="1" flipV="1">
            <a:off x="3144644" y="4517136"/>
            <a:ext cx="1516567" cy="348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884556" y="3984675"/>
            <a:ext cx="245327" cy="241637"/>
          </a:xfrm>
          <a:prstGeom prst="ellipse">
            <a:avLst/>
          </a:pr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34215" y="4169664"/>
            <a:ext cx="657922" cy="270503"/>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A00A331D-2EB0-4CEE-8662-2FAB66802E28}" type="slidenum">
              <a:rPr lang="en-US" smtClean="0"/>
              <a:t>191</a:t>
            </a:fld>
            <a:endParaRPr lang="en-US"/>
          </a:p>
        </p:txBody>
      </p:sp>
    </p:spTree>
    <p:extLst>
      <p:ext uri="{BB962C8B-B14F-4D97-AF65-F5344CB8AC3E}">
        <p14:creationId xmlns:p14="http://schemas.microsoft.com/office/powerpoint/2010/main" val="22160794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735" y="112208"/>
            <a:ext cx="8496300" cy="745629"/>
          </a:xfrm>
        </p:spPr>
        <p:txBody>
          <a:bodyPr/>
          <a:lstStyle/>
          <a:p>
            <a:r>
              <a:rPr lang="en-US" sz="4200" dirty="0" smtClean="0"/>
              <a:t>Why Use LCDGT?</a:t>
            </a:r>
            <a:endParaRPr lang="en-US" sz="4200" dirty="0"/>
          </a:p>
        </p:txBody>
      </p:sp>
      <p:sp>
        <p:nvSpPr>
          <p:cNvPr id="3" name="Content Placeholder 2"/>
          <p:cNvSpPr>
            <a:spLocks noGrp="1"/>
          </p:cNvSpPr>
          <p:nvPr>
            <p:ph idx="1"/>
          </p:nvPr>
        </p:nvSpPr>
        <p:spPr>
          <a:xfrm>
            <a:off x="1197735" y="1066801"/>
            <a:ext cx="9839459" cy="5289549"/>
          </a:xfrm>
        </p:spPr>
        <p:txBody>
          <a:bodyPr>
            <a:noAutofit/>
          </a:bodyPr>
          <a:lstStyle/>
          <a:p>
            <a:r>
              <a:rPr lang="en-US" sz="2500" dirty="0"/>
              <a:t>LCDGT includes many terms that are not in LCSH:</a:t>
            </a:r>
          </a:p>
          <a:p>
            <a:pPr lvl="1"/>
            <a:r>
              <a:rPr lang="en-US" sz="2200" dirty="0"/>
              <a:t>language speakers     </a:t>
            </a:r>
            <a:r>
              <a:rPr lang="en-US" sz="2200" dirty="0" smtClean="0">
                <a:solidFill>
                  <a:srgbClr val="FF0000"/>
                </a:solidFill>
              </a:rPr>
              <a:t>Chinese </a:t>
            </a:r>
            <a:r>
              <a:rPr lang="en-US" sz="2200" dirty="0">
                <a:solidFill>
                  <a:srgbClr val="FF0000"/>
                </a:solidFill>
              </a:rPr>
              <a:t>speakers      </a:t>
            </a:r>
            <a:r>
              <a:rPr lang="en-US" sz="2200" dirty="0" smtClean="0">
                <a:solidFill>
                  <a:srgbClr val="FF0000"/>
                </a:solidFill>
              </a:rPr>
              <a:t>Korean </a:t>
            </a:r>
            <a:r>
              <a:rPr lang="en-US" sz="2200" dirty="0">
                <a:solidFill>
                  <a:srgbClr val="FF0000"/>
                </a:solidFill>
              </a:rPr>
              <a:t>speakers</a:t>
            </a:r>
          </a:p>
          <a:p>
            <a:pPr lvl="1"/>
            <a:r>
              <a:rPr lang="en-US" sz="2200" dirty="0" err="1"/>
              <a:t>demonyms</a:t>
            </a:r>
            <a:r>
              <a:rPr lang="en-US" sz="2200" dirty="0"/>
              <a:t> for persons from states, provinces, regions, etc.</a:t>
            </a:r>
          </a:p>
          <a:p>
            <a:pPr marL="457200" lvl="1" indent="0">
              <a:buNone/>
            </a:pPr>
            <a:r>
              <a:rPr lang="en-US" sz="2200" dirty="0"/>
              <a:t>     </a:t>
            </a:r>
            <a:r>
              <a:rPr lang="en-US" sz="2200" dirty="0">
                <a:solidFill>
                  <a:srgbClr val="FF0000"/>
                </a:solidFill>
              </a:rPr>
              <a:t>Wisconsinites      Newfoundlanders      Tuscans   </a:t>
            </a:r>
            <a:r>
              <a:rPr lang="en-US" sz="2200" dirty="0"/>
              <a:t>	</a:t>
            </a:r>
          </a:p>
          <a:p>
            <a:pPr lvl="1"/>
            <a:r>
              <a:rPr lang="en-US" sz="2200" dirty="0"/>
              <a:t>non-U.S. ethnic groups formed as compound terms</a:t>
            </a:r>
          </a:p>
          <a:p>
            <a:pPr marL="457200" lvl="1" indent="0">
              <a:buNone/>
            </a:pPr>
            <a:r>
              <a:rPr lang="en-US" sz="2200" dirty="0"/>
              <a:t>     </a:t>
            </a:r>
            <a:r>
              <a:rPr lang="en-US" sz="2200" dirty="0" smtClean="0">
                <a:solidFill>
                  <a:srgbClr val="FF0000"/>
                </a:solidFill>
              </a:rPr>
              <a:t>Japanese Canadians      Asian Australians     Bosnian Swedes</a:t>
            </a:r>
            <a:endParaRPr lang="en-US" sz="2200" dirty="0">
              <a:solidFill>
                <a:srgbClr val="FF0000"/>
              </a:solidFill>
            </a:endParaRPr>
          </a:p>
          <a:p>
            <a:pPr lvl="1"/>
            <a:r>
              <a:rPr lang="en-US" sz="2200" dirty="0"/>
              <a:t>members of named religious denominations and political parties</a:t>
            </a:r>
          </a:p>
          <a:p>
            <a:pPr marL="457200" lvl="1" indent="0">
              <a:buNone/>
            </a:pPr>
            <a:r>
              <a:rPr lang="en-US" sz="2200" dirty="0">
                <a:solidFill>
                  <a:srgbClr val="FF0000"/>
                </a:solidFill>
              </a:rPr>
              <a:t>     Church of Scotland members       </a:t>
            </a:r>
            <a:r>
              <a:rPr lang="en-US" sz="2200" dirty="0" err="1">
                <a:solidFill>
                  <a:srgbClr val="FF0000"/>
                </a:solidFill>
              </a:rPr>
              <a:t>Fianna</a:t>
            </a:r>
            <a:r>
              <a:rPr lang="en-US" sz="2200" dirty="0">
                <a:solidFill>
                  <a:srgbClr val="FF0000"/>
                </a:solidFill>
              </a:rPr>
              <a:t> </a:t>
            </a:r>
            <a:r>
              <a:rPr lang="en-US" sz="2200" dirty="0" err="1">
                <a:solidFill>
                  <a:srgbClr val="FF0000"/>
                </a:solidFill>
              </a:rPr>
              <a:t>Fáil</a:t>
            </a:r>
            <a:r>
              <a:rPr lang="en-US" sz="2200" dirty="0">
                <a:solidFill>
                  <a:srgbClr val="FF0000"/>
                </a:solidFill>
              </a:rPr>
              <a:t> members (Ireland)</a:t>
            </a:r>
          </a:p>
          <a:p>
            <a:r>
              <a:rPr lang="en-US" sz="2500" dirty="0"/>
              <a:t>LCDGT terms may be different from LCSH:</a:t>
            </a:r>
          </a:p>
          <a:p>
            <a:pPr lvl="1"/>
            <a:r>
              <a:rPr lang="en-US" sz="2200" dirty="0"/>
              <a:t>phrase headings instead of [Main heading]--[Subdivision] strings </a:t>
            </a:r>
          </a:p>
          <a:p>
            <a:pPr marL="457200" lvl="1" indent="0">
              <a:buNone/>
            </a:pPr>
            <a:r>
              <a:rPr lang="en-US" sz="2200" dirty="0"/>
              <a:t>     </a:t>
            </a:r>
            <a:r>
              <a:rPr lang="en-US" sz="2200" dirty="0">
                <a:solidFill>
                  <a:srgbClr val="FF0000"/>
                </a:solidFill>
              </a:rPr>
              <a:t>Breast cancer </a:t>
            </a:r>
            <a:r>
              <a:rPr lang="en-US" sz="2200" dirty="0" smtClean="0">
                <a:solidFill>
                  <a:srgbClr val="FF0000"/>
                </a:solidFill>
              </a:rPr>
              <a:t>patients       Bookstore employees</a:t>
            </a:r>
            <a:endParaRPr lang="en-US" sz="2200" dirty="0"/>
          </a:p>
          <a:p>
            <a:pPr lvl="1"/>
            <a:r>
              <a:rPr lang="en-US" sz="2200" dirty="0"/>
              <a:t>Native American tribal groups formed differently</a:t>
            </a:r>
          </a:p>
          <a:p>
            <a:pPr marL="457200" lvl="1" indent="0">
              <a:buNone/>
            </a:pPr>
            <a:r>
              <a:rPr lang="en-US" sz="2200" dirty="0"/>
              <a:t>     </a:t>
            </a:r>
            <a:r>
              <a:rPr lang="en-US" sz="2200" dirty="0">
                <a:solidFill>
                  <a:srgbClr val="FF0000"/>
                </a:solidFill>
              </a:rPr>
              <a:t>Cherokee (North American people)  </a:t>
            </a:r>
            <a:r>
              <a:rPr lang="en-US" sz="2200" dirty="0"/>
              <a:t>vs.</a:t>
            </a:r>
            <a:r>
              <a:rPr lang="en-US" sz="2200" dirty="0">
                <a:solidFill>
                  <a:srgbClr val="FF0000"/>
                </a:solidFill>
              </a:rPr>
              <a:t>  </a:t>
            </a:r>
            <a:r>
              <a:rPr lang="en-US" sz="2200" dirty="0">
                <a:solidFill>
                  <a:srgbClr val="002060"/>
                </a:solidFill>
              </a:rPr>
              <a:t>Cherokee Indians</a:t>
            </a:r>
          </a:p>
          <a:p>
            <a:pPr lvl="1"/>
            <a:r>
              <a:rPr lang="en-US" sz="2200" dirty="0"/>
              <a:t>new authority research might lead to choice of different authorized form</a:t>
            </a:r>
          </a:p>
          <a:p>
            <a:endParaRPr lang="en-US" sz="2300" dirty="0"/>
          </a:p>
          <a:p>
            <a:pPr lvl="1"/>
            <a:endParaRPr lang="en-US" sz="1900" dirty="0"/>
          </a:p>
          <a:p>
            <a:pPr marL="457200" lvl="1" indent="0">
              <a:buNone/>
            </a:pPr>
            <a:endParaRPr lang="en-US" sz="2000" dirty="0"/>
          </a:p>
        </p:txBody>
      </p:sp>
      <p:sp>
        <p:nvSpPr>
          <p:cNvPr id="5" name="Slide Number Placeholder 4"/>
          <p:cNvSpPr>
            <a:spLocks noGrp="1"/>
          </p:cNvSpPr>
          <p:nvPr>
            <p:ph type="sldNum" sz="quarter" idx="12"/>
          </p:nvPr>
        </p:nvSpPr>
        <p:spPr/>
        <p:txBody>
          <a:bodyPr/>
          <a:lstStyle/>
          <a:p>
            <a:fld id="{A00A331D-2EB0-4CEE-8662-2FAB66802E28}" type="slidenum">
              <a:rPr lang="en-US" smtClean="0"/>
              <a:t>192</a:t>
            </a:fld>
            <a:endParaRPr lang="en-US"/>
          </a:p>
        </p:txBody>
      </p:sp>
    </p:spTree>
    <p:extLst>
      <p:ext uri="{BB962C8B-B14F-4D97-AF65-F5344CB8AC3E}">
        <p14:creationId xmlns:p14="http://schemas.microsoft.com/office/powerpoint/2010/main" val="268977972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269236" y="1"/>
            <a:ext cx="7653528" cy="6449949"/>
          </a:xfrm>
          <a:prstGeom prst="rect">
            <a:avLst/>
          </a:prstGeom>
        </p:spPr>
      </p:pic>
      <p:sp>
        <p:nvSpPr>
          <p:cNvPr id="7" name="Oval 6"/>
          <p:cNvSpPr/>
          <p:nvPr/>
        </p:nvSpPr>
        <p:spPr>
          <a:xfrm>
            <a:off x="3657600" y="2895600"/>
            <a:ext cx="5029200" cy="533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193</a:t>
            </a:fld>
            <a:endParaRPr lang="en-US"/>
          </a:p>
        </p:txBody>
      </p:sp>
    </p:spTree>
    <p:extLst>
      <p:ext uri="{BB962C8B-B14F-4D97-AF65-F5344CB8AC3E}">
        <p14:creationId xmlns:p14="http://schemas.microsoft.com/office/powerpoint/2010/main" val="330383456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95463" y="685800"/>
            <a:ext cx="8601075" cy="2762250"/>
          </a:xfrm>
          <a:prstGeom prst="rect">
            <a:avLst/>
          </a:prstGeom>
        </p:spPr>
      </p:pic>
      <p:sp>
        <p:nvSpPr>
          <p:cNvPr id="7" name="TextBox 6"/>
          <p:cNvSpPr txBox="1"/>
          <p:nvPr/>
        </p:nvSpPr>
        <p:spPr>
          <a:xfrm>
            <a:off x="2781299" y="3733800"/>
            <a:ext cx="6629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Searching by “Subject heading” will result in a </a:t>
            </a:r>
            <a:r>
              <a:rPr lang="en-US" dirty="0" err="1" smtClean="0"/>
              <a:t>browsable</a:t>
            </a:r>
            <a:r>
              <a:rPr lang="en-US" dirty="0" smtClean="0"/>
              <a:t> </a:t>
            </a:r>
            <a:r>
              <a:rPr lang="en-US" dirty="0"/>
              <a:t>list beginning with the term searched</a:t>
            </a:r>
          </a:p>
          <a:p>
            <a:endParaRPr lang="en-US" dirty="0"/>
          </a:p>
          <a:p>
            <a:pPr marL="285750" indent="-285750">
              <a:buFont typeface="Arial" panose="020B0604020202020204" pitchFamily="34" charset="0"/>
              <a:buChar char="•"/>
            </a:pPr>
            <a:r>
              <a:rPr lang="en-US" dirty="0"/>
              <a:t>Use the established demographic group codes in the “Subject category code” search and you will get a list of all of the established terms that are members of that demographic group</a:t>
            </a:r>
          </a:p>
        </p:txBody>
      </p:sp>
      <p:sp>
        <p:nvSpPr>
          <p:cNvPr id="4" name="Slide Number Placeholder 3"/>
          <p:cNvSpPr>
            <a:spLocks noGrp="1"/>
          </p:cNvSpPr>
          <p:nvPr>
            <p:ph type="sldNum" sz="quarter" idx="12"/>
          </p:nvPr>
        </p:nvSpPr>
        <p:spPr/>
        <p:txBody>
          <a:bodyPr/>
          <a:lstStyle/>
          <a:p>
            <a:fld id="{A00A331D-2EB0-4CEE-8662-2FAB66802E28}" type="slidenum">
              <a:rPr lang="en-US" smtClean="0"/>
              <a:t>194</a:t>
            </a:fld>
            <a:endParaRPr lang="en-US"/>
          </a:p>
        </p:txBody>
      </p:sp>
    </p:spTree>
    <p:extLst>
      <p:ext uri="{BB962C8B-B14F-4D97-AF65-F5344CB8AC3E}">
        <p14:creationId xmlns:p14="http://schemas.microsoft.com/office/powerpoint/2010/main" val="134633658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897989" y="33209"/>
            <a:ext cx="4937760" cy="6830568"/>
          </a:xfrm>
          <a:prstGeom prst="rect">
            <a:avLst/>
          </a:prstGeom>
        </p:spPr>
      </p:pic>
      <p:cxnSp>
        <p:nvCxnSpPr>
          <p:cNvPr id="14" name="Straight Arrow Connector 13"/>
          <p:cNvCxnSpPr/>
          <p:nvPr/>
        </p:nvCxnSpPr>
        <p:spPr>
          <a:xfrm flipH="1">
            <a:off x="4962625" y="3419856"/>
            <a:ext cx="2304888" cy="58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433510" y="3235190"/>
            <a:ext cx="4038600" cy="369332"/>
          </a:xfrm>
          <a:prstGeom prst="rect">
            <a:avLst/>
          </a:prstGeom>
          <a:noFill/>
          <a:ln w="25400">
            <a:solidFill>
              <a:srgbClr val="FF0000"/>
            </a:solidFill>
          </a:ln>
        </p:spPr>
        <p:txBody>
          <a:bodyPr wrap="square" rtlCol="0">
            <a:spAutoFit/>
          </a:bodyPr>
          <a:lstStyle/>
          <a:p>
            <a:r>
              <a:rPr lang="en-US" dirty="0"/>
              <a:t>Click on bubble to view MARC record</a:t>
            </a:r>
          </a:p>
        </p:txBody>
      </p:sp>
      <p:sp>
        <p:nvSpPr>
          <p:cNvPr id="3" name="Slide Number Placeholder 2"/>
          <p:cNvSpPr>
            <a:spLocks noGrp="1"/>
          </p:cNvSpPr>
          <p:nvPr>
            <p:ph type="sldNum" sz="quarter" idx="12"/>
          </p:nvPr>
        </p:nvSpPr>
        <p:spPr/>
        <p:txBody>
          <a:bodyPr/>
          <a:lstStyle/>
          <a:p>
            <a:fld id="{A00A331D-2EB0-4CEE-8662-2FAB66802E28}" type="slidenum">
              <a:rPr lang="en-US" smtClean="0"/>
              <a:t>195</a:t>
            </a:fld>
            <a:endParaRPr lang="en-US"/>
          </a:p>
        </p:txBody>
      </p:sp>
    </p:spTree>
    <p:extLst>
      <p:ext uri="{BB962C8B-B14F-4D97-AF65-F5344CB8AC3E}">
        <p14:creationId xmlns:p14="http://schemas.microsoft.com/office/powerpoint/2010/main" val="4259397161"/>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4787" y="409575"/>
            <a:ext cx="11782425" cy="6038850"/>
          </a:xfrm>
          <a:prstGeom prst="rect">
            <a:avLst/>
          </a:prstGeom>
        </p:spPr>
      </p:pic>
      <p:sp>
        <p:nvSpPr>
          <p:cNvPr id="8" name="Oval 7"/>
          <p:cNvSpPr/>
          <p:nvPr/>
        </p:nvSpPr>
        <p:spPr>
          <a:xfrm>
            <a:off x="123661" y="3145134"/>
            <a:ext cx="2016637" cy="283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221424" y="3145134"/>
            <a:ext cx="1727578" cy="1419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82953" y="2844225"/>
            <a:ext cx="4152900" cy="584775"/>
          </a:xfrm>
          <a:prstGeom prst="rect">
            <a:avLst/>
          </a:prstGeom>
          <a:noFill/>
          <a:ln w="25400">
            <a:solidFill>
              <a:srgbClr val="FF0000"/>
            </a:solidFill>
          </a:ln>
        </p:spPr>
        <p:txBody>
          <a:bodyPr wrap="square" rtlCol="0">
            <a:spAutoFit/>
          </a:bodyPr>
          <a:lstStyle/>
          <a:p>
            <a:r>
              <a:rPr lang="en-US" sz="1600" dirty="0"/>
              <a:t>072 code indicates that the established term </a:t>
            </a:r>
            <a:r>
              <a:rPr lang="en-US" sz="1600" dirty="0" smtClean="0"/>
              <a:t>Academic librarians </a:t>
            </a:r>
            <a:r>
              <a:rPr lang="en-US" sz="1600" dirty="0"/>
              <a:t>is an occupational group</a:t>
            </a:r>
          </a:p>
        </p:txBody>
      </p:sp>
      <p:sp>
        <p:nvSpPr>
          <p:cNvPr id="4" name="Slide Number Placeholder 3"/>
          <p:cNvSpPr>
            <a:spLocks noGrp="1"/>
          </p:cNvSpPr>
          <p:nvPr>
            <p:ph type="sldNum" sz="quarter" idx="12"/>
          </p:nvPr>
        </p:nvSpPr>
        <p:spPr/>
        <p:txBody>
          <a:bodyPr/>
          <a:lstStyle/>
          <a:p>
            <a:fld id="{A00A331D-2EB0-4CEE-8662-2FAB66802E28}" type="slidenum">
              <a:rPr lang="en-US" smtClean="0"/>
              <a:t>196</a:t>
            </a:fld>
            <a:endParaRPr lang="en-US"/>
          </a:p>
        </p:txBody>
      </p:sp>
    </p:spTree>
    <p:extLst>
      <p:ext uri="{BB962C8B-B14F-4D97-AF65-F5344CB8AC3E}">
        <p14:creationId xmlns:p14="http://schemas.microsoft.com/office/powerpoint/2010/main" val="384784380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0975" y="381000"/>
            <a:ext cx="11830050" cy="609600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197</a:t>
            </a:fld>
            <a:endParaRPr lang="en-US"/>
          </a:p>
        </p:txBody>
      </p:sp>
    </p:spTree>
    <p:extLst>
      <p:ext uri="{BB962C8B-B14F-4D97-AF65-F5344CB8AC3E}">
        <p14:creationId xmlns:p14="http://schemas.microsoft.com/office/powerpoint/2010/main" val="395097259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3111" y="0"/>
            <a:ext cx="9255443" cy="6855047"/>
          </a:xfrm>
          <a:prstGeom prst="rect">
            <a:avLst/>
          </a:prstGeom>
        </p:spPr>
      </p:pic>
      <p:sp>
        <p:nvSpPr>
          <p:cNvPr id="5" name="Oval 4"/>
          <p:cNvSpPr/>
          <p:nvPr/>
        </p:nvSpPr>
        <p:spPr>
          <a:xfrm>
            <a:off x="3818374" y="1245996"/>
            <a:ext cx="904351" cy="44212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198</a:t>
            </a:fld>
            <a:endParaRPr lang="en-US"/>
          </a:p>
        </p:txBody>
      </p:sp>
    </p:spTree>
    <p:extLst>
      <p:ext uri="{BB962C8B-B14F-4D97-AF65-F5344CB8AC3E}">
        <p14:creationId xmlns:p14="http://schemas.microsoft.com/office/powerpoint/2010/main" val="130583470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1937" y="490537"/>
            <a:ext cx="11668125" cy="587692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199</a:t>
            </a:fld>
            <a:endParaRPr lang="en-US"/>
          </a:p>
        </p:txBody>
      </p:sp>
    </p:spTree>
    <p:extLst>
      <p:ext uri="{BB962C8B-B14F-4D97-AF65-F5344CB8AC3E}">
        <p14:creationId xmlns:p14="http://schemas.microsoft.com/office/powerpoint/2010/main" val="1578981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950"/>
            <a:ext cx="10515600" cy="830629"/>
          </a:xfrm>
        </p:spPr>
        <p:txBody>
          <a:bodyPr/>
          <a:lstStyle/>
          <a:p>
            <a:r>
              <a:rPr lang="en-US" dirty="0" smtClean="0"/>
              <a:t>Workshop Outline</a:t>
            </a:r>
            <a:endParaRPr lang="en-US" dirty="0"/>
          </a:p>
        </p:txBody>
      </p:sp>
      <p:sp>
        <p:nvSpPr>
          <p:cNvPr id="3" name="Content Placeholder 2"/>
          <p:cNvSpPr>
            <a:spLocks noGrp="1"/>
          </p:cNvSpPr>
          <p:nvPr>
            <p:ph idx="1"/>
          </p:nvPr>
        </p:nvSpPr>
        <p:spPr>
          <a:xfrm>
            <a:off x="838200" y="1195753"/>
            <a:ext cx="10515600" cy="5662247"/>
          </a:xfrm>
        </p:spPr>
        <p:txBody>
          <a:bodyPr>
            <a:normAutofit/>
          </a:bodyPr>
          <a:lstStyle/>
          <a:p>
            <a:r>
              <a:rPr lang="en-US" dirty="0" smtClean="0"/>
              <a:t>Background</a:t>
            </a:r>
          </a:p>
          <a:p>
            <a:r>
              <a:rPr lang="en-US" dirty="0" smtClean="0"/>
              <a:t>LCGFT</a:t>
            </a:r>
          </a:p>
          <a:p>
            <a:pPr lvl="1"/>
            <a:r>
              <a:rPr lang="en-US" dirty="0" smtClean="0"/>
              <a:t>Documentation</a:t>
            </a:r>
          </a:p>
          <a:p>
            <a:pPr lvl="1"/>
            <a:r>
              <a:rPr lang="en-US" dirty="0" smtClean="0"/>
              <a:t>Where Can You Find LCGFT Terms?</a:t>
            </a:r>
          </a:p>
          <a:p>
            <a:pPr lvl="1"/>
            <a:r>
              <a:rPr lang="en-US" dirty="0" smtClean="0"/>
              <a:t>General Principle</a:t>
            </a:r>
          </a:p>
          <a:p>
            <a:pPr lvl="2"/>
            <a:r>
              <a:rPr lang="en-US" dirty="0" smtClean="0"/>
              <a:t>Exercises</a:t>
            </a:r>
          </a:p>
          <a:p>
            <a:pPr lvl="1"/>
            <a:r>
              <a:rPr lang="en-US" dirty="0" smtClean="0"/>
              <a:t>General Terms</a:t>
            </a:r>
          </a:p>
          <a:p>
            <a:pPr lvl="2"/>
            <a:r>
              <a:rPr lang="en-US" dirty="0" smtClean="0"/>
              <a:t>Exercises</a:t>
            </a:r>
          </a:p>
          <a:p>
            <a:pPr lvl="1"/>
            <a:r>
              <a:rPr lang="en-US" dirty="0" smtClean="0"/>
              <a:t>Literature Terms</a:t>
            </a:r>
          </a:p>
          <a:p>
            <a:pPr lvl="2"/>
            <a:r>
              <a:rPr lang="en-US" dirty="0" smtClean="0"/>
              <a:t>Exercises</a:t>
            </a:r>
          </a:p>
          <a:p>
            <a:pPr lvl="1"/>
            <a:r>
              <a:rPr lang="en-US" dirty="0" smtClean="0"/>
              <a:t>Moving Image Terms</a:t>
            </a:r>
          </a:p>
          <a:p>
            <a:pPr lvl="1"/>
            <a:r>
              <a:rPr lang="en-US" dirty="0" smtClean="0"/>
              <a:t>Music Terms</a:t>
            </a:r>
          </a:p>
          <a:p>
            <a:pPr lvl="1"/>
            <a:r>
              <a:rPr lang="en-US" dirty="0" smtClean="0"/>
              <a:t>Cartographic Terms</a:t>
            </a:r>
          </a:p>
          <a:p>
            <a:pPr lvl="1"/>
            <a:r>
              <a:rPr lang="en-US" dirty="0" smtClean="0"/>
              <a:t>Artistic and Visual Works Terms</a:t>
            </a:r>
          </a:p>
        </p:txBody>
      </p:sp>
      <p:sp>
        <p:nvSpPr>
          <p:cNvPr id="5" name="Slide Number Placeholder 4"/>
          <p:cNvSpPr>
            <a:spLocks noGrp="1"/>
          </p:cNvSpPr>
          <p:nvPr>
            <p:ph type="sldNum" sz="quarter" idx="12"/>
          </p:nvPr>
        </p:nvSpPr>
        <p:spPr/>
        <p:txBody>
          <a:bodyPr/>
          <a:lstStyle/>
          <a:p>
            <a:fld id="{A00A331D-2EB0-4CEE-8662-2FAB66802E28}" type="slidenum">
              <a:rPr lang="en-US" smtClean="0"/>
              <a:t>2</a:t>
            </a:fld>
            <a:endParaRPr lang="en-US"/>
          </a:p>
        </p:txBody>
      </p:sp>
    </p:spTree>
    <p:extLst>
      <p:ext uri="{BB962C8B-B14F-4D97-AF65-F5344CB8AC3E}">
        <p14:creationId xmlns:p14="http://schemas.microsoft.com/office/powerpoint/2010/main" val="3719708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0391" y="0"/>
            <a:ext cx="7099364" cy="6870097"/>
          </a:xfrm>
          <a:prstGeom prst="rect">
            <a:avLst/>
          </a:prstGeom>
        </p:spPr>
      </p:pic>
      <p:pic>
        <p:nvPicPr>
          <p:cNvPr id="4" name="Picture 3"/>
          <p:cNvPicPr>
            <a:picLocks noChangeAspect="1"/>
          </p:cNvPicPr>
          <p:nvPr/>
        </p:nvPicPr>
        <p:blipFill>
          <a:blip r:embed="rId4"/>
          <a:stretch>
            <a:fillRect/>
          </a:stretch>
        </p:blipFill>
        <p:spPr>
          <a:xfrm>
            <a:off x="7269898" y="753760"/>
            <a:ext cx="3562350" cy="5362575"/>
          </a:xfrm>
          <a:prstGeom prst="rect">
            <a:avLst/>
          </a:prstGeom>
          <a:ln w="19050">
            <a:solidFill>
              <a:schemeClr val="tx1"/>
            </a:solidFill>
          </a:ln>
        </p:spPr>
      </p:pic>
      <p:sp>
        <p:nvSpPr>
          <p:cNvPr id="5" name="Slide Number Placeholder 4"/>
          <p:cNvSpPr>
            <a:spLocks noGrp="1"/>
          </p:cNvSpPr>
          <p:nvPr>
            <p:ph type="sldNum" sz="quarter" idx="12"/>
          </p:nvPr>
        </p:nvSpPr>
        <p:spPr/>
        <p:txBody>
          <a:bodyPr/>
          <a:lstStyle/>
          <a:p>
            <a:fld id="{A00A331D-2EB0-4CEE-8662-2FAB66802E28}" type="slidenum">
              <a:rPr lang="en-US" smtClean="0"/>
              <a:t>20</a:t>
            </a:fld>
            <a:endParaRPr lang="en-US"/>
          </a:p>
        </p:txBody>
      </p:sp>
    </p:spTree>
    <p:extLst>
      <p:ext uri="{BB962C8B-B14F-4D97-AF65-F5344CB8AC3E}">
        <p14:creationId xmlns:p14="http://schemas.microsoft.com/office/powerpoint/2010/main" val="382199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2429"/>
            <a:ext cx="12192000" cy="6693142"/>
          </a:xfrm>
          <a:prstGeom prst="rect">
            <a:avLst/>
          </a:prstGeom>
        </p:spPr>
      </p:pic>
      <p:sp>
        <p:nvSpPr>
          <p:cNvPr id="8" name="Oval 7"/>
          <p:cNvSpPr/>
          <p:nvPr/>
        </p:nvSpPr>
        <p:spPr>
          <a:xfrm>
            <a:off x="5531005" y="5531005"/>
            <a:ext cx="2854712" cy="5241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00A331D-2EB0-4CEE-8662-2FAB66802E28}" type="slidenum">
              <a:rPr lang="en-US" smtClean="0"/>
              <a:t>200</a:t>
            </a:fld>
            <a:endParaRPr lang="en-US"/>
          </a:p>
        </p:txBody>
      </p:sp>
    </p:spTree>
    <p:extLst>
      <p:ext uri="{BB962C8B-B14F-4D97-AF65-F5344CB8AC3E}">
        <p14:creationId xmlns:p14="http://schemas.microsoft.com/office/powerpoint/2010/main" val="218542698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99568" y="0"/>
            <a:ext cx="6792863" cy="6858000"/>
          </a:xfrm>
          <a:prstGeom prst="rect">
            <a:avLst/>
          </a:prstGeom>
        </p:spPr>
      </p:pic>
      <p:sp>
        <p:nvSpPr>
          <p:cNvPr id="7" name="Oval 6"/>
          <p:cNvSpPr/>
          <p:nvPr/>
        </p:nvSpPr>
        <p:spPr>
          <a:xfrm>
            <a:off x="2699568" y="111512"/>
            <a:ext cx="1995095" cy="5464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00A331D-2EB0-4CEE-8662-2FAB66802E28}" type="slidenum">
              <a:rPr lang="en-US" smtClean="0"/>
              <a:t>201</a:t>
            </a:fld>
            <a:endParaRPr lang="en-US"/>
          </a:p>
        </p:txBody>
      </p:sp>
    </p:spTree>
    <p:extLst>
      <p:ext uri="{BB962C8B-B14F-4D97-AF65-F5344CB8AC3E}">
        <p14:creationId xmlns:p14="http://schemas.microsoft.com/office/powerpoint/2010/main" val="240854972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44170"/>
            <a:ext cx="12192000" cy="4969659"/>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202</a:t>
            </a:fld>
            <a:endParaRPr lang="en-US"/>
          </a:p>
        </p:txBody>
      </p:sp>
    </p:spTree>
    <p:extLst>
      <p:ext uri="{BB962C8B-B14F-4D97-AF65-F5344CB8AC3E}">
        <p14:creationId xmlns:p14="http://schemas.microsoft.com/office/powerpoint/2010/main" val="297767965"/>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05725" y="118442"/>
            <a:ext cx="10248900" cy="656272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203</a:t>
            </a:fld>
            <a:endParaRPr lang="en-US"/>
          </a:p>
        </p:txBody>
      </p:sp>
    </p:spTree>
    <p:extLst>
      <p:ext uri="{BB962C8B-B14F-4D97-AF65-F5344CB8AC3E}">
        <p14:creationId xmlns:p14="http://schemas.microsoft.com/office/powerpoint/2010/main" val="321582893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0934" y="73152"/>
            <a:ext cx="9113139" cy="6784848"/>
          </a:xfrm>
          <a:prstGeom prst="rect">
            <a:avLst/>
          </a:prstGeom>
        </p:spPr>
      </p:pic>
      <p:sp>
        <p:nvSpPr>
          <p:cNvPr id="6" name="TextBox 5"/>
          <p:cNvSpPr txBox="1"/>
          <p:nvPr/>
        </p:nvSpPr>
        <p:spPr>
          <a:xfrm>
            <a:off x="9038930" y="1684276"/>
            <a:ext cx="2602523" cy="2308324"/>
          </a:xfrm>
          <a:prstGeom prst="rect">
            <a:avLst/>
          </a:prstGeom>
          <a:noFill/>
          <a:ln w="12700">
            <a:solidFill>
              <a:schemeClr val="tx1"/>
            </a:solidFill>
          </a:ln>
        </p:spPr>
        <p:txBody>
          <a:bodyPr wrap="square" rtlCol="0">
            <a:spAutoFit/>
          </a:bodyPr>
          <a:lstStyle/>
          <a:p>
            <a:r>
              <a:rPr lang="en-US" dirty="0" smtClean="0"/>
              <a:t>PDF file of terms on the LCDGT web page:</a:t>
            </a:r>
          </a:p>
          <a:p>
            <a:r>
              <a:rPr lang="en-US" dirty="0">
                <a:hlinkClick r:id="rId4"/>
              </a:rPr>
              <a:t>https://</a:t>
            </a:r>
            <a:r>
              <a:rPr lang="en-US" dirty="0" smtClean="0">
                <a:hlinkClick r:id="rId4"/>
              </a:rPr>
              <a:t>www.loc.gov/aba/publications/FreeLCDGT/freelcdgt.html</a:t>
            </a:r>
            <a:endParaRPr lang="en-US" dirty="0" smtClean="0"/>
          </a:p>
          <a:p>
            <a:endParaRPr lang="en-US" dirty="0"/>
          </a:p>
          <a:p>
            <a:r>
              <a:rPr lang="en-US" i="1" dirty="0" smtClean="0"/>
              <a:t>Caution:</a:t>
            </a:r>
            <a:r>
              <a:rPr lang="en-US" dirty="0" smtClean="0"/>
              <a:t> only updated annually</a:t>
            </a:r>
          </a:p>
        </p:txBody>
      </p:sp>
      <p:sp>
        <p:nvSpPr>
          <p:cNvPr id="3" name="Slide Number Placeholder 2"/>
          <p:cNvSpPr>
            <a:spLocks noGrp="1"/>
          </p:cNvSpPr>
          <p:nvPr>
            <p:ph type="sldNum" sz="quarter" idx="12"/>
          </p:nvPr>
        </p:nvSpPr>
        <p:spPr/>
        <p:txBody>
          <a:bodyPr/>
          <a:lstStyle/>
          <a:p>
            <a:fld id="{A00A331D-2EB0-4CEE-8662-2FAB66802E28}" type="slidenum">
              <a:rPr lang="en-US" smtClean="0"/>
              <a:t>204</a:t>
            </a:fld>
            <a:endParaRPr lang="en-US"/>
          </a:p>
        </p:txBody>
      </p:sp>
    </p:spTree>
    <p:extLst>
      <p:ext uri="{BB962C8B-B14F-4D97-AF65-F5344CB8AC3E}">
        <p14:creationId xmlns:p14="http://schemas.microsoft.com/office/powerpoint/2010/main" val="177807425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82196" y="38100"/>
            <a:ext cx="7703820" cy="6819900"/>
          </a:xfrm>
          <a:prstGeom prst="rect">
            <a:avLst/>
          </a:prstGeom>
        </p:spPr>
      </p:pic>
      <p:sp>
        <p:nvSpPr>
          <p:cNvPr id="4" name="TextBox 3"/>
          <p:cNvSpPr txBox="1"/>
          <p:nvPr/>
        </p:nvSpPr>
        <p:spPr>
          <a:xfrm>
            <a:off x="4451195" y="2163337"/>
            <a:ext cx="7190678" cy="1107996"/>
          </a:xfrm>
          <a:prstGeom prst="rect">
            <a:avLst/>
          </a:prstGeom>
          <a:noFill/>
          <a:ln w="15875">
            <a:solidFill>
              <a:schemeClr val="tx1"/>
            </a:solidFill>
          </a:ln>
        </p:spPr>
        <p:txBody>
          <a:bodyPr wrap="square" rtlCol="0">
            <a:spAutoFit/>
          </a:bodyPr>
          <a:lstStyle/>
          <a:p>
            <a:r>
              <a:rPr lang="en-US" sz="2200" dirty="0" err="1" smtClean="0"/>
              <a:t>Netanel</a:t>
            </a:r>
            <a:r>
              <a:rPr lang="en-US" sz="2200" dirty="0" smtClean="0"/>
              <a:t> </a:t>
            </a:r>
            <a:r>
              <a:rPr lang="en-US" sz="2200" dirty="0" err="1" smtClean="0"/>
              <a:t>Ganin</a:t>
            </a:r>
            <a:r>
              <a:rPr lang="en-US" sz="2200" dirty="0" smtClean="0"/>
              <a:t> generates an up-to-date list of LCDGT monthly:</a:t>
            </a:r>
          </a:p>
          <a:p>
            <a:r>
              <a:rPr lang="en-US" sz="2200" dirty="0" smtClean="0">
                <a:solidFill>
                  <a:srgbClr val="0070C0"/>
                </a:solidFill>
              </a:rPr>
              <a:t> </a:t>
            </a:r>
          </a:p>
          <a:p>
            <a:pPr>
              <a:spcAft>
                <a:spcPts val="1200"/>
              </a:spcAft>
            </a:pPr>
            <a:r>
              <a:rPr lang="en-US" sz="2200" dirty="0" smtClean="0">
                <a:hlinkClick r:id="rId4"/>
              </a:rPr>
              <a:t>http</a:t>
            </a:r>
            <a:r>
              <a:rPr lang="en-US" sz="2200" dirty="0">
                <a:hlinkClick r:id="rId4"/>
              </a:rPr>
              <a:t>://</a:t>
            </a:r>
            <a:r>
              <a:rPr lang="en-US" sz="2200" dirty="0" smtClean="0">
                <a:hlinkClick r:id="rId4"/>
              </a:rPr>
              <a:t>www.netanelganin.com/projects/lcdgt/lcdgt.html</a:t>
            </a:r>
            <a:endParaRPr lang="en-US" sz="22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205</a:t>
            </a:fld>
            <a:endParaRPr lang="en-US"/>
          </a:p>
        </p:txBody>
      </p:sp>
    </p:spTree>
    <p:extLst>
      <p:ext uri="{BB962C8B-B14F-4D97-AF65-F5344CB8AC3E}">
        <p14:creationId xmlns:p14="http://schemas.microsoft.com/office/powerpoint/2010/main" val="47809283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48665" y="135447"/>
            <a:ext cx="10605135" cy="1122045"/>
          </a:xfrm>
          <a:prstGeom prst="rect">
            <a:avLst/>
          </a:prstGeom>
        </p:spPr>
      </p:pic>
      <p:pic>
        <p:nvPicPr>
          <p:cNvPr id="6" name="Picture 5"/>
          <p:cNvPicPr>
            <a:picLocks noChangeAspect="1"/>
          </p:cNvPicPr>
          <p:nvPr/>
        </p:nvPicPr>
        <p:blipFill>
          <a:blip r:embed="rId4"/>
          <a:stretch>
            <a:fillRect/>
          </a:stretch>
        </p:blipFill>
        <p:spPr>
          <a:xfrm>
            <a:off x="816006" y="1171003"/>
            <a:ext cx="10470452" cy="5686997"/>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206</a:t>
            </a:fld>
            <a:endParaRPr lang="en-US"/>
          </a:p>
        </p:txBody>
      </p:sp>
    </p:spTree>
    <p:extLst>
      <p:ext uri="{BB962C8B-B14F-4D97-AF65-F5344CB8AC3E}">
        <p14:creationId xmlns:p14="http://schemas.microsoft.com/office/powerpoint/2010/main" val="2246503681"/>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083" y="111988"/>
            <a:ext cx="10515600" cy="716543"/>
          </a:xfrm>
        </p:spPr>
        <p:txBody>
          <a:bodyPr/>
          <a:lstStyle/>
          <a:p>
            <a:r>
              <a:rPr lang="en-US" dirty="0" smtClean="0"/>
              <a:t>Assigning LCDGT</a:t>
            </a:r>
            <a:endParaRPr lang="en-US" dirty="0"/>
          </a:p>
        </p:txBody>
      </p:sp>
      <p:pic>
        <p:nvPicPr>
          <p:cNvPr id="7" name="Content Placeholder 6"/>
          <p:cNvPicPr>
            <a:picLocks noGrp="1" noChangeAspect="1"/>
          </p:cNvPicPr>
          <p:nvPr>
            <p:ph idx="1"/>
          </p:nvPr>
        </p:nvPicPr>
        <p:blipFill>
          <a:blip r:embed="rId3"/>
          <a:stretch>
            <a:fillRect/>
          </a:stretch>
        </p:blipFill>
        <p:spPr>
          <a:xfrm>
            <a:off x="3537110" y="917741"/>
            <a:ext cx="5695950" cy="5714524"/>
          </a:xfrm>
          <a:prstGeom prst="rect">
            <a:avLst/>
          </a:prstGeom>
        </p:spPr>
      </p:pic>
      <p:sp>
        <p:nvSpPr>
          <p:cNvPr id="8" name="Rectangle 7"/>
          <p:cNvSpPr/>
          <p:nvPr/>
        </p:nvSpPr>
        <p:spPr>
          <a:xfrm>
            <a:off x="4873083" y="5720576"/>
            <a:ext cx="3847171" cy="26762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9930" y="1471960"/>
            <a:ext cx="3046457" cy="1107996"/>
          </a:xfrm>
          <a:prstGeom prst="rect">
            <a:avLst/>
          </a:prstGeom>
          <a:noFill/>
        </p:spPr>
        <p:txBody>
          <a:bodyPr wrap="square" rtlCol="0">
            <a:spAutoFit/>
          </a:bodyPr>
          <a:lstStyle/>
          <a:p>
            <a:r>
              <a:rPr lang="en-US" sz="2200" dirty="0">
                <a:solidFill>
                  <a:schemeClr val="accent1">
                    <a:lumMod val="75000"/>
                  </a:schemeClr>
                </a:solidFill>
              </a:rPr>
              <a:t>https://www.loc.gov/aba/publications/FreeLCDGT/freelcdgt.html</a:t>
            </a:r>
          </a:p>
        </p:txBody>
      </p:sp>
      <p:sp>
        <p:nvSpPr>
          <p:cNvPr id="4" name="Slide Number Placeholder 3"/>
          <p:cNvSpPr>
            <a:spLocks noGrp="1"/>
          </p:cNvSpPr>
          <p:nvPr>
            <p:ph type="sldNum" sz="quarter" idx="12"/>
          </p:nvPr>
        </p:nvSpPr>
        <p:spPr/>
        <p:txBody>
          <a:bodyPr/>
          <a:lstStyle/>
          <a:p>
            <a:fld id="{A00A331D-2EB0-4CEE-8662-2FAB66802E28}" type="slidenum">
              <a:rPr lang="en-US" smtClean="0"/>
              <a:t>207</a:t>
            </a:fld>
            <a:endParaRPr lang="en-US"/>
          </a:p>
        </p:txBody>
      </p:sp>
    </p:spTree>
    <p:extLst>
      <p:ext uri="{BB962C8B-B14F-4D97-AF65-F5344CB8AC3E}">
        <p14:creationId xmlns:p14="http://schemas.microsoft.com/office/powerpoint/2010/main" val="49518306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45043" y="0"/>
            <a:ext cx="5096256" cy="6722364"/>
          </a:xfrm>
          <a:prstGeom prst="rect">
            <a:avLst/>
          </a:prstGeom>
        </p:spPr>
      </p:pic>
      <p:pic>
        <p:nvPicPr>
          <p:cNvPr id="5" name="Picture 4"/>
          <p:cNvPicPr>
            <a:picLocks noChangeAspect="1"/>
          </p:cNvPicPr>
          <p:nvPr/>
        </p:nvPicPr>
        <p:blipFill>
          <a:blip r:embed="rId4"/>
          <a:stretch>
            <a:fillRect/>
          </a:stretch>
        </p:blipFill>
        <p:spPr>
          <a:xfrm>
            <a:off x="471949" y="-3"/>
            <a:ext cx="5185220" cy="6848094"/>
          </a:xfrm>
          <a:prstGeom prst="rect">
            <a:avLst/>
          </a:prstGeom>
        </p:spPr>
      </p:pic>
      <p:sp>
        <p:nvSpPr>
          <p:cNvPr id="3" name="Rectangle 2"/>
          <p:cNvSpPr/>
          <p:nvPr/>
        </p:nvSpPr>
        <p:spPr>
          <a:xfrm>
            <a:off x="6244683" y="3010829"/>
            <a:ext cx="5109117" cy="6467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0080" y="6163056"/>
            <a:ext cx="4516244"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208</a:t>
            </a:fld>
            <a:endParaRPr lang="en-US"/>
          </a:p>
        </p:txBody>
      </p:sp>
    </p:spTree>
    <p:extLst>
      <p:ext uri="{BB962C8B-B14F-4D97-AF65-F5344CB8AC3E}">
        <p14:creationId xmlns:p14="http://schemas.microsoft.com/office/powerpoint/2010/main" val="54194222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353801" cy="132556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825624"/>
            <a:ext cx="10515600" cy="4621357"/>
          </a:xfrm>
        </p:spPr>
        <p:txBody>
          <a:bodyPr>
            <a:normAutofit/>
          </a:bodyPr>
          <a:lstStyle/>
          <a:p>
            <a:r>
              <a:rPr lang="en-US" dirty="0" smtClean="0"/>
              <a:t>May add Audience Characteristics (field 385) and Creator/Contributor Characteristics (field 386) to bibliographic and authority records</a:t>
            </a:r>
          </a:p>
          <a:p>
            <a:r>
              <a:rPr lang="en-US" i="1" dirty="0" smtClean="0"/>
              <a:t>LC practice: </a:t>
            </a:r>
            <a:r>
              <a:rPr lang="en-US" dirty="0" smtClean="0"/>
              <a:t>one term per field.  Repeat field if recording multiple terms.  Optionally include $n code.</a:t>
            </a:r>
          </a:p>
          <a:p>
            <a:pPr marL="0" indent="0">
              <a:buNone/>
            </a:pPr>
            <a:r>
              <a:rPr lang="en-US" dirty="0" smtClean="0"/>
              <a:t>	</a:t>
            </a:r>
            <a:r>
              <a:rPr lang="it-IT" dirty="0" smtClean="0"/>
              <a:t>385 __  Lawyers $2 </a:t>
            </a:r>
            <a:r>
              <a:rPr lang="it-IT" dirty="0"/>
              <a:t>lcdgt </a:t>
            </a:r>
          </a:p>
          <a:p>
            <a:pPr marL="0" indent="0">
              <a:buNone/>
            </a:pPr>
            <a:r>
              <a:rPr lang="en-US" dirty="0" smtClean="0"/>
              <a:t>	385 __  Japanese </a:t>
            </a:r>
            <a:r>
              <a:rPr lang="en-US" dirty="0"/>
              <a:t>speakers $2 </a:t>
            </a:r>
            <a:r>
              <a:rPr lang="en-US" dirty="0" err="1"/>
              <a:t>lcdgt</a:t>
            </a:r>
            <a:r>
              <a:rPr lang="en-US" dirty="0"/>
              <a:t> </a:t>
            </a:r>
            <a:endParaRPr lang="en-US" dirty="0" smtClean="0"/>
          </a:p>
          <a:p>
            <a:pPr marL="0" indent="0">
              <a:buNone/>
            </a:pPr>
            <a:r>
              <a:rPr lang="en-US" dirty="0"/>
              <a:t>	</a:t>
            </a:r>
            <a:r>
              <a:rPr lang="en-US" dirty="0" smtClean="0"/>
              <a:t>      </a:t>
            </a:r>
            <a:r>
              <a:rPr lang="en-US" i="1" dirty="0" smtClean="0"/>
              <a:t>or</a:t>
            </a:r>
          </a:p>
          <a:p>
            <a:pPr marL="0" indent="0">
              <a:buNone/>
            </a:pPr>
            <a:r>
              <a:rPr lang="en-US" dirty="0" smtClean="0"/>
              <a:t> 	</a:t>
            </a:r>
            <a:r>
              <a:rPr lang="it-IT" dirty="0" smtClean="0"/>
              <a:t>385 __  $n occ $a Lawyers $2 </a:t>
            </a:r>
            <a:r>
              <a:rPr lang="it-IT" dirty="0"/>
              <a:t>lcdgt </a:t>
            </a:r>
          </a:p>
          <a:p>
            <a:pPr marL="0" indent="0">
              <a:buNone/>
            </a:pPr>
            <a:r>
              <a:rPr lang="en-US" dirty="0" smtClean="0"/>
              <a:t>	385 __  $n </a:t>
            </a:r>
            <a:r>
              <a:rPr lang="en-US" dirty="0" err="1" smtClean="0"/>
              <a:t>lng</a:t>
            </a:r>
            <a:r>
              <a:rPr lang="en-US" dirty="0" smtClean="0"/>
              <a:t> $a Japanese </a:t>
            </a:r>
            <a:r>
              <a:rPr lang="en-US" dirty="0"/>
              <a:t>speakers $2 </a:t>
            </a:r>
            <a:r>
              <a:rPr lang="en-US" dirty="0" err="1"/>
              <a:t>lcdgt</a:t>
            </a:r>
            <a:r>
              <a:rPr lang="en-US" dirty="0"/>
              <a:t> </a:t>
            </a:r>
          </a:p>
        </p:txBody>
      </p:sp>
      <p:sp>
        <p:nvSpPr>
          <p:cNvPr id="5" name="Slide Number Placeholder 4"/>
          <p:cNvSpPr>
            <a:spLocks noGrp="1"/>
          </p:cNvSpPr>
          <p:nvPr>
            <p:ph type="sldNum" sz="quarter" idx="12"/>
          </p:nvPr>
        </p:nvSpPr>
        <p:spPr/>
        <p:txBody>
          <a:bodyPr/>
          <a:lstStyle/>
          <a:p>
            <a:fld id="{A00A331D-2EB0-4CEE-8662-2FAB66802E28}" type="slidenum">
              <a:rPr lang="en-US" smtClean="0"/>
              <a:t>209</a:t>
            </a:fld>
            <a:endParaRPr lang="en-US"/>
          </a:p>
        </p:txBody>
      </p:sp>
    </p:spTree>
    <p:extLst>
      <p:ext uri="{BB962C8B-B14F-4D97-AF65-F5344CB8AC3E}">
        <p14:creationId xmlns:p14="http://schemas.microsoft.com/office/powerpoint/2010/main" val="2214775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85772" y="0"/>
            <a:ext cx="9220455" cy="6858000"/>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21</a:t>
            </a:fld>
            <a:endParaRPr lang="en-US"/>
          </a:p>
        </p:txBody>
      </p:sp>
    </p:spTree>
    <p:extLst>
      <p:ext uri="{BB962C8B-B14F-4D97-AF65-F5344CB8AC3E}">
        <p14:creationId xmlns:p14="http://schemas.microsoft.com/office/powerpoint/2010/main" val="250079913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89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54005"/>
            <a:ext cx="10515600" cy="5267470"/>
          </a:xfrm>
        </p:spPr>
        <p:txBody>
          <a:bodyPr>
            <a:normAutofit/>
          </a:bodyPr>
          <a:lstStyle/>
          <a:p>
            <a:pPr>
              <a:spcAft>
                <a:spcPts val="1200"/>
              </a:spcAft>
            </a:pPr>
            <a:r>
              <a:rPr lang="en-US" dirty="0" smtClean="0"/>
              <a:t>LCDGT Manual L 480 (Audience) and L 485 (Creators/Contributors)</a:t>
            </a:r>
          </a:p>
          <a:p>
            <a:pPr lvl="1"/>
            <a:r>
              <a:rPr lang="en-US" sz="2600" dirty="0" smtClean="0"/>
              <a:t>Audience may be explicitly stated or implicit.  Infer audience through examination of the resource (</a:t>
            </a:r>
            <a:r>
              <a:rPr lang="en-US" sz="2600" dirty="0"/>
              <a:t>subject matter, format, </a:t>
            </a:r>
            <a:r>
              <a:rPr lang="en-US" sz="2600" dirty="0" smtClean="0"/>
              <a:t>etc.).</a:t>
            </a:r>
          </a:p>
          <a:p>
            <a:pPr lvl="1"/>
            <a:r>
              <a:rPr lang="en-US" sz="2600" dirty="0" smtClean="0"/>
              <a:t>Liberally assign inferred audiences for juvenile resources, both fiction and nonfiction.  Not restricted to age and educational level terms.  For example, for a picture book on intercountry adoption for ages 5-9, you could assign both </a:t>
            </a:r>
            <a:r>
              <a:rPr lang="en-US" sz="2600" b="1" dirty="0" smtClean="0"/>
              <a:t>School children </a:t>
            </a:r>
            <a:r>
              <a:rPr lang="en-US" sz="2600" dirty="0" smtClean="0"/>
              <a:t>and </a:t>
            </a:r>
            <a:r>
              <a:rPr lang="en-US" sz="2600" b="1" dirty="0" smtClean="0"/>
              <a:t>Adoptees</a:t>
            </a:r>
            <a:r>
              <a:rPr lang="en-US" sz="2600" dirty="0"/>
              <a:t>, if considered useful for those </a:t>
            </a:r>
            <a:r>
              <a:rPr lang="en-US" sz="2600" dirty="0" smtClean="0"/>
              <a:t>wishing to </a:t>
            </a:r>
            <a:r>
              <a:rPr lang="en-US" sz="2600" dirty="0"/>
              <a:t>find a resource to help explain adoption to young children</a:t>
            </a:r>
            <a:endParaRPr lang="en-US" sz="2600" b="1" dirty="0" smtClean="0"/>
          </a:p>
          <a:p>
            <a:pPr lvl="1"/>
            <a:r>
              <a:rPr lang="en-US" sz="2600" dirty="0" smtClean="0"/>
              <a:t>No limit to number of terms that can be assigned</a:t>
            </a:r>
          </a:p>
          <a:p>
            <a:pPr marL="457200" lvl="1"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210</a:t>
            </a:fld>
            <a:endParaRPr lang="en-US"/>
          </a:p>
        </p:txBody>
      </p:sp>
    </p:spTree>
    <p:extLst>
      <p:ext uri="{BB962C8B-B14F-4D97-AF65-F5344CB8AC3E}">
        <p14:creationId xmlns:p14="http://schemas.microsoft.com/office/powerpoint/2010/main" val="272314188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89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199" y="1315844"/>
            <a:ext cx="10725616" cy="5542156"/>
          </a:xfrm>
        </p:spPr>
        <p:txBody>
          <a:bodyPr>
            <a:normAutofit lnSpcReduction="10000"/>
          </a:bodyPr>
          <a:lstStyle/>
          <a:p>
            <a:pPr>
              <a:spcAft>
                <a:spcPts val="1200"/>
              </a:spcAft>
            </a:pPr>
            <a:r>
              <a:rPr lang="en-US" dirty="0" smtClean="0"/>
              <a:t>LCDGT Manual L 480 (Audience) and L 485 (Creators/Contributors)</a:t>
            </a:r>
          </a:p>
          <a:p>
            <a:pPr lvl="1"/>
            <a:r>
              <a:rPr lang="en-US" sz="2600" dirty="0" smtClean="0"/>
              <a:t>Generally, all editions of a resource should get the same audience terms assigned, unless the audience has changed significantly.  Generally, all editions of a resource by the same creator should get the same creator terms.</a:t>
            </a:r>
          </a:p>
          <a:p>
            <a:pPr lvl="1"/>
            <a:r>
              <a:rPr lang="en-US" sz="2600" dirty="0" smtClean="0"/>
              <a:t>You may assign terms that overlap in meaning if they are in different group categories (e.g., </a:t>
            </a:r>
            <a:r>
              <a:rPr lang="en-US" sz="2600" b="1" dirty="0" smtClean="0"/>
              <a:t>Teenagers</a:t>
            </a:r>
            <a:r>
              <a:rPr lang="en-US" sz="2600" dirty="0" smtClean="0"/>
              <a:t> and </a:t>
            </a:r>
            <a:r>
              <a:rPr lang="en-US" sz="2600" b="1" dirty="0" smtClean="0"/>
              <a:t>High school students</a:t>
            </a:r>
            <a:r>
              <a:rPr lang="en-US" sz="2600" dirty="0" smtClean="0"/>
              <a:t>; </a:t>
            </a:r>
            <a:r>
              <a:rPr lang="en-US" sz="2600" b="1" dirty="0" smtClean="0"/>
              <a:t>Asian Americans </a:t>
            </a:r>
            <a:r>
              <a:rPr lang="en-US" sz="2600" dirty="0" smtClean="0"/>
              <a:t>and </a:t>
            </a:r>
            <a:r>
              <a:rPr lang="en-US" sz="2600" b="1" dirty="0" smtClean="0"/>
              <a:t>Americans</a:t>
            </a:r>
            <a:r>
              <a:rPr lang="en-US" sz="2600" dirty="0" smtClean="0"/>
              <a:t>)</a:t>
            </a:r>
          </a:p>
          <a:p>
            <a:pPr lvl="1"/>
            <a:r>
              <a:rPr lang="en-US" sz="2600" dirty="0" smtClean="0"/>
              <a:t>Creator/contributor terms should be based on self-identification as a member of a particular demographic group</a:t>
            </a:r>
          </a:p>
          <a:p>
            <a:pPr lvl="1"/>
            <a:r>
              <a:rPr lang="en-US" sz="2600" dirty="0" smtClean="0"/>
              <a:t>Avoid assigning terms based solely on a photograph or a person’s name. Gendered titles (Ms., Mr., Madame, </a:t>
            </a:r>
            <a:r>
              <a:rPr lang="en-US" sz="2600" dirty="0" err="1" smtClean="0"/>
              <a:t>contessa</a:t>
            </a:r>
            <a:r>
              <a:rPr lang="en-US" sz="2600" dirty="0" smtClean="0"/>
              <a:t>) and pronouns (he, she, </a:t>
            </a:r>
            <a:r>
              <a:rPr lang="en-US" sz="2600" dirty="0" err="1" smtClean="0"/>
              <a:t>elle</a:t>
            </a:r>
            <a:r>
              <a:rPr lang="en-US" sz="2600" dirty="0" smtClean="0"/>
              <a:t>, </a:t>
            </a:r>
            <a:r>
              <a:rPr lang="de-DE" sz="2800" dirty="0" smtClean="0"/>
              <a:t>er, etc.)</a:t>
            </a:r>
            <a:r>
              <a:rPr lang="en-US" sz="2600" dirty="0" smtClean="0"/>
              <a:t> may be used, with caution, to choose terms describing a person’s gender</a:t>
            </a:r>
            <a:endParaRPr lang="en-US" sz="2600" dirty="0"/>
          </a:p>
        </p:txBody>
      </p:sp>
      <p:sp>
        <p:nvSpPr>
          <p:cNvPr id="5" name="Slide Number Placeholder 4"/>
          <p:cNvSpPr>
            <a:spLocks noGrp="1"/>
          </p:cNvSpPr>
          <p:nvPr>
            <p:ph type="sldNum" sz="quarter" idx="12"/>
          </p:nvPr>
        </p:nvSpPr>
        <p:spPr/>
        <p:txBody>
          <a:bodyPr/>
          <a:lstStyle/>
          <a:p>
            <a:fld id="{A00A331D-2EB0-4CEE-8662-2FAB66802E28}" type="slidenum">
              <a:rPr lang="en-US" smtClean="0"/>
              <a:t>211</a:t>
            </a:fld>
            <a:endParaRPr lang="en-US"/>
          </a:p>
        </p:txBody>
      </p:sp>
    </p:spTree>
    <p:extLst>
      <p:ext uri="{BB962C8B-B14F-4D97-AF65-F5344CB8AC3E}">
        <p14:creationId xmlns:p14="http://schemas.microsoft.com/office/powerpoint/2010/main" val="388173516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130378" y="1468157"/>
            <a:ext cx="2918460" cy="4363212"/>
          </a:xfrm>
          <a:prstGeom prst="rect">
            <a:avLst/>
          </a:prstGeom>
        </p:spPr>
      </p:pic>
      <p:pic>
        <p:nvPicPr>
          <p:cNvPr id="6" name="Picture 5"/>
          <p:cNvPicPr>
            <a:picLocks noChangeAspect="1"/>
          </p:cNvPicPr>
          <p:nvPr/>
        </p:nvPicPr>
        <p:blipFill>
          <a:blip r:embed="rId4"/>
          <a:stretch>
            <a:fillRect/>
          </a:stretch>
        </p:blipFill>
        <p:spPr>
          <a:xfrm>
            <a:off x="696008" y="1468157"/>
            <a:ext cx="2805684" cy="4363212"/>
          </a:xfrm>
          <a:prstGeom prst="rect">
            <a:avLst/>
          </a:prstGeom>
        </p:spPr>
      </p:pic>
      <p:pic>
        <p:nvPicPr>
          <p:cNvPr id="8" name="Picture 7"/>
          <p:cNvPicPr>
            <a:picLocks noChangeAspect="1"/>
          </p:cNvPicPr>
          <p:nvPr/>
        </p:nvPicPr>
        <p:blipFill>
          <a:blip r:embed="rId5"/>
          <a:stretch>
            <a:fillRect/>
          </a:stretch>
        </p:blipFill>
        <p:spPr>
          <a:xfrm>
            <a:off x="4180116" y="1473681"/>
            <a:ext cx="3271838" cy="4357688"/>
          </a:xfrm>
          <a:prstGeom prst="rect">
            <a:avLst/>
          </a:prstGeom>
        </p:spPr>
      </p:pic>
      <p:sp>
        <p:nvSpPr>
          <p:cNvPr id="9" name="TextBox 8"/>
          <p:cNvSpPr txBox="1"/>
          <p:nvPr/>
        </p:nvSpPr>
        <p:spPr>
          <a:xfrm>
            <a:off x="1215483" y="412595"/>
            <a:ext cx="9991493" cy="630942"/>
          </a:xfrm>
          <a:prstGeom prst="rect">
            <a:avLst/>
          </a:prstGeom>
          <a:noFill/>
        </p:spPr>
        <p:txBody>
          <a:bodyPr wrap="square" rtlCol="0">
            <a:spAutoFit/>
          </a:bodyPr>
          <a:lstStyle/>
          <a:p>
            <a:r>
              <a:rPr lang="en-US" sz="3500" dirty="0" smtClean="0"/>
              <a:t>What do each of these people have in common?</a:t>
            </a:r>
            <a:endParaRPr lang="en-US" sz="3500" dirty="0"/>
          </a:p>
        </p:txBody>
      </p:sp>
      <p:sp>
        <p:nvSpPr>
          <p:cNvPr id="3" name="Slide Number Placeholder 2"/>
          <p:cNvSpPr>
            <a:spLocks noGrp="1"/>
          </p:cNvSpPr>
          <p:nvPr>
            <p:ph type="sldNum" sz="quarter" idx="12"/>
          </p:nvPr>
        </p:nvSpPr>
        <p:spPr/>
        <p:txBody>
          <a:bodyPr/>
          <a:lstStyle/>
          <a:p>
            <a:fld id="{A00A331D-2EB0-4CEE-8662-2FAB66802E28}" type="slidenum">
              <a:rPr lang="en-US" smtClean="0"/>
              <a:t>212</a:t>
            </a:fld>
            <a:endParaRPr lang="en-US"/>
          </a:p>
        </p:txBody>
      </p:sp>
    </p:spTree>
    <p:extLst>
      <p:ext uri="{BB962C8B-B14F-4D97-AF65-F5344CB8AC3E}">
        <p14:creationId xmlns:p14="http://schemas.microsoft.com/office/powerpoint/2010/main" val="2632391067"/>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0"/>
            <a:ext cx="10515600" cy="5367049"/>
          </a:xfrm>
        </p:spPr>
        <p:txBody>
          <a:bodyPr>
            <a:normAutofit/>
          </a:bodyPr>
          <a:lstStyle/>
          <a:p>
            <a:r>
              <a:rPr lang="en-US" dirty="0" smtClean="0"/>
              <a:t>LCDGT Manual L 480 (Audience) and L 485 (Creators/Contributors)</a:t>
            </a:r>
          </a:p>
          <a:p>
            <a:pPr lvl="1"/>
            <a:r>
              <a:rPr lang="en-US" sz="2600" dirty="0"/>
              <a:t>Demographic terms assigned to one of a creator’s resources generally can be used on other resources created by the same person</a:t>
            </a:r>
          </a:p>
          <a:p>
            <a:pPr lvl="1"/>
            <a:r>
              <a:rPr lang="en-US" sz="2600" dirty="0"/>
              <a:t>Assign a term that is broader or more general than the group it is intended to cover only when it is not possible to establish a precise term, or when an array of terms is needed </a:t>
            </a:r>
          </a:p>
          <a:p>
            <a:pPr lvl="1"/>
            <a:r>
              <a:rPr lang="en-US" sz="2600" dirty="0"/>
              <a:t>Assign a separate term for each discrete element rather than compound terms (e.g., </a:t>
            </a:r>
            <a:r>
              <a:rPr lang="en-US" sz="2600" b="1" dirty="0"/>
              <a:t>Japanese Americans </a:t>
            </a:r>
            <a:r>
              <a:rPr lang="en-US" sz="2600" dirty="0"/>
              <a:t>and </a:t>
            </a:r>
            <a:r>
              <a:rPr lang="en-US" sz="2600" b="1" dirty="0"/>
              <a:t>Women</a:t>
            </a:r>
            <a:r>
              <a:rPr lang="en-US" sz="2600" dirty="0"/>
              <a:t> and </a:t>
            </a:r>
            <a:r>
              <a:rPr lang="en-US" sz="2600" b="1" dirty="0"/>
              <a:t>Teachers</a:t>
            </a:r>
            <a:r>
              <a:rPr lang="en-US" sz="2600" dirty="0"/>
              <a:t>, rather than the LCSH term </a:t>
            </a:r>
            <a:r>
              <a:rPr lang="en-US" sz="2600" b="1" dirty="0"/>
              <a:t>Japanese American women teachers</a:t>
            </a:r>
            <a:r>
              <a:rPr lang="en-US" sz="2600" dirty="0"/>
              <a:t>)</a:t>
            </a:r>
          </a:p>
          <a:p>
            <a:r>
              <a:rPr lang="en-US" dirty="0" smtClean="0"/>
              <a:t>L 487 gives guidance on the order of the terms</a:t>
            </a:r>
          </a:p>
          <a:p>
            <a:pPr lvl="1"/>
            <a:r>
              <a:rPr lang="en-US" sz="2600" dirty="0" smtClean="0"/>
              <a:t>If classification number does not reflect either the audience or creator/contributor characteristics, the order doesn’t matter</a:t>
            </a:r>
          </a:p>
          <a:p>
            <a:pPr lvl="1"/>
            <a:endParaRPr lang="en-US" dirty="0"/>
          </a:p>
          <a:p>
            <a:pPr lvl="1"/>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213</a:t>
            </a:fld>
            <a:endParaRPr lang="en-US"/>
          </a:p>
        </p:txBody>
      </p:sp>
    </p:spTree>
    <p:extLst>
      <p:ext uri="{BB962C8B-B14F-4D97-AF65-F5344CB8AC3E}">
        <p14:creationId xmlns:p14="http://schemas.microsoft.com/office/powerpoint/2010/main" val="382836674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0"/>
            <a:ext cx="10642600" cy="5367049"/>
          </a:xfrm>
        </p:spPr>
        <p:txBody>
          <a:bodyPr>
            <a:normAutofit/>
          </a:bodyPr>
          <a:lstStyle/>
          <a:p>
            <a:pPr>
              <a:spcAft>
                <a:spcPts val="600"/>
              </a:spcAft>
            </a:pPr>
            <a:r>
              <a:rPr lang="en-US" dirty="0" smtClean="0"/>
              <a:t>Follow special instructions in L 510-L 560 if there are any</a:t>
            </a:r>
          </a:p>
          <a:p>
            <a:pPr lvl="1"/>
            <a:r>
              <a:rPr lang="en-US" dirty="0" smtClean="0"/>
              <a:t>Age level and Educational level terms can both be assigned</a:t>
            </a:r>
          </a:p>
          <a:p>
            <a:pPr marL="457200" lvl="1" indent="0">
              <a:buNone/>
            </a:pPr>
            <a:r>
              <a:rPr lang="en-US" dirty="0"/>
              <a:t>	</a:t>
            </a:r>
            <a:r>
              <a:rPr lang="en-US" dirty="0" smtClean="0"/>
              <a:t>	385 __  Teenagers $2 </a:t>
            </a:r>
            <a:r>
              <a:rPr lang="en-US" dirty="0" err="1" smtClean="0"/>
              <a:t>lcdgt</a:t>
            </a:r>
            <a:r>
              <a:rPr lang="en-US" dirty="0" smtClean="0"/>
              <a:t> </a:t>
            </a:r>
          </a:p>
          <a:p>
            <a:pPr marL="457200" lvl="1" indent="0">
              <a:buNone/>
            </a:pPr>
            <a:r>
              <a:rPr lang="en-US" dirty="0" smtClean="0"/>
              <a:t>  		385 __  Junior high school students </a:t>
            </a:r>
            <a:r>
              <a:rPr lang="en-US" dirty="0"/>
              <a:t>$2 </a:t>
            </a:r>
            <a:r>
              <a:rPr lang="en-US" dirty="0" err="1"/>
              <a:t>lcdgt</a:t>
            </a:r>
            <a:r>
              <a:rPr lang="en-US" dirty="0" smtClean="0"/>
              <a:t>  </a:t>
            </a:r>
          </a:p>
          <a:p>
            <a:pPr marL="457200" lvl="1" indent="0">
              <a:buNone/>
            </a:pPr>
            <a:r>
              <a:rPr lang="en-US" dirty="0"/>
              <a:t>	</a:t>
            </a:r>
            <a:r>
              <a:rPr lang="en-US" dirty="0" smtClean="0"/>
              <a:t>	385 __  High school students </a:t>
            </a:r>
            <a:r>
              <a:rPr lang="en-US" dirty="0"/>
              <a:t>$2 </a:t>
            </a:r>
            <a:r>
              <a:rPr lang="en-US" dirty="0" err="1" smtClean="0"/>
              <a:t>lcdgt</a:t>
            </a:r>
            <a:endParaRPr lang="en-US" dirty="0" smtClean="0"/>
          </a:p>
          <a:p>
            <a:pPr lvl="1"/>
            <a:r>
              <a:rPr lang="en-US" dirty="0" smtClean="0"/>
              <a:t>Assign </a:t>
            </a:r>
            <a:r>
              <a:rPr lang="en-US" b="1" dirty="0"/>
              <a:t>Adults </a:t>
            </a:r>
            <a:r>
              <a:rPr lang="en-US" dirty="0" smtClean="0"/>
              <a:t>only when resource specifically states that as the audience.  This can include statements found on a resource such as “Ages 10 and up”:</a:t>
            </a:r>
          </a:p>
          <a:p>
            <a:pPr marL="457200" lvl="1" indent="0">
              <a:buNone/>
            </a:pPr>
            <a:r>
              <a:rPr lang="en-US" dirty="0"/>
              <a:t>	</a:t>
            </a:r>
            <a:r>
              <a:rPr lang="en-US" dirty="0" smtClean="0"/>
              <a:t>	385 __  Preteens </a:t>
            </a:r>
            <a:r>
              <a:rPr lang="en-US" dirty="0"/>
              <a:t>$2 </a:t>
            </a:r>
            <a:r>
              <a:rPr lang="en-US" dirty="0" err="1"/>
              <a:t>lcdgt</a:t>
            </a:r>
            <a:r>
              <a:rPr lang="en-US" dirty="0" smtClean="0"/>
              <a:t>   </a:t>
            </a:r>
          </a:p>
          <a:p>
            <a:pPr marL="457200" lvl="1" indent="0">
              <a:buNone/>
            </a:pPr>
            <a:r>
              <a:rPr lang="en-US" dirty="0"/>
              <a:t>	</a:t>
            </a:r>
            <a:r>
              <a:rPr lang="en-US" dirty="0" smtClean="0"/>
              <a:t>	385 __  Teenagers </a:t>
            </a:r>
            <a:r>
              <a:rPr lang="en-US" dirty="0"/>
              <a:t>$2 </a:t>
            </a:r>
            <a:r>
              <a:rPr lang="en-US" dirty="0" err="1"/>
              <a:t>lcdgt</a:t>
            </a:r>
            <a:r>
              <a:rPr lang="en-US" dirty="0" smtClean="0"/>
              <a:t>   </a:t>
            </a:r>
          </a:p>
          <a:p>
            <a:pPr marL="457200" lvl="1" indent="0">
              <a:buNone/>
            </a:pPr>
            <a:r>
              <a:rPr lang="en-US" dirty="0"/>
              <a:t>	</a:t>
            </a:r>
            <a:r>
              <a:rPr lang="en-US" dirty="0" smtClean="0"/>
              <a:t>	385 __  Adults </a:t>
            </a:r>
            <a:r>
              <a:rPr lang="en-US" dirty="0"/>
              <a:t>$2 </a:t>
            </a:r>
            <a:r>
              <a:rPr lang="en-US" dirty="0" err="1" smtClean="0"/>
              <a:t>lcdgt</a:t>
            </a:r>
            <a:endParaRPr lang="en-US" dirty="0" smtClean="0"/>
          </a:p>
          <a:p>
            <a:pPr lvl="1"/>
            <a:r>
              <a:rPr lang="en-US" dirty="0" smtClean="0"/>
              <a:t>Many resources may not have a specific audience and that’s OK.  Resources with a general audience do not get any audience terms assigned.</a:t>
            </a:r>
          </a:p>
        </p:txBody>
      </p:sp>
      <p:sp>
        <p:nvSpPr>
          <p:cNvPr id="5" name="Slide Number Placeholder 4"/>
          <p:cNvSpPr>
            <a:spLocks noGrp="1"/>
          </p:cNvSpPr>
          <p:nvPr>
            <p:ph type="sldNum" sz="quarter" idx="12"/>
          </p:nvPr>
        </p:nvSpPr>
        <p:spPr/>
        <p:txBody>
          <a:bodyPr/>
          <a:lstStyle/>
          <a:p>
            <a:fld id="{A00A331D-2EB0-4CEE-8662-2FAB66802E28}" type="slidenum">
              <a:rPr lang="en-US" smtClean="0"/>
              <a:t>214</a:t>
            </a:fld>
            <a:endParaRPr lang="en-US"/>
          </a:p>
        </p:txBody>
      </p:sp>
    </p:spTree>
    <p:extLst>
      <p:ext uri="{BB962C8B-B14F-4D97-AF65-F5344CB8AC3E}">
        <p14:creationId xmlns:p14="http://schemas.microsoft.com/office/powerpoint/2010/main" val="385361066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1"/>
            <a:ext cx="10642600" cy="5230524"/>
          </a:xfrm>
        </p:spPr>
        <p:txBody>
          <a:bodyPr>
            <a:normAutofit/>
          </a:bodyPr>
          <a:lstStyle/>
          <a:p>
            <a:pPr>
              <a:spcAft>
                <a:spcPts val="600"/>
              </a:spcAft>
            </a:pPr>
            <a:r>
              <a:rPr lang="en-US" dirty="0" smtClean="0"/>
              <a:t>Follow special instructions in L 510-L 560 if there are any</a:t>
            </a:r>
          </a:p>
          <a:p>
            <a:pPr lvl="1"/>
            <a:r>
              <a:rPr lang="en-US" dirty="0"/>
              <a:t>Ethnic/cultural terms and nationality/regional terms may both be assigned, even if they share wording (e.g., </a:t>
            </a:r>
            <a:r>
              <a:rPr lang="en-US" b="1" dirty="0"/>
              <a:t>Korean Americans</a:t>
            </a:r>
            <a:r>
              <a:rPr lang="en-US" dirty="0"/>
              <a:t> and </a:t>
            </a:r>
            <a:r>
              <a:rPr lang="en-US" b="1" dirty="0"/>
              <a:t>Americans</a:t>
            </a:r>
            <a:r>
              <a:rPr lang="en-US" dirty="0" smtClean="0"/>
              <a:t>)</a:t>
            </a:r>
          </a:p>
          <a:p>
            <a:pPr lvl="1"/>
            <a:r>
              <a:rPr lang="en-US" dirty="0" smtClean="0"/>
              <a:t>Assign </a:t>
            </a:r>
            <a:r>
              <a:rPr lang="en-US" dirty="0" err="1" smtClean="0"/>
              <a:t>demonyms</a:t>
            </a:r>
            <a:r>
              <a:rPr lang="en-US" dirty="0"/>
              <a:t> based on statements that indicate current or former residence in a place</a:t>
            </a:r>
            <a:endParaRPr lang="en-US" dirty="0" smtClean="0"/>
          </a:p>
          <a:p>
            <a:pPr lvl="1"/>
            <a:r>
              <a:rPr lang="en-US" dirty="0" smtClean="0"/>
              <a:t>Do </a:t>
            </a:r>
            <a:r>
              <a:rPr lang="en-US" dirty="0"/>
              <a:t>not attempt to distinguish between people who were born and/or grew up in a place and those who moved to that place later in their lives. Do not attempt to discern immigration and naturalization status, except as explicitly indicated on the resource </a:t>
            </a:r>
            <a:r>
              <a:rPr lang="en-US" dirty="0" smtClean="0"/>
              <a:t>itself. </a:t>
            </a:r>
            <a:endParaRPr lang="en-US" dirty="0"/>
          </a:p>
          <a:p>
            <a:pPr marL="457200" lvl="1" indent="0">
              <a:buNone/>
            </a:pPr>
            <a:r>
              <a:rPr lang="en-US" dirty="0" smtClean="0"/>
              <a:t>   	 “… was born and raised in Australia and currently lives in Spain”</a:t>
            </a:r>
          </a:p>
          <a:p>
            <a:pPr marL="457200" lvl="1" indent="0">
              <a:buNone/>
            </a:pPr>
            <a:r>
              <a:rPr lang="en-US" dirty="0"/>
              <a:t>	</a:t>
            </a:r>
            <a:r>
              <a:rPr lang="en-US" dirty="0" smtClean="0"/>
              <a:t>            	386 __  Australians $a Spaniards $2 </a:t>
            </a:r>
            <a:r>
              <a:rPr lang="en-US" dirty="0" err="1" smtClean="0"/>
              <a:t>lcdgt</a:t>
            </a:r>
            <a:endParaRPr lang="en-US" dirty="0"/>
          </a:p>
          <a:p>
            <a:pPr lvl="1"/>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215</a:t>
            </a:fld>
            <a:endParaRPr lang="en-US"/>
          </a:p>
        </p:txBody>
      </p:sp>
    </p:spTree>
    <p:extLst>
      <p:ext uri="{BB962C8B-B14F-4D97-AF65-F5344CB8AC3E}">
        <p14:creationId xmlns:p14="http://schemas.microsoft.com/office/powerpoint/2010/main" val="358869443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496"/>
            <a:ext cx="10515600" cy="651251"/>
          </a:xfrm>
        </p:spPr>
        <p:txBody>
          <a:bodyPr>
            <a:normAutofit fontScale="90000"/>
          </a:bodyPr>
          <a:lstStyle/>
          <a:p>
            <a:r>
              <a:rPr lang="en-US" dirty="0" smtClean="0"/>
              <a:t>Assigning LCDGT - Key Points</a:t>
            </a:r>
            <a:endParaRPr lang="en-US" dirty="0"/>
          </a:p>
        </p:txBody>
      </p:sp>
      <p:sp>
        <p:nvSpPr>
          <p:cNvPr id="3" name="Content Placeholder 2"/>
          <p:cNvSpPr>
            <a:spLocks noGrp="1"/>
          </p:cNvSpPr>
          <p:nvPr>
            <p:ph idx="1"/>
          </p:nvPr>
        </p:nvSpPr>
        <p:spPr>
          <a:xfrm>
            <a:off x="838200" y="1205130"/>
            <a:ext cx="10815735" cy="5652870"/>
          </a:xfrm>
        </p:spPr>
        <p:txBody>
          <a:bodyPr>
            <a:normAutofit/>
          </a:bodyPr>
          <a:lstStyle/>
          <a:p>
            <a:r>
              <a:rPr lang="en-US" dirty="0" smtClean="0"/>
              <a:t>Follow special instructions in L 510-L 560 if there are any</a:t>
            </a:r>
          </a:p>
          <a:p>
            <a:pPr lvl="1"/>
            <a:r>
              <a:rPr lang="en-US" dirty="0" smtClean="0"/>
              <a:t>When the audience or creator/contributor resides below </a:t>
            </a:r>
            <a:r>
              <a:rPr lang="en-US" dirty="0"/>
              <a:t>the first-level administrative subdivisions of countries (e.g., a state, a province</a:t>
            </a:r>
            <a:r>
              <a:rPr lang="en-US" dirty="0" smtClean="0"/>
              <a:t>), assign terms for the first-level administrative subdivision (e.g., for a resident of San Francisco or someone who grew up in San Francisco, assign </a:t>
            </a:r>
            <a:r>
              <a:rPr lang="en-US" b="1" dirty="0" smtClean="0"/>
              <a:t>Californians</a:t>
            </a:r>
            <a:r>
              <a:rPr lang="en-US" dirty="0" smtClean="0"/>
              <a:t>)</a:t>
            </a:r>
            <a:endParaRPr lang="en-US" dirty="0"/>
          </a:p>
          <a:p>
            <a:pPr lvl="1"/>
            <a:r>
              <a:rPr lang="en-US" i="1" dirty="0" smtClean="0"/>
              <a:t>Note:</a:t>
            </a:r>
            <a:r>
              <a:rPr lang="en-US" dirty="0" smtClean="0"/>
              <a:t> LC is still deciding whether and how to establish </a:t>
            </a:r>
            <a:r>
              <a:rPr lang="en-US" dirty="0" err="1" smtClean="0"/>
              <a:t>demonyms</a:t>
            </a:r>
            <a:r>
              <a:rPr lang="en-US" dirty="0" smtClean="0"/>
              <a:t> for places below the first-level administrative subdivision of a country</a:t>
            </a:r>
          </a:p>
          <a:p>
            <a:pPr lvl="1"/>
            <a:r>
              <a:rPr lang="en-US" dirty="0" smtClean="0"/>
              <a:t>Possible interim practice:</a:t>
            </a:r>
          </a:p>
          <a:p>
            <a:pPr lvl="2"/>
            <a:r>
              <a:rPr lang="en-US" dirty="0" smtClean="0"/>
              <a:t>If there is an well known </a:t>
            </a:r>
            <a:r>
              <a:rPr lang="en-US" dirty="0" err="1" smtClean="0"/>
              <a:t>demonym</a:t>
            </a:r>
            <a:r>
              <a:rPr lang="en-US" dirty="0" smtClean="0"/>
              <a:t> for the local place, assign it </a:t>
            </a:r>
            <a:r>
              <a:rPr lang="en-US" i="1" dirty="0" smtClean="0"/>
              <a:t>without a subfield $2 </a:t>
            </a:r>
            <a:r>
              <a:rPr lang="en-US" dirty="0" smtClean="0"/>
              <a:t>or with </a:t>
            </a:r>
            <a:r>
              <a:rPr lang="en-US" i="1" dirty="0" smtClean="0"/>
              <a:t>$2 local</a:t>
            </a:r>
            <a:r>
              <a:rPr lang="en-US" dirty="0" smtClean="0"/>
              <a:t> if you keep your own list of locally assigned terms</a:t>
            </a:r>
            <a:endParaRPr lang="en-US" i="1" dirty="0" smtClean="0"/>
          </a:p>
          <a:p>
            <a:pPr lvl="2"/>
            <a:r>
              <a:rPr lang="en-US" dirty="0" smtClean="0"/>
              <a:t>For creator/contributors, could also add 370 $g for the place of origin of work</a:t>
            </a:r>
          </a:p>
          <a:p>
            <a:pPr marL="914400" lvl="2" indent="0">
              <a:buNone/>
            </a:pPr>
            <a:r>
              <a:rPr lang="en-US" dirty="0"/>
              <a:t> </a:t>
            </a:r>
            <a:r>
              <a:rPr lang="en-US" dirty="0" smtClean="0"/>
              <a:t>        For example: A collection of poetry written by people from Portland, Oregon</a:t>
            </a:r>
          </a:p>
          <a:p>
            <a:pPr marL="914400" lvl="2" indent="0">
              <a:buNone/>
            </a:pPr>
            <a:r>
              <a:rPr lang="en-US" dirty="0"/>
              <a:t>	</a:t>
            </a:r>
            <a:r>
              <a:rPr lang="en-US" dirty="0" smtClean="0">
                <a:solidFill>
                  <a:srgbClr val="FF0000"/>
                </a:solidFill>
              </a:rPr>
              <a:t>370 __ $</a:t>
            </a:r>
            <a:r>
              <a:rPr lang="en-US" dirty="0">
                <a:solidFill>
                  <a:srgbClr val="FF0000"/>
                </a:solidFill>
              </a:rPr>
              <a:t>g </a:t>
            </a:r>
            <a:r>
              <a:rPr lang="en-US" dirty="0" smtClean="0">
                <a:solidFill>
                  <a:srgbClr val="FF0000"/>
                </a:solidFill>
              </a:rPr>
              <a:t>Portland (Or.) $2 </a:t>
            </a:r>
            <a:r>
              <a:rPr lang="en-US" dirty="0" err="1" smtClean="0">
                <a:solidFill>
                  <a:srgbClr val="FF0000"/>
                </a:solidFill>
              </a:rPr>
              <a:t>naf</a:t>
            </a:r>
            <a:endParaRPr lang="en-US" dirty="0" smtClean="0">
              <a:solidFill>
                <a:srgbClr val="FF0000"/>
              </a:solidFill>
            </a:endParaRPr>
          </a:p>
          <a:p>
            <a:pPr marL="914400" lvl="2" indent="0">
              <a:buNone/>
            </a:pPr>
            <a:r>
              <a:rPr lang="en-US" dirty="0">
                <a:solidFill>
                  <a:srgbClr val="FF0000"/>
                </a:solidFill>
              </a:rPr>
              <a:t>	</a:t>
            </a:r>
            <a:r>
              <a:rPr lang="en-US" dirty="0" smtClean="0">
                <a:solidFill>
                  <a:srgbClr val="FF0000"/>
                </a:solidFill>
              </a:rPr>
              <a:t>386 __ Portlanders   </a:t>
            </a:r>
            <a:r>
              <a:rPr lang="en-US" i="1" dirty="0" smtClean="0"/>
              <a:t>or</a:t>
            </a:r>
            <a:r>
              <a:rPr lang="en-US" dirty="0" smtClean="0"/>
              <a:t>   </a:t>
            </a:r>
            <a:r>
              <a:rPr lang="en-US" dirty="0" smtClean="0">
                <a:solidFill>
                  <a:srgbClr val="FF0000"/>
                </a:solidFill>
              </a:rPr>
              <a:t>Portlanders $2 local</a:t>
            </a:r>
          </a:p>
          <a:p>
            <a:pPr marL="914400" lvl="2" indent="0">
              <a:buNone/>
            </a:pPr>
            <a:r>
              <a:rPr lang="en-US" dirty="0" smtClean="0">
                <a:solidFill>
                  <a:srgbClr val="FF0000"/>
                </a:solidFill>
              </a:rPr>
              <a:t>	386 __ Oregonians $2 </a:t>
            </a:r>
            <a:r>
              <a:rPr lang="en-US" dirty="0" err="1" smtClean="0">
                <a:solidFill>
                  <a:srgbClr val="FF0000"/>
                </a:solidFill>
              </a:rPr>
              <a:t>lcdgt</a:t>
            </a:r>
            <a:endParaRPr lang="en-US" i="1" dirty="0" smtClean="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216</a:t>
            </a:fld>
            <a:endParaRPr lang="en-US"/>
          </a:p>
        </p:txBody>
      </p:sp>
    </p:spTree>
    <p:extLst>
      <p:ext uri="{BB962C8B-B14F-4D97-AF65-F5344CB8AC3E}">
        <p14:creationId xmlns:p14="http://schemas.microsoft.com/office/powerpoint/2010/main" val="213724791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1"/>
            <a:ext cx="10642600" cy="5230524"/>
          </a:xfrm>
        </p:spPr>
        <p:txBody>
          <a:bodyPr>
            <a:normAutofit/>
          </a:bodyPr>
          <a:lstStyle/>
          <a:p>
            <a:pPr>
              <a:spcAft>
                <a:spcPts val="600"/>
              </a:spcAft>
            </a:pPr>
            <a:r>
              <a:rPr lang="en-US" dirty="0" smtClean="0"/>
              <a:t>Follow special instructions in L 510-L 560 if there are any</a:t>
            </a:r>
          </a:p>
          <a:p>
            <a:pPr lvl="1">
              <a:spcAft>
                <a:spcPts val="600"/>
              </a:spcAft>
            </a:pPr>
            <a:r>
              <a:rPr lang="en-US" dirty="0" smtClean="0"/>
              <a:t>Do </a:t>
            </a:r>
            <a:r>
              <a:rPr lang="en-US" i="1" dirty="0" smtClean="0"/>
              <a:t>not</a:t>
            </a:r>
            <a:r>
              <a:rPr lang="en-US" dirty="0" smtClean="0"/>
              <a:t> assign language terms just to reflect the language of a resource (e.g., don’t assign audience </a:t>
            </a:r>
            <a:r>
              <a:rPr lang="en-US" b="1" dirty="0" smtClean="0"/>
              <a:t>German speakers </a:t>
            </a:r>
            <a:r>
              <a:rPr lang="en-US" dirty="0" smtClean="0"/>
              <a:t>to every resource in German).  Language terms for audience are usually assigned for resources that instruct speakers of one language who are learning another language.</a:t>
            </a:r>
          </a:p>
          <a:p>
            <a:pPr lvl="1">
              <a:spcAft>
                <a:spcPts val="600"/>
              </a:spcAft>
            </a:pPr>
            <a:r>
              <a:rPr lang="en-US" dirty="0" smtClean="0"/>
              <a:t>Bilingual dictionaries may have two audience speaker terms assigned if speakers of both languages would find it useful</a:t>
            </a:r>
          </a:p>
          <a:p>
            <a:pPr marL="914400" lvl="2" indent="0">
              <a:buNone/>
            </a:pPr>
            <a:r>
              <a:rPr lang="en-US" sz="2400" dirty="0"/>
              <a:t>245 00  Collins English-Italian, Italian-English dictionary …</a:t>
            </a:r>
          </a:p>
          <a:p>
            <a:pPr marL="914400" lvl="2" indent="0">
              <a:buNone/>
            </a:pPr>
            <a:r>
              <a:rPr lang="en-US" sz="2400" dirty="0"/>
              <a:t>385 __  English speakers $2 </a:t>
            </a:r>
            <a:r>
              <a:rPr lang="en-US" sz="2400" dirty="0" err="1"/>
              <a:t>lcdgt</a:t>
            </a:r>
            <a:endParaRPr lang="en-US" sz="2400" dirty="0"/>
          </a:p>
          <a:p>
            <a:pPr marL="914400" lvl="2" indent="0">
              <a:buNone/>
            </a:pPr>
            <a:r>
              <a:rPr lang="en-US" sz="2400" dirty="0"/>
              <a:t>385 __  Italian speakers $2 </a:t>
            </a:r>
            <a:r>
              <a:rPr lang="en-US" sz="2400" dirty="0" err="1" smtClean="0"/>
              <a:t>lcdgt</a:t>
            </a:r>
            <a:r>
              <a:rPr lang="en-US" sz="2400" dirty="0" smtClean="0"/>
              <a:t> </a:t>
            </a:r>
            <a:endParaRPr lang="en-US" sz="2400" dirty="0"/>
          </a:p>
          <a:p>
            <a:pPr lvl="1">
              <a:spcBef>
                <a:spcPts val="800"/>
              </a:spcBef>
              <a:spcAft>
                <a:spcPts val="600"/>
              </a:spcAft>
            </a:pPr>
            <a:r>
              <a:rPr lang="en-US" dirty="0" smtClean="0"/>
              <a:t>Monolingual language dictionaries would </a:t>
            </a:r>
            <a:r>
              <a:rPr lang="en-US" i="1" dirty="0" smtClean="0"/>
              <a:t>not</a:t>
            </a:r>
            <a:r>
              <a:rPr lang="en-US" dirty="0" smtClean="0"/>
              <a:t> be assigned a language audience term, e.g., don’t assign </a:t>
            </a:r>
            <a:r>
              <a:rPr lang="en-US" b="1" dirty="0" smtClean="0"/>
              <a:t>English speakers </a:t>
            </a:r>
            <a:r>
              <a:rPr lang="en-US" dirty="0" smtClean="0"/>
              <a:t>to </a:t>
            </a:r>
            <a:r>
              <a:rPr lang="en-US" dirty="0"/>
              <a:t>the OED or to </a:t>
            </a:r>
            <a:r>
              <a:rPr lang="en-US" i="1" dirty="0"/>
              <a:t>A </a:t>
            </a:r>
            <a:r>
              <a:rPr lang="en-US" i="1" dirty="0" smtClean="0"/>
              <a:t>Dictionary </a:t>
            </a:r>
            <a:r>
              <a:rPr lang="en-US" i="1" dirty="0"/>
              <a:t>of </a:t>
            </a:r>
            <a:r>
              <a:rPr lang="en-US" i="1" dirty="0" smtClean="0"/>
              <a:t>Economics</a:t>
            </a:r>
            <a:r>
              <a:rPr lang="en-US" dirty="0" smtClean="0"/>
              <a:t> </a:t>
            </a:r>
          </a:p>
        </p:txBody>
      </p:sp>
      <p:sp>
        <p:nvSpPr>
          <p:cNvPr id="5" name="Slide Number Placeholder 4"/>
          <p:cNvSpPr>
            <a:spLocks noGrp="1"/>
          </p:cNvSpPr>
          <p:nvPr>
            <p:ph type="sldNum" sz="quarter" idx="12"/>
          </p:nvPr>
        </p:nvSpPr>
        <p:spPr/>
        <p:txBody>
          <a:bodyPr/>
          <a:lstStyle/>
          <a:p>
            <a:fld id="{A00A331D-2EB0-4CEE-8662-2FAB66802E28}" type="slidenum">
              <a:rPr lang="en-US" smtClean="0"/>
              <a:t>217</a:t>
            </a:fld>
            <a:endParaRPr lang="en-US"/>
          </a:p>
        </p:txBody>
      </p:sp>
    </p:spTree>
    <p:extLst>
      <p:ext uri="{BB962C8B-B14F-4D97-AF65-F5344CB8AC3E}">
        <p14:creationId xmlns:p14="http://schemas.microsoft.com/office/powerpoint/2010/main" val="46012765"/>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9572"/>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24845"/>
            <a:ext cx="10515600" cy="4621357"/>
          </a:xfrm>
        </p:spPr>
        <p:txBody>
          <a:bodyPr>
            <a:normAutofit lnSpcReduction="10000"/>
          </a:bodyPr>
          <a:lstStyle/>
          <a:p>
            <a:pPr marL="228600" lvl="1">
              <a:spcBef>
                <a:spcPts val="1000"/>
              </a:spcBef>
            </a:pPr>
            <a:r>
              <a:rPr lang="en-US" sz="2800" dirty="0"/>
              <a:t>Do not assign a term from the Occupation/Field of Activity category when the term is redundant with the format of resource being cataloged.  That is, don’t assign </a:t>
            </a:r>
            <a:r>
              <a:rPr lang="en-US" sz="2800" b="1" dirty="0"/>
              <a:t>Composers</a:t>
            </a:r>
            <a:r>
              <a:rPr lang="en-US" sz="2800" dirty="0"/>
              <a:t> as a creator characteristic of a score. It’s a score, so its creator must be a composer!  Similarly, don’t assign </a:t>
            </a:r>
            <a:r>
              <a:rPr lang="en-US" sz="2800" b="1" dirty="0" smtClean="0"/>
              <a:t>Poets</a:t>
            </a:r>
            <a:r>
              <a:rPr lang="en-US" sz="2800" dirty="0" smtClean="0"/>
              <a:t> </a:t>
            </a:r>
            <a:r>
              <a:rPr lang="en-US" sz="2800" dirty="0"/>
              <a:t>to every </a:t>
            </a:r>
            <a:r>
              <a:rPr lang="en-US" sz="2800" dirty="0" smtClean="0"/>
              <a:t>book of poetry.  However</a:t>
            </a:r>
            <a:r>
              <a:rPr lang="en-US" sz="2800" dirty="0"/>
              <a:t>, if you have a novel </a:t>
            </a:r>
            <a:r>
              <a:rPr lang="en-US" sz="2800" dirty="0" smtClean="0"/>
              <a:t>or non-fiction work written </a:t>
            </a:r>
            <a:r>
              <a:rPr lang="en-US" sz="2800" dirty="0"/>
              <a:t>by a composer, then assigning </a:t>
            </a:r>
            <a:r>
              <a:rPr lang="en-US" sz="2800" b="1" dirty="0"/>
              <a:t>Composers</a:t>
            </a:r>
            <a:r>
              <a:rPr lang="en-US" sz="2800" dirty="0"/>
              <a:t> as a creator characteristic is useful</a:t>
            </a:r>
            <a:r>
              <a:rPr lang="en-US" sz="2800" dirty="0" smtClean="0"/>
              <a:t>.</a:t>
            </a:r>
          </a:p>
          <a:p>
            <a:r>
              <a:rPr lang="en-US" dirty="0" smtClean="0"/>
              <a:t>Consider SACO proposals for new LCDGT terms needed in new cataloging (once moratorium has been lifted)</a:t>
            </a:r>
          </a:p>
          <a:p>
            <a:r>
              <a:rPr lang="en-US" dirty="0" smtClean="0"/>
              <a:t>Continue to follow current subject cataloging policies and procedures as found the </a:t>
            </a:r>
            <a:r>
              <a:rPr lang="en-US" i="1" dirty="0" smtClean="0"/>
              <a:t>Subject Headings Manual</a:t>
            </a:r>
            <a:r>
              <a:rPr lang="en-US" dirty="0" smtClean="0"/>
              <a:t>.  That is, assignment of LCDGT in fields 385 and 386 is </a:t>
            </a:r>
            <a:r>
              <a:rPr lang="en-US" i="1" dirty="0" smtClean="0"/>
              <a:t>in addition</a:t>
            </a:r>
            <a:r>
              <a:rPr lang="en-US" dirty="0" smtClean="0"/>
              <a:t> to what you assign in 6XX fields.</a:t>
            </a:r>
            <a:endParaRPr lang="en-US" i="1" dirty="0" smtClean="0"/>
          </a:p>
          <a:p>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218</a:t>
            </a:fld>
            <a:endParaRPr lang="en-US"/>
          </a:p>
        </p:txBody>
      </p:sp>
    </p:spTree>
    <p:extLst>
      <p:ext uri="{BB962C8B-B14F-4D97-AF65-F5344CB8AC3E}">
        <p14:creationId xmlns:p14="http://schemas.microsoft.com/office/powerpoint/2010/main" val="43169570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34"/>
            <a:ext cx="10515600" cy="267921"/>
          </a:xfrm>
        </p:spPr>
        <p:txBody>
          <a:bodyPr>
            <a:noAutofit/>
          </a:bodyPr>
          <a:lstStyle/>
          <a:p>
            <a:r>
              <a:rPr lang="en-US" sz="3800" dirty="0" smtClean="0"/>
              <a:t>Examples - Audience</a:t>
            </a:r>
            <a:endParaRPr lang="en-US" sz="3800" dirty="0"/>
          </a:p>
        </p:txBody>
      </p:sp>
      <p:sp>
        <p:nvSpPr>
          <p:cNvPr id="3" name="Content Placeholder 2"/>
          <p:cNvSpPr>
            <a:spLocks noGrp="1"/>
          </p:cNvSpPr>
          <p:nvPr>
            <p:ph idx="1"/>
          </p:nvPr>
        </p:nvSpPr>
        <p:spPr>
          <a:xfrm>
            <a:off x="838200" y="825190"/>
            <a:ext cx="11239919" cy="6243825"/>
          </a:xfrm>
        </p:spPr>
        <p:txBody>
          <a:bodyPr>
            <a:normAutofit lnSpcReduction="10000"/>
          </a:bodyPr>
          <a:lstStyle/>
          <a:p>
            <a:pPr marL="0" indent="0">
              <a:buNone/>
            </a:pPr>
            <a:r>
              <a:rPr lang="en-US" dirty="0"/>
              <a:t>245 </a:t>
            </a:r>
            <a:r>
              <a:rPr lang="en-US" dirty="0" smtClean="0"/>
              <a:t>00  Monsters</a:t>
            </a:r>
            <a:r>
              <a:rPr lang="en-US" dirty="0"/>
              <a:t>, Inc. / </a:t>
            </a:r>
            <a:r>
              <a:rPr lang="en-US" dirty="0" smtClean="0"/>
              <a:t>$c </a:t>
            </a:r>
            <a:r>
              <a:rPr lang="en-US" dirty="0"/>
              <a:t>Walt Disney Pictures presents ; Pixar </a:t>
            </a:r>
            <a:r>
              <a:rPr lang="en-US" dirty="0" smtClean="0"/>
              <a:t>Animation</a:t>
            </a:r>
          </a:p>
          <a:p>
            <a:pPr marL="0" indent="0">
              <a:buNone/>
            </a:pPr>
            <a:r>
              <a:rPr lang="en-US" dirty="0"/>
              <a:t> </a:t>
            </a:r>
            <a:r>
              <a:rPr lang="en-US" dirty="0" smtClean="0"/>
              <a:t>   	   Studios </a:t>
            </a:r>
            <a:r>
              <a:rPr lang="en-US" dirty="0"/>
              <a:t>film ; producer, Darla K</a:t>
            </a:r>
            <a:r>
              <a:rPr lang="en-US" dirty="0" smtClean="0"/>
              <a:t>. Anderson </a:t>
            </a:r>
            <a:r>
              <a:rPr lang="en-US" dirty="0"/>
              <a:t>; written by Andrew </a:t>
            </a:r>
            <a:endParaRPr lang="en-US" dirty="0" smtClean="0"/>
          </a:p>
          <a:p>
            <a:pPr marL="0" indent="0">
              <a:buNone/>
            </a:pPr>
            <a:r>
              <a:rPr lang="en-US" dirty="0"/>
              <a:t>	</a:t>
            </a:r>
            <a:r>
              <a:rPr lang="en-US" dirty="0" smtClean="0"/>
              <a:t>   Stanton</a:t>
            </a:r>
            <a:r>
              <a:rPr lang="en-US" dirty="0"/>
              <a:t>, Daniel Gerson ; directors, Pete </a:t>
            </a:r>
            <a:r>
              <a:rPr lang="en-US" dirty="0" err="1"/>
              <a:t>Docter</a:t>
            </a:r>
            <a:r>
              <a:rPr lang="en-US" dirty="0"/>
              <a:t>, David Silverman, </a:t>
            </a:r>
            <a:r>
              <a:rPr lang="en-US" dirty="0" smtClean="0"/>
              <a:t>Lee</a:t>
            </a:r>
          </a:p>
          <a:p>
            <a:pPr marL="0" indent="0">
              <a:buNone/>
            </a:pPr>
            <a:r>
              <a:rPr lang="en-US" dirty="0"/>
              <a:t>	</a:t>
            </a:r>
            <a:r>
              <a:rPr lang="en-US" dirty="0" smtClean="0"/>
              <a:t>   </a:t>
            </a:r>
            <a:r>
              <a:rPr lang="en-US" dirty="0"/>
              <a:t>Unkrich</a:t>
            </a:r>
            <a:r>
              <a:rPr lang="en-US" dirty="0" smtClean="0"/>
              <a:t>.</a:t>
            </a:r>
          </a:p>
          <a:p>
            <a:pPr marL="0" indent="0">
              <a:buNone/>
            </a:pPr>
            <a:r>
              <a:rPr lang="en-US" dirty="0" smtClean="0">
                <a:solidFill>
                  <a:srgbClr val="FF0000"/>
                </a:solidFill>
              </a:rPr>
              <a:t>385 __  Children $2 </a:t>
            </a:r>
            <a:r>
              <a:rPr lang="en-US" dirty="0" err="1" smtClean="0">
                <a:solidFill>
                  <a:srgbClr val="FF0000"/>
                </a:solidFill>
              </a:rPr>
              <a:t>lcdgt</a:t>
            </a:r>
            <a:endParaRPr lang="en-US" dirty="0" smtClean="0">
              <a:solidFill>
                <a:srgbClr val="FF0000"/>
              </a:solidFill>
            </a:endParaRPr>
          </a:p>
          <a:p>
            <a:pPr marL="0" indent="0">
              <a:buNone/>
            </a:pPr>
            <a:r>
              <a:rPr lang="en-US" dirty="0" smtClean="0"/>
              <a:t>650 _0  Monsters $v </a:t>
            </a:r>
            <a:r>
              <a:rPr lang="en-US" dirty="0"/>
              <a:t>Juvenile drama.</a:t>
            </a:r>
          </a:p>
          <a:p>
            <a:pPr marL="0" indent="0">
              <a:buNone/>
            </a:pPr>
            <a:r>
              <a:rPr lang="en-US" dirty="0"/>
              <a:t>650 </a:t>
            </a:r>
            <a:r>
              <a:rPr lang="en-US" dirty="0" smtClean="0"/>
              <a:t>_0  Factories $v </a:t>
            </a:r>
            <a:r>
              <a:rPr lang="en-US" dirty="0"/>
              <a:t>Juvenile drama.</a:t>
            </a:r>
          </a:p>
          <a:p>
            <a:pPr marL="0" indent="0">
              <a:buNone/>
            </a:pPr>
            <a:r>
              <a:rPr lang="en-US" dirty="0"/>
              <a:t>650 </a:t>
            </a:r>
            <a:r>
              <a:rPr lang="en-US" dirty="0" smtClean="0"/>
              <a:t>_0  Monsters</a:t>
            </a:r>
            <a:r>
              <a:rPr lang="en-US" dirty="0"/>
              <a:t>, Inc. (Imaginary organization) </a:t>
            </a:r>
            <a:endParaRPr lang="en-US" dirty="0" smtClean="0"/>
          </a:p>
          <a:p>
            <a:pPr marL="0" indent="0">
              <a:buNone/>
            </a:pPr>
            <a:r>
              <a:rPr lang="en-US" dirty="0"/>
              <a:t>	</a:t>
            </a:r>
            <a:r>
              <a:rPr lang="en-US" dirty="0" smtClean="0"/>
              <a:t>   $v </a:t>
            </a:r>
            <a:r>
              <a:rPr lang="en-US" dirty="0"/>
              <a:t>Juvenile drama.</a:t>
            </a:r>
          </a:p>
          <a:p>
            <a:pPr marL="0" indent="0">
              <a:buNone/>
            </a:pPr>
            <a:r>
              <a:rPr lang="en-US" dirty="0"/>
              <a:t>650 </a:t>
            </a:r>
            <a:r>
              <a:rPr lang="en-US" dirty="0" smtClean="0"/>
              <a:t>_0  Girls $v </a:t>
            </a:r>
            <a:r>
              <a:rPr lang="en-US" dirty="0"/>
              <a:t>Juvenile drama.</a:t>
            </a:r>
          </a:p>
          <a:p>
            <a:pPr marL="0" indent="0">
              <a:buNone/>
            </a:pPr>
            <a:r>
              <a:rPr lang="en-US" dirty="0"/>
              <a:t>650 </a:t>
            </a:r>
            <a:r>
              <a:rPr lang="en-US" dirty="0" smtClean="0"/>
              <a:t>_0  Toddlers $v </a:t>
            </a:r>
            <a:r>
              <a:rPr lang="en-US" dirty="0"/>
              <a:t>Juvenile drama.</a:t>
            </a:r>
          </a:p>
          <a:p>
            <a:pPr marL="0" indent="0">
              <a:buNone/>
            </a:pPr>
            <a:r>
              <a:rPr lang="en-US" dirty="0"/>
              <a:t>650 </a:t>
            </a:r>
            <a:r>
              <a:rPr lang="en-US" dirty="0" smtClean="0"/>
              <a:t>_0  Male </a:t>
            </a:r>
            <a:r>
              <a:rPr lang="en-US" dirty="0"/>
              <a:t>friendship</a:t>
            </a:r>
            <a:r>
              <a:rPr lang="en-US" dirty="0" smtClean="0"/>
              <a:t> $v </a:t>
            </a:r>
            <a:r>
              <a:rPr lang="en-US" dirty="0"/>
              <a:t>Juvenile drama.</a:t>
            </a:r>
          </a:p>
          <a:p>
            <a:pPr marL="0" indent="0">
              <a:buNone/>
            </a:pPr>
            <a:r>
              <a:rPr lang="en-US" dirty="0"/>
              <a:t>650 </a:t>
            </a:r>
            <a:r>
              <a:rPr lang="en-US" dirty="0" smtClean="0"/>
              <a:t>_0  Nightmares $v </a:t>
            </a:r>
            <a:r>
              <a:rPr lang="en-US" dirty="0"/>
              <a:t>Juvenile drama</a:t>
            </a:r>
            <a:r>
              <a:rPr lang="en-US" dirty="0" smtClean="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039" y="2473596"/>
            <a:ext cx="2933510" cy="414337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219</a:t>
            </a:fld>
            <a:endParaRPr lang="en-US"/>
          </a:p>
        </p:txBody>
      </p:sp>
    </p:spTree>
    <p:extLst>
      <p:ext uri="{BB962C8B-B14F-4D97-AF65-F5344CB8AC3E}">
        <p14:creationId xmlns:p14="http://schemas.microsoft.com/office/powerpoint/2010/main" val="8697194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2900" y="657225"/>
            <a:ext cx="11506200" cy="554355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22</a:t>
            </a:fld>
            <a:endParaRPr lang="en-US"/>
          </a:p>
        </p:txBody>
      </p:sp>
    </p:spTree>
    <p:extLst>
      <p:ext uri="{BB962C8B-B14F-4D97-AF65-F5344CB8AC3E}">
        <p14:creationId xmlns:p14="http://schemas.microsoft.com/office/powerpoint/2010/main" val="19027243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461"/>
            <a:ext cx="10515600" cy="605031"/>
          </a:xfrm>
        </p:spPr>
        <p:txBody>
          <a:bodyPr>
            <a:normAutofit fontScale="90000"/>
          </a:bodyPr>
          <a:lstStyle/>
          <a:p>
            <a:r>
              <a:rPr lang="en-US" dirty="0" smtClean="0"/>
              <a:t>Examples - Audience</a:t>
            </a:r>
            <a:endParaRPr lang="en-US" dirty="0"/>
          </a:p>
        </p:txBody>
      </p:sp>
      <p:pic>
        <p:nvPicPr>
          <p:cNvPr id="11" name="Content Placeholder 10"/>
          <p:cNvPicPr>
            <a:picLocks noGrp="1" noChangeAspect="1"/>
          </p:cNvPicPr>
          <p:nvPr>
            <p:ph idx="1"/>
          </p:nvPr>
        </p:nvPicPr>
        <p:blipFill>
          <a:blip r:embed="rId3"/>
          <a:stretch>
            <a:fillRect/>
          </a:stretch>
        </p:blipFill>
        <p:spPr>
          <a:xfrm>
            <a:off x="984453" y="1524541"/>
            <a:ext cx="2684868" cy="4351338"/>
          </a:xfrm>
          <a:prstGeom prst="rect">
            <a:avLst/>
          </a:prstGeom>
        </p:spPr>
      </p:pic>
      <p:sp>
        <p:nvSpPr>
          <p:cNvPr id="12" name="TextBox 11"/>
          <p:cNvSpPr txBox="1"/>
          <p:nvPr/>
        </p:nvSpPr>
        <p:spPr>
          <a:xfrm>
            <a:off x="4583151" y="1253387"/>
            <a:ext cx="7495478" cy="4893647"/>
          </a:xfrm>
          <a:prstGeom prst="rect">
            <a:avLst/>
          </a:prstGeom>
          <a:noFill/>
        </p:spPr>
        <p:txBody>
          <a:bodyPr wrap="square" rtlCol="0">
            <a:spAutoFit/>
          </a:bodyPr>
          <a:lstStyle/>
          <a:p>
            <a:r>
              <a:rPr lang="en-US" sz="2600" dirty="0" err="1" smtClean="0"/>
              <a:t>Audn</a:t>
            </a:r>
            <a:r>
              <a:rPr lang="en-US" sz="2600" dirty="0" smtClean="0"/>
              <a:t>    c</a:t>
            </a:r>
          </a:p>
          <a:p>
            <a:r>
              <a:rPr lang="en-US" sz="2600" dirty="0" smtClean="0"/>
              <a:t>100 1_  </a:t>
            </a:r>
            <a:r>
              <a:rPr lang="en-US" sz="2600" dirty="0" err="1" smtClean="0"/>
              <a:t>Maciejewski</a:t>
            </a:r>
            <a:r>
              <a:rPr lang="en-US" sz="2600" dirty="0"/>
              <a:t>, Mark, </a:t>
            </a:r>
            <a:r>
              <a:rPr lang="en-US" sz="2600" dirty="0" smtClean="0"/>
              <a:t>$e </a:t>
            </a:r>
            <a:r>
              <a:rPr lang="en-US" sz="2600" dirty="0"/>
              <a:t>author.</a:t>
            </a:r>
          </a:p>
          <a:p>
            <a:r>
              <a:rPr lang="en-US" sz="2600" dirty="0" smtClean="0"/>
              <a:t>245 10  I </a:t>
            </a:r>
            <a:r>
              <a:rPr lang="en-US" sz="2600" dirty="0"/>
              <a:t>am </a:t>
            </a:r>
            <a:r>
              <a:rPr lang="en-US" sz="2600" dirty="0" err="1"/>
              <a:t>Fartacus</a:t>
            </a:r>
            <a:r>
              <a:rPr lang="en-US" sz="2600" dirty="0"/>
              <a:t> / </a:t>
            </a:r>
            <a:r>
              <a:rPr lang="en-US" sz="2600" dirty="0" smtClean="0"/>
              <a:t>$c </a:t>
            </a:r>
            <a:r>
              <a:rPr lang="en-US" sz="2600" dirty="0"/>
              <a:t>by Mark </a:t>
            </a:r>
            <a:r>
              <a:rPr lang="en-US" sz="2600" dirty="0" err="1"/>
              <a:t>Maciejewski</a:t>
            </a:r>
            <a:r>
              <a:rPr lang="en-US" sz="2600" dirty="0" smtClean="0"/>
              <a:t>.</a:t>
            </a:r>
          </a:p>
          <a:p>
            <a:r>
              <a:rPr lang="en-US" sz="2600" dirty="0" smtClean="0">
                <a:solidFill>
                  <a:srgbClr val="FF0000"/>
                </a:solidFill>
              </a:rPr>
              <a:t>385 __  Preteens $2 </a:t>
            </a:r>
            <a:r>
              <a:rPr lang="en-US" sz="2600" dirty="0" err="1" smtClean="0">
                <a:solidFill>
                  <a:srgbClr val="FF0000"/>
                </a:solidFill>
              </a:rPr>
              <a:t>lcdgt</a:t>
            </a:r>
            <a:endParaRPr lang="en-US" sz="2600" dirty="0" smtClean="0">
              <a:solidFill>
                <a:srgbClr val="FF0000"/>
              </a:solidFill>
            </a:endParaRPr>
          </a:p>
          <a:p>
            <a:r>
              <a:rPr lang="en-US" sz="2600" dirty="0" smtClean="0"/>
              <a:t>521 1_  </a:t>
            </a:r>
            <a:r>
              <a:rPr lang="en-US" sz="2600" dirty="0"/>
              <a:t>9-13</a:t>
            </a:r>
            <a:r>
              <a:rPr lang="en-US" sz="2600" dirty="0" smtClean="0"/>
              <a:t>.</a:t>
            </a:r>
          </a:p>
          <a:p>
            <a:r>
              <a:rPr lang="en-US" sz="2600" dirty="0"/>
              <a:t>650 </a:t>
            </a:r>
            <a:r>
              <a:rPr lang="en-US" sz="2600" dirty="0" smtClean="0"/>
              <a:t>_0  Middle </a:t>
            </a:r>
            <a:r>
              <a:rPr lang="en-US" sz="2600" dirty="0"/>
              <a:t>school boys </a:t>
            </a:r>
            <a:r>
              <a:rPr lang="en-US" sz="2600" dirty="0" smtClean="0"/>
              <a:t>$v </a:t>
            </a:r>
            <a:r>
              <a:rPr lang="en-US" sz="2600" dirty="0"/>
              <a:t>Juvenile fiction.</a:t>
            </a:r>
          </a:p>
          <a:p>
            <a:r>
              <a:rPr lang="en-US" sz="2600" dirty="0"/>
              <a:t>650 </a:t>
            </a:r>
            <a:r>
              <a:rPr lang="en-US" sz="2600" dirty="0" smtClean="0"/>
              <a:t>_0  Middle </a:t>
            </a:r>
            <a:r>
              <a:rPr lang="en-US" sz="2600" dirty="0"/>
              <a:t>school students </a:t>
            </a:r>
            <a:r>
              <a:rPr lang="en-US" sz="2600" dirty="0" smtClean="0"/>
              <a:t>$v </a:t>
            </a:r>
            <a:r>
              <a:rPr lang="en-US" sz="2600" dirty="0"/>
              <a:t>Juvenile fiction.</a:t>
            </a:r>
          </a:p>
          <a:p>
            <a:r>
              <a:rPr lang="en-US" sz="2600" dirty="0"/>
              <a:t>650 </a:t>
            </a:r>
            <a:r>
              <a:rPr lang="en-US" sz="2600" dirty="0" smtClean="0"/>
              <a:t>_0  Antiheroes $v </a:t>
            </a:r>
            <a:r>
              <a:rPr lang="en-US" sz="2600" dirty="0"/>
              <a:t>Juvenile fiction.</a:t>
            </a:r>
          </a:p>
          <a:p>
            <a:r>
              <a:rPr lang="en-US" sz="2600" dirty="0"/>
              <a:t>650 </a:t>
            </a:r>
            <a:r>
              <a:rPr lang="en-US" sz="2600" dirty="0" smtClean="0"/>
              <a:t>_0  Outcasts $v </a:t>
            </a:r>
            <a:r>
              <a:rPr lang="en-US" sz="2600" dirty="0"/>
              <a:t>Juvenile fiction.</a:t>
            </a:r>
          </a:p>
          <a:p>
            <a:r>
              <a:rPr lang="en-US" sz="2600" dirty="0"/>
              <a:t>650 </a:t>
            </a:r>
            <a:r>
              <a:rPr lang="en-US" sz="2600" dirty="0" smtClean="0"/>
              <a:t>_0  Practical </a:t>
            </a:r>
            <a:r>
              <a:rPr lang="en-US" sz="2600" dirty="0"/>
              <a:t>jokes </a:t>
            </a:r>
            <a:r>
              <a:rPr lang="en-US" sz="2600" dirty="0" smtClean="0"/>
              <a:t>$v </a:t>
            </a:r>
            <a:r>
              <a:rPr lang="en-US" sz="2600" dirty="0"/>
              <a:t>Juvenile fiction</a:t>
            </a:r>
            <a:r>
              <a:rPr lang="en-US" sz="2600" dirty="0" smtClean="0"/>
              <a:t>.</a:t>
            </a:r>
          </a:p>
          <a:p>
            <a:r>
              <a:rPr lang="en-US" sz="2600" dirty="0"/>
              <a:t>655 </a:t>
            </a:r>
            <a:r>
              <a:rPr lang="en-US" sz="2600" dirty="0" smtClean="0"/>
              <a:t>_7  Novels</a:t>
            </a:r>
            <a:r>
              <a:rPr lang="en-US" sz="2600" dirty="0"/>
              <a:t>. </a:t>
            </a:r>
            <a:r>
              <a:rPr lang="en-US" sz="2600" dirty="0" smtClean="0"/>
              <a:t>$2 </a:t>
            </a:r>
            <a:r>
              <a:rPr lang="en-US" sz="2600" dirty="0" err="1"/>
              <a:t>lcgft</a:t>
            </a:r>
            <a:endParaRPr lang="en-US" sz="2600" dirty="0"/>
          </a:p>
          <a:p>
            <a:r>
              <a:rPr lang="en-US" sz="2600" dirty="0"/>
              <a:t>655 </a:t>
            </a:r>
            <a:r>
              <a:rPr lang="en-US" sz="2600" dirty="0" smtClean="0"/>
              <a:t>_7  Humorous </a:t>
            </a:r>
            <a:r>
              <a:rPr lang="en-US" sz="2600" dirty="0"/>
              <a:t>fiction. </a:t>
            </a:r>
            <a:r>
              <a:rPr lang="en-US" sz="2600" dirty="0" smtClean="0"/>
              <a:t>$2 </a:t>
            </a:r>
            <a:r>
              <a:rPr lang="en-US" sz="2600" dirty="0" err="1"/>
              <a:t>lcgft</a:t>
            </a:r>
            <a:endParaRPr lang="en-US" sz="2600" dirty="0"/>
          </a:p>
        </p:txBody>
      </p:sp>
      <p:sp>
        <p:nvSpPr>
          <p:cNvPr id="4" name="Slide Number Placeholder 3"/>
          <p:cNvSpPr>
            <a:spLocks noGrp="1"/>
          </p:cNvSpPr>
          <p:nvPr>
            <p:ph type="sldNum" sz="quarter" idx="12"/>
          </p:nvPr>
        </p:nvSpPr>
        <p:spPr/>
        <p:txBody>
          <a:bodyPr/>
          <a:lstStyle/>
          <a:p>
            <a:fld id="{A00A331D-2EB0-4CEE-8662-2FAB66802E28}" type="slidenum">
              <a:rPr lang="en-US" smtClean="0"/>
              <a:t>220</a:t>
            </a:fld>
            <a:endParaRPr lang="en-US"/>
          </a:p>
        </p:txBody>
      </p:sp>
    </p:spTree>
    <p:extLst>
      <p:ext uri="{BB962C8B-B14F-4D97-AF65-F5344CB8AC3E}">
        <p14:creationId xmlns:p14="http://schemas.microsoft.com/office/powerpoint/2010/main" val="172257408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612949" y="813916"/>
            <a:ext cx="11579051"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smtClean="0">
                <a:solidFill>
                  <a:srgbClr val="FF0000"/>
                </a:solidFill>
              </a:rPr>
              <a:t>385 __  Piano students $2 </a:t>
            </a:r>
            <a:r>
              <a:rPr lang="en-US" dirty="0" err="1" smtClean="0">
                <a:solidFill>
                  <a:srgbClr val="FF0000"/>
                </a:solidFill>
              </a:rPr>
              <a:t>lcdgt</a:t>
            </a:r>
            <a:endParaRPr lang="en-US" dirty="0" smtClean="0">
              <a:solidFill>
                <a:srgbClr val="FF0000"/>
              </a:solidFill>
            </a:endParaRPr>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 of</a:t>
            </a:r>
          </a:p>
          <a:p>
            <a:pPr marL="0" indent="0">
              <a:buNone/>
            </a:pPr>
            <a:r>
              <a:rPr lang="en-US" dirty="0" smtClean="0"/>
              <a:t> 	cover.</a:t>
            </a:r>
          </a:p>
          <a:p>
            <a:pPr marL="0" indent="0">
              <a:buNone/>
            </a:pPr>
            <a:r>
              <a:rPr lang="en-US" dirty="0" smtClean="0"/>
              <a:t>650 _0  Piano $v Methods (Jazz)</a:t>
            </a:r>
          </a:p>
          <a:p>
            <a:pPr marL="0" indent="0">
              <a:buNone/>
            </a:pPr>
            <a:r>
              <a:rPr lang="en-US" dirty="0" smtClean="0"/>
              <a:t>650 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t>655 </a:t>
            </a:r>
            <a:r>
              <a:rPr lang="en-US" dirty="0" smtClean="0"/>
              <a:t>_7  Jazz</a:t>
            </a:r>
            <a:r>
              <a:rPr lang="en-US" dirty="0"/>
              <a:t>. </a:t>
            </a:r>
            <a:r>
              <a:rPr lang="en-US" dirty="0" smtClean="0"/>
              <a:t>$2 </a:t>
            </a:r>
            <a:r>
              <a:rPr lang="en-US" dirty="0" err="1"/>
              <a:t>lcgft</a:t>
            </a:r>
            <a:endParaRPr lang="en-US" dirty="0"/>
          </a:p>
          <a:p>
            <a:pPr marL="0" indent="0">
              <a:buNone/>
            </a:pPr>
            <a:r>
              <a:rPr lang="en-US" dirty="0"/>
              <a:t>655 </a:t>
            </a:r>
            <a:r>
              <a:rPr lang="en-US" dirty="0" smtClean="0"/>
              <a:t>_7  Methods </a:t>
            </a:r>
            <a:r>
              <a:rPr lang="en-US" dirty="0"/>
              <a:t>(Music) </a:t>
            </a:r>
            <a:r>
              <a:rPr lang="en-US" dirty="0" smtClean="0"/>
              <a:t>$2 </a:t>
            </a:r>
            <a:r>
              <a:rPr lang="en-US" dirty="0" err="1"/>
              <a:t>lcgft</a:t>
            </a:r>
            <a:endParaRPr lang="en-US" dirty="0"/>
          </a:p>
          <a:p>
            <a:pPr marL="0" indent="0">
              <a:buNone/>
            </a:pPr>
            <a:r>
              <a:rPr lang="en-US" dirty="0"/>
              <a:t>655 </a:t>
            </a:r>
            <a:r>
              <a:rPr lang="en-US" dirty="0" smtClean="0"/>
              <a:t>_7  Scores</a:t>
            </a:r>
            <a:r>
              <a:rPr lang="en-US" dirty="0"/>
              <a:t>. </a:t>
            </a:r>
            <a:r>
              <a:rPr lang="en-US" dirty="0" smtClean="0"/>
              <a:t>$2 </a:t>
            </a:r>
            <a:r>
              <a:rPr lang="en-US" dirty="0" err="1"/>
              <a:t>lcgft</a:t>
            </a: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985" y="4257936"/>
            <a:ext cx="1785938" cy="2376488"/>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221</a:t>
            </a:fld>
            <a:endParaRPr lang="en-US"/>
          </a:p>
        </p:txBody>
      </p:sp>
    </p:spTree>
    <p:extLst>
      <p:ext uri="{BB962C8B-B14F-4D97-AF65-F5344CB8AC3E}">
        <p14:creationId xmlns:p14="http://schemas.microsoft.com/office/powerpoint/2010/main" val="66379070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1872"/>
            <a:ext cx="10515600" cy="308114"/>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974690"/>
            <a:ext cx="11353800" cy="5883310"/>
          </a:xfrm>
        </p:spPr>
        <p:txBody>
          <a:bodyPr>
            <a:normAutofit fontScale="92500" lnSpcReduction="10000"/>
          </a:bodyPr>
          <a:lstStyle/>
          <a:p>
            <a:pPr marL="0" indent="0">
              <a:buNone/>
            </a:pPr>
            <a:r>
              <a:rPr lang="en-US" dirty="0" smtClean="0"/>
              <a:t>110 2_  Oxford </a:t>
            </a:r>
            <a:r>
              <a:rPr lang="en-US" dirty="0"/>
              <a:t>University Press. </a:t>
            </a:r>
            <a:r>
              <a:rPr lang="en-US" dirty="0" smtClean="0"/>
              <a:t>$b </a:t>
            </a:r>
            <a:r>
              <a:rPr lang="en-US" dirty="0"/>
              <a:t>Cartographic </a:t>
            </a:r>
            <a:endParaRPr lang="en-US" dirty="0" smtClean="0"/>
          </a:p>
          <a:p>
            <a:pPr marL="0" indent="0">
              <a:buNone/>
            </a:pPr>
            <a:r>
              <a:rPr lang="en-US" dirty="0"/>
              <a:t>	</a:t>
            </a:r>
            <a:r>
              <a:rPr lang="en-US" dirty="0" smtClean="0"/>
              <a:t>  Department</a:t>
            </a:r>
            <a:r>
              <a:rPr lang="en-US" dirty="0"/>
              <a:t>, $</a:t>
            </a:r>
            <a:r>
              <a:rPr lang="en-US" dirty="0" smtClean="0"/>
              <a:t>e cartographer</a:t>
            </a:r>
            <a:r>
              <a:rPr lang="en-US" dirty="0"/>
              <a:t>.</a:t>
            </a:r>
          </a:p>
          <a:p>
            <a:pPr marL="0" indent="0">
              <a:buNone/>
            </a:pPr>
            <a:r>
              <a:rPr lang="en-US" dirty="0" smtClean="0"/>
              <a:t>245 10  Oxford </a:t>
            </a:r>
            <a:r>
              <a:rPr lang="en-US" dirty="0"/>
              <a:t>school atlas for Pakistan / </a:t>
            </a:r>
            <a:r>
              <a:rPr lang="en-US" dirty="0" smtClean="0"/>
              <a:t>$c </a:t>
            </a:r>
            <a:r>
              <a:rPr lang="en-US" dirty="0"/>
              <a:t>all </a:t>
            </a:r>
            <a:r>
              <a:rPr lang="en-US" dirty="0" smtClean="0"/>
              <a:t>maps </a:t>
            </a:r>
          </a:p>
          <a:p>
            <a:pPr marL="0" indent="0">
              <a:buNone/>
            </a:pPr>
            <a:r>
              <a:rPr lang="en-US" dirty="0"/>
              <a:t>	</a:t>
            </a:r>
            <a:r>
              <a:rPr lang="en-US" dirty="0" smtClean="0"/>
              <a:t>  drawn by the Cartographic </a:t>
            </a:r>
            <a:r>
              <a:rPr lang="en-US" dirty="0"/>
              <a:t>Unit, Oxford </a:t>
            </a:r>
            <a:r>
              <a:rPr lang="en-US" dirty="0" smtClean="0"/>
              <a:t>University </a:t>
            </a:r>
          </a:p>
          <a:p>
            <a:pPr marL="0" indent="0">
              <a:buNone/>
            </a:pPr>
            <a:r>
              <a:rPr lang="en-US" dirty="0"/>
              <a:t>	</a:t>
            </a:r>
            <a:r>
              <a:rPr lang="en-US" dirty="0" smtClean="0"/>
              <a:t>  Press, UK ; editorial </a:t>
            </a:r>
            <a:r>
              <a:rPr lang="en-US" dirty="0"/>
              <a:t>advisor, </a:t>
            </a:r>
            <a:r>
              <a:rPr lang="en-US" dirty="0" smtClean="0"/>
              <a:t>Dr. </a:t>
            </a:r>
            <a:r>
              <a:rPr lang="en-US" dirty="0" err="1" smtClean="0"/>
              <a:t>Fazle</a:t>
            </a:r>
            <a:r>
              <a:rPr lang="en-US" dirty="0" smtClean="0"/>
              <a:t> </a:t>
            </a:r>
            <a:r>
              <a:rPr lang="en-US" dirty="0"/>
              <a:t>Karim Khan.</a:t>
            </a:r>
          </a:p>
          <a:p>
            <a:pPr marL="514350" indent="-514350">
              <a:buAutoNum type="arabicPlain" startAt="255"/>
            </a:pPr>
            <a:r>
              <a:rPr lang="en-US" dirty="0" smtClean="0"/>
              <a:t> __  Scales </a:t>
            </a:r>
            <a:r>
              <a:rPr lang="en-US" dirty="0"/>
              <a:t>differ</a:t>
            </a:r>
            <a:r>
              <a:rPr lang="en-US" dirty="0" smtClean="0"/>
              <a:t>.</a:t>
            </a:r>
          </a:p>
          <a:p>
            <a:pPr marL="0" indent="0">
              <a:buNone/>
            </a:pPr>
            <a:r>
              <a:rPr lang="en-US" dirty="0"/>
              <a:t>264 _1 </a:t>
            </a:r>
            <a:r>
              <a:rPr lang="en-US" dirty="0" smtClean="0"/>
              <a:t> Karachi</a:t>
            </a:r>
            <a:r>
              <a:rPr lang="en-US" dirty="0"/>
              <a:t>, Pakistan : </a:t>
            </a:r>
            <a:r>
              <a:rPr lang="en-US" dirty="0" smtClean="0"/>
              <a:t>$b </a:t>
            </a:r>
            <a:r>
              <a:rPr lang="en-US" dirty="0"/>
              <a:t>Oxford University Press, </a:t>
            </a:r>
            <a:r>
              <a:rPr lang="en-US" dirty="0" smtClean="0"/>
              <a:t>$c </a:t>
            </a:r>
            <a:r>
              <a:rPr lang="en-US" dirty="0"/>
              <a:t>[2013]</a:t>
            </a:r>
          </a:p>
          <a:p>
            <a:pPr marL="0" indent="0">
              <a:buNone/>
            </a:pPr>
            <a:r>
              <a:rPr lang="en-US" dirty="0" smtClean="0"/>
              <a:t>300 __  1 </a:t>
            </a:r>
            <a:r>
              <a:rPr lang="en-US" dirty="0"/>
              <a:t>atlas (112 pages) : </a:t>
            </a:r>
            <a:r>
              <a:rPr lang="en-US" dirty="0" smtClean="0"/>
              <a:t>$b </a:t>
            </a:r>
            <a:r>
              <a:rPr lang="en-US" dirty="0"/>
              <a:t>color illustrations, color maps ; </a:t>
            </a:r>
            <a:r>
              <a:rPr lang="en-US" dirty="0" smtClean="0"/>
              <a:t>$c </a:t>
            </a:r>
            <a:r>
              <a:rPr lang="en-US" dirty="0"/>
              <a:t>29 </a:t>
            </a:r>
            <a:r>
              <a:rPr lang="en-US" dirty="0" smtClean="0"/>
              <a:t>cm</a:t>
            </a:r>
          </a:p>
          <a:p>
            <a:pPr marL="0" indent="0">
              <a:buNone/>
            </a:pPr>
            <a:r>
              <a:rPr lang="en-US" dirty="0" smtClean="0">
                <a:solidFill>
                  <a:srgbClr val="FF0000"/>
                </a:solidFill>
              </a:rPr>
              <a:t>385 __  High school students $2 </a:t>
            </a:r>
            <a:r>
              <a:rPr lang="en-US" dirty="0" err="1" smtClean="0">
                <a:solidFill>
                  <a:srgbClr val="FF0000"/>
                </a:solidFill>
              </a:rPr>
              <a:t>lcdgt</a:t>
            </a:r>
            <a:endParaRPr lang="en-US" dirty="0" smtClean="0">
              <a:solidFill>
                <a:srgbClr val="FF0000"/>
              </a:solidFill>
            </a:endParaRPr>
          </a:p>
          <a:p>
            <a:pPr marL="0" indent="0">
              <a:buNone/>
            </a:pPr>
            <a:r>
              <a:rPr lang="en-US" dirty="0"/>
              <a:t>651 </a:t>
            </a:r>
            <a:r>
              <a:rPr lang="en-US" dirty="0" smtClean="0"/>
              <a:t>_0  Pakistan $v </a:t>
            </a:r>
            <a:r>
              <a:rPr lang="en-US" dirty="0"/>
              <a:t>Maps.</a:t>
            </a:r>
          </a:p>
          <a:p>
            <a:pPr marL="0" indent="0">
              <a:buNone/>
            </a:pPr>
            <a:r>
              <a:rPr lang="en-US" dirty="0"/>
              <a:t>650 </a:t>
            </a:r>
            <a:r>
              <a:rPr lang="en-US" dirty="0" smtClean="0"/>
              <a:t>_0  Atlases $z </a:t>
            </a:r>
            <a:r>
              <a:rPr lang="en-US" dirty="0"/>
              <a:t>Pakistan</a:t>
            </a:r>
            <a:r>
              <a:rPr lang="en-US" dirty="0" smtClean="0"/>
              <a:t>.</a:t>
            </a:r>
          </a:p>
          <a:p>
            <a:pPr marL="0" indent="0">
              <a:buNone/>
            </a:pPr>
            <a:r>
              <a:rPr lang="en-US" dirty="0"/>
              <a:t>655 </a:t>
            </a:r>
            <a:r>
              <a:rPr lang="en-US" dirty="0" smtClean="0"/>
              <a:t>_7  Children's </a:t>
            </a:r>
            <a:r>
              <a:rPr lang="en-US" dirty="0"/>
              <a:t>atlases. </a:t>
            </a:r>
            <a:r>
              <a:rPr lang="en-US" dirty="0" smtClean="0"/>
              <a:t>$2 </a:t>
            </a:r>
            <a:r>
              <a:rPr lang="en-US" dirty="0" err="1"/>
              <a:t>lcgft</a:t>
            </a:r>
            <a:endParaRPr lang="en-US" dirty="0"/>
          </a:p>
          <a:p>
            <a:pPr marL="0" indent="0">
              <a:buNone/>
            </a:pPr>
            <a:r>
              <a:rPr lang="en-US" dirty="0"/>
              <a:t>655 </a:t>
            </a:r>
            <a:r>
              <a:rPr lang="en-US" dirty="0" smtClean="0"/>
              <a:t>_7  World </a:t>
            </a:r>
            <a:r>
              <a:rPr lang="en-US" dirty="0"/>
              <a:t>atlases. </a:t>
            </a:r>
            <a:r>
              <a:rPr lang="en-US" dirty="0" smtClean="0"/>
              <a:t>$2 </a:t>
            </a:r>
            <a:r>
              <a:rPr lang="en-US" dirty="0" err="1" smtClean="0"/>
              <a:t>lcgft</a:t>
            </a: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37" y="475929"/>
            <a:ext cx="2185988" cy="2833688"/>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222</a:t>
            </a:fld>
            <a:endParaRPr lang="en-US"/>
          </a:p>
        </p:txBody>
      </p:sp>
    </p:spTree>
    <p:extLst>
      <p:ext uri="{BB962C8B-B14F-4D97-AF65-F5344CB8AC3E}">
        <p14:creationId xmlns:p14="http://schemas.microsoft.com/office/powerpoint/2010/main" val="390834268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907" y="445511"/>
            <a:ext cx="10515600" cy="45719"/>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447906" y="989659"/>
            <a:ext cx="11744093" cy="5868341"/>
          </a:xfrm>
        </p:spPr>
        <p:txBody>
          <a:bodyPr>
            <a:normAutofit fontScale="92500" lnSpcReduction="20000"/>
          </a:bodyPr>
          <a:lstStyle/>
          <a:p>
            <a:pPr marL="0" indent="0">
              <a:buNone/>
            </a:pPr>
            <a:r>
              <a:rPr lang="it-IT" dirty="0" smtClean="0"/>
              <a:t>100 1_  Tassone</a:t>
            </a:r>
            <a:r>
              <a:rPr lang="it-IT" dirty="0"/>
              <a:t>, Giuseppe, </a:t>
            </a:r>
            <a:r>
              <a:rPr lang="it-IT" dirty="0" smtClean="0"/>
              <a:t>$d </a:t>
            </a:r>
            <a:r>
              <a:rPr lang="it-IT" dirty="0"/>
              <a:t>1964- </a:t>
            </a:r>
            <a:r>
              <a:rPr lang="it-IT" dirty="0" smtClean="0"/>
              <a:t>$e </a:t>
            </a:r>
            <a:r>
              <a:rPr lang="it-IT" dirty="0"/>
              <a:t>author.</a:t>
            </a:r>
          </a:p>
          <a:p>
            <a:pPr marL="0" indent="0">
              <a:buNone/>
            </a:pPr>
            <a:r>
              <a:rPr lang="it-IT" dirty="0" smtClean="0"/>
              <a:t>245 13  Un </a:t>
            </a:r>
            <a:r>
              <a:rPr lang="it-IT" dirty="0"/>
              <a:t>buon affare : </a:t>
            </a:r>
            <a:r>
              <a:rPr lang="it-IT" dirty="0" smtClean="0"/>
              <a:t>$b </a:t>
            </a:r>
            <a:r>
              <a:rPr lang="it-IT" dirty="0"/>
              <a:t>Italian for business / </a:t>
            </a:r>
            <a:r>
              <a:rPr lang="it-IT" dirty="0" smtClean="0"/>
              <a:t>$c </a:t>
            </a:r>
            <a:r>
              <a:rPr lang="it-IT" dirty="0"/>
              <a:t>Giuseppe Tassone</a:t>
            </a:r>
            <a:r>
              <a:rPr lang="it-IT" dirty="0" smtClean="0"/>
              <a:t>.</a:t>
            </a:r>
          </a:p>
          <a:p>
            <a:pPr marL="0" indent="0">
              <a:buNone/>
            </a:pPr>
            <a:r>
              <a:rPr lang="en-US" dirty="0" smtClean="0">
                <a:solidFill>
                  <a:srgbClr val="FF0000"/>
                </a:solidFill>
              </a:rPr>
              <a:t>385 __  </a:t>
            </a:r>
            <a:r>
              <a:rPr lang="en-US" dirty="0">
                <a:solidFill>
                  <a:srgbClr val="FF0000"/>
                </a:solidFill>
              </a:rPr>
              <a:t>English speakers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385 __  Businesspeople $2 </a:t>
            </a:r>
            <a:r>
              <a:rPr lang="en-US" dirty="0" err="1" smtClean="0">
                <a:solidFill>
                  <a:srgbClr val="FF0000"/>
                </a:solidFill>
              </a:rPr>
              <a:t>lcdgt</a:t>
            </a:r>
            <a:endParaRPr lang="en-US" dirty="0" smtClean="0">
              <a:solidFill>
                <a:srgbClr val="FF0000"/>
              </a:solidFill>
            </a:endParaRPr>
          </a:p>
          <a:p>
            <a:pPr marL="0" indent="0">
              <a:buNone/>
            </a:pPr>
            <a:r>
              <a:rPr lang="en-US" dirty="0"/>
              <a:t>650 </a:t>
            </a:r>
            <a:r>
              <a:rPr lang="en-US" dirty="0" smtClean="0"/>
              <a:t>_0  Italian </a:t>
            </a:r>
            <a:r>
              <a:rPr lang="en-US" dirty="0"/>
              <a:t>language </a:t>
            </a:r>
            <a:r>
              <a:rPr lang="en-US" dirty="0" smtClean="0"/>
              <a:t>$v </a:t>
            </a:r>
            <a:r>
              <a:rPr lang="en-US" dirty="0"/>
              <a:t>Conversation and phrase books </a:t>
            </a:r>
            <a:endParaRPr lang="en-US" dirty="0" smtClean="0"/>
          </a:p>
          <a:p>
            <a:pPr marL="0" indent="0">
              <a:buNone/>
            </a:pPr>
            <a:r>
              <a:rPr lang="en-US" dirty="0"/>
              <a:t>	</a:t>
            </a:r>
            <a:r>
              <a:rPr lang="en-US" dirty="0" smtClean="0"/>
              <a:t>  (</a:t>
            </a:r>
            <a:r>
              <a:rPr lang="en-US" dirty="0"/>
              <a:t>for businesspeople)</a:t>
            </a:r>
          </a:p>
          <a:p>
            <a:pPr marL="0" indent="0">
              <a:buNone/>
            </a:pPr>
            <a:r>
              <a:rPr lang="en-US" dirty="0" smtClean="0"/>
              <a:t>650 _0  Italian </a:t>
            </a:r>
            <a:r>
              <a:rPr lang="en-US" dirty="0"/>
              <a:t>language </a:t>
            </a:r>
            <a:r>
              <a:rPr lang="en-US" dirty="0" smtClean="0"/>
              <a:t>$v </a:t>
            </a:r>
            <a:r>
              <a:rPr lang="en-US" dirty="0"/>
              <a:t>Conversation and phrase books </a:t>
            </a:r>
            <a:endParaRPr lang="en-US" dirty="0" smtClean="0"/>
          </a:p>
          <a:p>
            <a:pPr marL="0" indent="0">
              <a:buNone/>
            </a:pPr>
            <a:r>
              <a:rPr lang="en-US" dirty="0"/>
              <a:t>	</a:t>
            </a:r>
            <a:r>
              <a:rPr lang="en-US" dirty="0" smtClean="0"/>
              <a:t>  $x </a:t>
            </a:r>
            <a:r>
              <a:rPr lang="en-US" dirty="0"/>
              <a:t>English.</a:t>
            </a:r>
          </a:p>
          <a:p>
            <a:pPr marL="0" indent="0">
              <a:buNone/>
            </a:pPr>
            <a:r>
              <a:rPr lang="en-US" dirty="0"/>
              <a:t>650 </a:t>
            </a:r>
            <a:r>
              <a:rPr lang="en-US" dirty="0" smtClean="0"/>
              <a:t>_0  Italian </a:t>
            </a:r>
            <a:r>
              <a:rPr lang="en-US" dirty="0"/>
              <a:t>language </a:t>
            </a:r>
            <a:r>
              <a:rPr lang="en-US" dirty="0" smtClean="0"/>
              <a:t>$x </a:t>
            </a:r>
            <a:r>
              <a:rPr lang="en-US" dirty="0"/>
              <a:t>Business Italian.</a:t>
            </a:r>
          </a:p>
          <a:p>
            <a:pPr marL="0" indent="0">
              <a:buNone/>
            </a:pPr>
            <a:r>
              <a:rPr lang="en-US" dirty="0" smtClean="0"/>
              <a:t>650 _0  Italian </a:t>
            </a:r>
            <a:r>
              <a:rPr lang="en-US" dirty="0"/>
              <a:t>language </a:t>
            </a:r>
            <a:r>
              <a:rPr lang="en-US" dirty="0" smtClean="0"/>
              <a:t>$v </a:t>
            </a:r>
            <a:r>
              <a:rPr lang="en-US" dirty="0"/>
              <a:t>Textbooks for foreign speakers </a:t>
            </a:r>
            <a:endParaRPr lang="en-US" dirty="0" smtClean="0"/>
          </a:p>
          <a:p>
            <a:pPr marL="0" indent="0">
              <a:buNone/>
            </a:pPr>
            <a:r>
              <a:rPr lang="en-US" dirty="0"/>
              <a:t>	</a:t>
            </a:r>
            <a:r>
              <a:rPr lang="en-US" dirty="0" smtClean="0"/>
              <a:t>  $x </a:t>
            </a:r>
            <a:r>
              <a:rPr lang="en-US" dirty="0"/>
              <a:t>English.</a:t>
            </a:r>
          </a:p>
          <a:p>
            <a:pPr marL="0" indent="0">
              <a:buNone/>
            </a:pPr>
            <a:r>
              <a:rPr lang="en-US" dirty="0"/>
              <a:t>650 </a:t>
            </a:r>
            <a:r>
              <a:rPr lang="en-US" dirty="0" smtClean="0"/>
              <a:t>_0  Italian </a:t>
            </a:r>
            <a:r>
              <a:rPr lang="en-US" dirty="0"/>
              <a:t>language </a:t>
            </a:r>
            <a:r>
              <a:rPr lang="en-US" dirty="0" smtClean="0"/>
              <a:t>$x </a:t>
            </a:r>
            <a:r>
              <a:rPr lang="en-US" dirty="0"/>
              <a:t>Spoken Italian</a:t>
            </a:r>
            <a:r>
              <a:rPr lang="en-US" dirty="0" smtClean="0"/>
              <a:t>.</a:t>
            </a:r>
          </a:p>
          <a:p>
            <a:pPr marL="0" indent="0">
              <a:buNone/>
            </a:pPr>
            <a:r>
              <a:rPr lang="en-US" dirty="0"/>
              <a:t>655 </a:t>
            </a:r>
            <a:r>
              <a:rPr lang="en-US" dirty="0" smtClean="0"/>
              <a:t>_7  Phrase books</a:t>
            </a:r>
            <a:r>
              <a:rPr lang="en-US" dirty="0"/>
              <a:t>. </a:t>
            </a:r>
            <a:r>
              <a:rPr lang="en-US" dirty="0" smtClean="0"/>
              <a:t>$2 </a:t>
            </a:r>
            <a:r>
              <a:rPr lang="en-US" dirty="0" err="1"/>
              <a:t>lcgft</a:t>
            </a:r>
            <a:endParaRPr lang="en-US" dirty="0"/>
          </a:p>
          <a:p>
            <a:pPr marL="0" indent="0">
              <a:buNone/>
            </a:pPr>
            <a:r>
              <a:rPr lang="en-US" dirty="0"/>
              <a:t>655 </a:t>
            </a:r>
            <a:r>
              <a:rPr lang="en-US" dirty="0" smtClean="0"/>
              <a:t>_7  Textbooks</a:t>
            </a:r>
            <a:r>
              <a:rPr lang="en-US" dirty="0"/>
              <a:t>. </a:t>
            </a:r>
            <a:r>
              <a:rPr lang="en-US" dirty="0" smtClean="0"/>
              <a:t>$2 </a:t>
            </a:r>
            <a:r>
              <a:rPr lang="en-US" dirty="0" err="1"/>
              <a:t>lcgft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133" y="2008011"/>
            <a:ext cx="2684907" cy="384991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223</a:t>
            </a:fld>
            <a:endParaRPr lang="en-US"/>
          </a:p>
        </p:txBody>
      </p:sp>
    </p:spTree>
    <p:extLst>
      <p:ext uri="{BB962C8B-B14F-4D97-AF65-F5344CB8AC3E}">
        <p14:creationId xmlns:p14="http://schemas.microsoft.com/office/powerpoint/2010/main" val="182221895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511"/>
            <a:ext cx="10515600" cy="45719"/>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989659"/>
            <a:ext cx="11353800" cy="5868341"/>
          </a:xfrm>
        </p:spPr>
        <p:txBody>
          <a:bodyPr>
            <a:normAutofit fontScale="92500" lnSpcReduction="10000"/>
          </a:bodyPr>
          <a:lstStyle/>
          <a:p>
            <a:pPr marL="0" indent="0">
              <a:buNone/>
            </a:pPr>
            <a:r>
              <a:rPr lang="en-US" dirty="0" smtClean="0"/>
              <a:t>100 1_  </a:t>
            </a:r>
            <a:r>
              <a:rPr lang="en-US" dirty="0" err="1" smtClean="0"/>
              <a:t>Wiedel</a:t>
            </a:r>
            <a:r>
              <a:rPr lang="en-US" dirty="0"/>
              <a:t>, Joseph W., </a:t>
            </a:r>
            <a:r>
              <a:rPr lang="en-US" dirty="0" smtClean="0"/>
              <a:t>$e </a:t>
            </a:r>
            <a:r>
              <a:rPr lang="en-US" dirty="0"/>
              <a:t>cartographer.</a:t>
            </a:r>
          </a:p>
          <a:p>
            <a:pPr marL="0" indent="0">
              <a:buNone/>
            </a:pPr>
            <a:r>
              <a:rPr lang="en-US" dirty="0" smtClean="0"/>
              <a:t>245 14  The </a:t>
            </a:r>
            <a:r>
              <a:rPr lang="en-US" dirty="0"/>
              <a:t>tactile and large print atlas of the state of Maryland / </a:t>
            </a:r>
            <a:r>
              <a:rPr lang="en-US" dirty="0" smtClean="0"/>
              <a:t>$c </a:t>
            </a:r>
            <a:r>
              <a:rPr lang="en-US" dirty="0"/>
              <a:t>editor</a:t>
            </a:r>
            <a:r>
              <a:rPr lang="en-US" dirty="0" smtClean="0"/>
              <a:t>,</a:t>
            </a:r>
          </a:p>
          <a:p>
            <a:pPr marL="0" indent="0">
              <a:buNone/>
            </a:pPr>
            <a:r>
              <a:rPr lang="en-US" dirty="0"/>
              <a:t>	</a:t>
            </a:r>
            <a:r>
              <a:rPr lang="en-US" dirty="0" smtClean="0"/>
              <a:t>  Margaret </a:t>
            </a:r>
            <a:r>
              <a:rPr lang="en-US" dirty="0"/>
              <a:t>Rockwell </a:t>
            </a:r>
            <a:r>
              <a:rPr lang="en-US" dirty="0" err="1"/>
              <a:t>Pfanstiehl</a:t>
            </a:r>
            <a:r>
              <a:rPr lang="en-US" dirty="0"/>
              <a:t>, </a:t>
            </a:r>
            <a:r>
              <a:rPr lang="en-US" dirty="0" err="1"/>
              <a:t>Ed.D</a:t>
            </a:r>
            <a:r>
              <a:rPr lang="en-US" dirty="0"/>
              <a:t>. ; cartographers, Joseph W. </a:t>
            </a:r>
            <a:r>
              <a:rPr lang="en-US" dirty="0" err="1" smtClean="0"/>
              <a:t>Wiedel</a:t>
            </a:r>
            <a:endParaRPr lang="en-US" dirty="0" smtClean="0"/>
          </a:p>
          <a:p>
            <a:pPr marL="0" indent="0">
              <a:buNone/>
            </a:pPr>
            <a:r>
              <a:rPr lang="en-US" dirty="0" smtClean="0"/>
              <a:t>	  </a:t>
            </a:r>
            <a:r>
              <a:rPr lang="en-US" dirty="0"/>
              <a:t>and Mary L. </a:t>
            </a:r>
            <a:r>
              <a:rPr lang="en-US" dirty="0" err="1"/>
              <a:t>Helmsen</a:t>
            </a:r>
            <a:r>
              <a:rPr lang="en-US" dirty="0" smtClean="0"/>
              <a:t>.</a:t>
            </a:r>
          </a:p>
          <a:p>
            <a:pPr marL="0" indent="0">
              <a:buNone/>
            </a:pPr>
            <a:r>
              <a:rPr lang="en-US" dirty="0"/>
              <a:t>340 </a:t>
            </a:r>
            <a:r>
              <a:rPr lang="en-US" dirty="0" smtClean="0"/>
              <a:t>__  $n </a:t>
            </a:r>
            <a:r>
              <a:rPr lang="en-US" dirty="0"/>
              <a:t>large print </a:t>
            </a:r>
            <a:r>
              <a:rPr lang="en-US" dirty="0" smtClean="0"/>
              <a:t>$2 </a:t>
            </a:r>
            <a:r>
              <a:rPr lang="en-US" dirty="0" err="1" smtClean="0"/>
              <a:t>rdafs</a:t>
            </a:r>
            <a:endParaRPr lang="en-US" dirty="0" smtClean="0"/>
          </a:p>
          <a:p>
            <a:pPr marL="0" indent="0">
              <a:buNone/>
            </a:pPr>
            <a:r>
              <a:rPr lang="en-US" dirty="0" smtClean="0"/>
              <a:t>346 __  $b Braille code.</a:t>
            </a:r>
            <a:endParaRPr lang="en-US" dirty="0"/>
          </a:p>
          <a:p>
            <a:pPr marL="0" indent="0">
              <a:buNone/>
            </a:pPr>
            <a:r>
              <a:rPr lang="en-US" dirty="0" smtClean="0">
                <a:solidFill>
                  <a:srgbClr val="FF0000"/>
                </a:solidFill>
              </a:rPr>
              <a:t>385 __  Blind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385 __ </a:t>
            </a:r>
            <a:r>
              <a:rPr lang="en-US" dirty="0" smtClean="0">
                <a:solidFill>
                  <a:srgbClr val="FF0000"/>
                </a:solidFill>
              </a:rPr>
              <a:t> People </a:t>
            </a:r>
            <a:r>
              <a:rPr lang="en-US" dirty="0">
                <a:solidFill>
                  <a:srgbClr val="FF0000"/>
                </a:solidFill>
              </a:rPr>
              <a:t>with visual disabilities $2 </a:t>
            </a:r>
            <a:r>
              <a:rPr lang="en-US" dirty="0" err="1">
                <a:solidFill>
                  <a:srgbClr val="FF0000"/>
                </a:solidFill>
              </a:rPr>
              <a:t>lcsh</a:t>
            </a:r>
            <a:endParaRPr lang="en-US" dirty="0"/>
          </a:p>
          <a:p>
            <a:pPr marL="0" indent="0">
              <a:buNone/>
            </a:pPr>
            <a:r>
              <a:rPr lang="en-US" dirty="0" smtClean="0"/>
              <a:t>651 _0  Maryland $v </a:t>
            </a:r>
            <a:r>
              <a:rPr lang="en-US" dirty="0"/>
              <a:t>Maps.</a:t>
            </a:r>
          </a:p>
          <a:p>
            <a:pPr marL="0" indent="0">
              <a:buNone/>
            </a:pPr>
            <a:r>
              <a:rPr lang="en-US" dirty="0" smtClean="0"/>
              <a:t>655 _7  Atlases</a:t>
            </a:r>
            <a:r>
              <a:rPr lang="en-US" dirty="0"/>
              <a:t>. </a:t>
            </a:r>
            <a:r>
              <a:rPr lang="en-US" dirty="0" smtClean="0"/>
              <a:t>$2 </a:t>
            </a:r>
            <a:r>
              <a:rPr lang="en-US" dirty="0" err="1"/>
              <a:t>lcgft</a:t>
            </a:r>
            <a:endParaRPr lang="en-US" dirty="0"/>
          </a:p>
          <a:p>
            <a:pPr marL="0" indent="0">
              <a:buNone/>
            </a:pPr>
            <a:r>
              <a:rPr lang="en-US" dirty="0"/>
              <a:t>655 </a:t>
            </a:r>
            <a:r>
              <a:rPr lang="en-US" dirty="0" smtClean="0"/>
              <a:t>_7  Braille </a:t>
            </a:r>
            <a:r>
              <a:rPr lang="en-US" dirty="0"/>
              <a:t>books. </a:t>
            </a:r>
            <a:r>
              <a:rPr lang="en-US" dirty="0" smtClean="0"/>
              <a:t>$2 </a:t>
            </a:r>
            <a:r>
              <a:rPr lang="en-US" dirty="0" err="1"/>
              <a:t>lcgft</a:t>
            </a:r>
            <a:endParaRPr lang="en-US" dirty="0"/>
          </a:p>
          <a:p>
            <a:pPr marL="0" indent="0">
              <a:buNone/>
            </a:pPr>
            <a:r>
              <a:rPr lang="en-US" dirty="0"/>
              <a:t>655 </a:t>
            </a:r>
            <a:r>
              <a:rPr lang="en-US" dirty="0" smtClean="0"/>
              <a:t>_7  Cartographic </a:t>
            </a:r>
            <a:r>
              <a:rPr lang="en-US" dirty="0"/>
              <a:t>materials for people with visual disabilities. </a:t>
            </a:r>
            <a:r>
              <a:rPr lang="en-US" dirty="0" smtClean="0"/>
              <a:t>$2 </a:t>
            </a:r>
            <a:r>
              <a:rPr lang="en-US" dirty="0" err="1" smtClean="0"/>
              <a:t>lcgft</a:t>
            </a:r>
            <a:endParaRPr lang="en-US" dirty="0" smtClean="0"/>
          </a:p>
          <a:p>
            <a:pPr marL="0" indent="0">
              <a:buNone/>
            </a:pPr>
            <a:r>
              <a:rPr lang="en-US" dirty="0"/>
              <a:t>655 _0 </a:t>
            </a:r>
            <a:r>
              <a:rPr lang="en-US" dirty="0" smtClean="0"/>
              <a:t> Large </a:t>
            </a:r>
            <a:r>
              <a:rPr lang="en-US" dirty="0"/>
              <a:t>type books.</a:t>
            </a:r>
          </a:p>
          <a:p>
            <a:pPr marL="0" indent="0">
              <a:buNone/>
            </a:pPr>
            <a:endParaRPr lang="en-US" dirty="0"/>
          </a:p>
        </p:txBody>
      </p:sp>
      <p:pic>
        <p:nvPicPr>
          <p:cNvPr id="5" name="Picture 4"/>
          <p:cNvPicPr>
            <a:picLocks noChangeAspect="1"/>
          </p:cNvPicPr>
          <p:nvPr/>
        </p:nvPicPr>
        <p:blipFill>
          <a:blip r:embed="rId3"/>
          <a:stretch>
            <a:fillRect/>
          </a:stretch>
        </p:blipFill>
        <p:spPr>
          <a:xfrm>
            <a:off x="7679152" y="2557965"/>
            <a:ext cx="3017330" cy="3044190"/>
          </a:xfrm>
          <a:prstGeom prst="rect">
            <a:avLst/>
          </a:prstGeom>
        </p:spPr>
      </p:pic>
      <p:pic>
        <p:nvPicPr>
          <p:cNvPr id="11" name="Picture 10"/>
          <p:cNvPicPr>
            <a:picLocks noChangeAspect="1"/>
          </p:cNvPicPr>
          <p:nvPr/>
        </p:nvPicPr>
        <p:blipFill>
          <a:blip r:embed="rId4"/>
          <a:stretch>
            <a:fillRect/>
          </a:stretch>
        </p:blipFill>
        <p:spPr>
          <a:xfrm>
            <a:off x="7679152" y="4742822"/>
            <a:ext cx="210780" cy="859334"/>
          </a:xfrm>
          <a:prstGeom prst="rect">
            <a:avLst/>
          </a:prstGeom>
        </p:spPr>
      </p:pic>
      <p:pic>
        <p:nvPicPr>
          <p:cNvPr id="12" name="Picture 11"/>
          <p:cNvPicPr>
            <a:picLocks noChangeAspect="1"/>
          </p:cNvPicPr>
          <p:nvPr/>
        </p:nvPicPr>
        <p:blipFill>
          <a:blip r:embed="rId4"/>
          <a:stretch>
            <a:fillRect/>
          </a:stretch>
        </p:blipFill>
        <p:spPr>
          <a:xfrm>
            <a:off x="7828019" y="4667664"/>
            <a:ext cx="240807" cy="5048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224</a:t>
            </a:fld>
            <a:endParaRPr lang="en-US"/>
          </a:p>
        </p:txBody>
      </p:sp>
    </p:spTree>
    <p:extLst>
      <p:ext uri="{BB962C8B-B14F-4D97-AF65-F5344CB8AC3E}">
        <p14:creationId xmlns:p14="http://schemas.microsoft.com/office/powerpoint/2010/main" val="2854324433"/>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757" y="202544"/>
            <a:ext cx="10515600" cy="613855"/>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546757" y="1117523"/>
            <a:ext cx="11353800" cy="5603952"/>
          </a:xfrm>
        </p:spPr>
        <p:txBody>
          <a:bodyPr>
            <a:normAutofit/>
          </a:bodyPr>
          <a:lstStyle/>
          <a:p>
            <a:pPr marL="0" indent="0">
              <a:buNone/>
            </a:pPr>
            <a:r>
              <a:rPr lang="en-US" dirty="0" smtClean="0"/>
              <a:t>100 1_  </a:t>
            </a:r>
            <a:r>
              <a:rPr lang="en-US" dirty="0" err="1"/>
              <a:t>Binetti</a:t>
            </a:r>
            <a:r>
              <a:rPr lang="en-US" dirty="0"/>
              <a:t>, Marianne, </a:t>
            </a:r>
            <a:r>
              <a:rPr lang="en-US" dirty="0" smtClean="0"/>
              <a:t>$d 1956- $e author.</a:t>
            </a:r>
            <a:endParaRPr lang="en-US" dirty="0"/>
          </a:p>
          <a:p>
            <a:pPr marL="0" indent="0">
              <a:buNone/>
            </a:pPr>
            <a:r>
              <a:rPr lang="en-US" dirty="0" smtClean="0"/>
              <a:t>245 10  Edible </a:t>
            </a:r>
            <a:r>
              <a:rPr lang="en-US" dirty="0"/>
              <a:t>gardening for Washington and </a:t>
            </a:r>
            <a:r>
              <a:rPr lang="en-US" dirty="0" smtClean="0"/>
              <a:t>Oregon </a:t>
            </a:r>
          </a:p>
          <a:p>
            <a:pPr marL="0" indent="0">
              <a:buNone/>
            </a:pPr>
            <a:r>
              <a:rPr lang="en-US" dirty="0"/>
              <a:t>	</a:t>
            </a:r>
            <a:r>
              <a:rPr lang="en-US" dirty="0" smtClean="0"/>
              <a:t>   / $c </a:t>
            </a:r>
            <a:r>
              <a:rPr lang="en-US" dirty="0"/>
              <a:t>Marianne </a:t>
            </a:r>
            <a:r>
              <a:rPr lang="en-US" dirty="0" err="1"/>
              <a:t>Binetti</a:t>
            </a:r>
            <a:r>
              <a:rPr lang="en-US" dirty="0"/>
              <a:t> and Alison Beck</a:t>
            </a:r>
            <a:r>
              <a:rPr lang="en-US" dirty="0" smtClean="0"/>
              <a:t>.</a:t>
            </a:r>
          </a:p>
          <a:p>
            <a:pPr marL="0" indent="0">
              <a:buNone/>
            </a:pPr>
            <a:r>
              <a:rPr lang="en-US" dirty="0" smtClean="0">
                <a:solidFill>
                  <a:srgbClr val="FF0000"/>
                </a:solidFill>
              </a:rPr>
              <a:t>385 __  Gardeners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385 __ </a:t>
            </a:r>
            <a:r>
              <a:rPr lang="en-US" dirty="0" smtClean="0">
                <a:solidFill>
                  <a:srgbClr val="FF0000"/>
                </a:solidFill>
              </a:rPr>
              <a:t> Oregonians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385 __  Washingtonians (Washington State) $2 </a:t>
            </a:r>
            <a:r>
              <a:rPr lang="en-US" dirty="0" err="1" smtClean="0">
                <a:solidFill>
                  <a:srgbClr val="FF0000"/>
                </a:solidFill>
              </a:rPr>
              <a:t>lcdgt</a:t>
            </a:r>
            <a:endParaRPr lang="en-US" dirty="0" smtClean="0">
              <a:solidFill>
                <a:srgbClr val="FF0000"/>
              </a:solidFill>
            </a:endParaRPr>
          </a:p>
          <a:p>
            <a:pPr marL="0" indent="0">
              <a:buNone/>
            </a:pPr>
            <a:r>
              <a:rPr lang="en-US" dirty="0" smtClean="0"/>
              <a:t>650 _0  Gardening $z Oregon.</a:t>
            </a:r>
          </a:p>
          <a:p>
            <a:pPr marL="0" indent="0">
              <a:buNone/>
            </a:pPr>
            <a:r>
              <a:rPr lang="en-US" dirty="0" smtClean="0"/>
              <a:t>650 _0  Gardening $z Washington (State)</a:t>
            </a:r>
          </a:p>
          <a:p>
            <a:pPr marL="0" indent="0">
              <a:buNone/>
            </a:pPr>
            <a:r>
              <a:rPr lang="en-US" dirty="0"/>
              <a:t>650 _0  Plants, </a:t>
            </a:r>
            <a:r>
              <a:rPr lang="en-US" dirty="0" smtClean="0"/>
              <a:t>Edible $z Oregon.</a:t>
            </a:r>
          </a:p>
          <a:p>
            <a:pPr marL="0" indent="0">
              <a:buNone/>
            </a:pPr>
            <a:r>
              <a:rPr lang="en-US" dirty="0"/>
              <a:t>650 _0  Plants, </a:t>
            </a:r>
            <a:r>
              <a:rPr lang="en-US" dirty="0" smtClean="0"/>
              <a:t>Edible $z Washington (State)</a:t>
            </a:r>
          </a:p>
          <a:p>
            <a:pPr marL="0" indent="0">
              <a:buNone/>
            </a:pPr>
            <a:r>
              <a:rPr lang="en-US" dirty="0"/>
              <a:t>700 1_  Beck, Alison, </a:t>
            </a:r>
            <a:r>
              <a:rPr lang="en-US" dirty="0" smtClean="0"/>
              <a:t>$d </a:t>
            </a:r>
            <a:r>
              <a:rPr lang="en-US" dirty="0"/>
              <a:t>1971- </a:t>
            </a:r>
            <a:r>
              <a:rPr lang="en-US" dirty="0" smtClean="0"/>
              <a:t>$e author.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3971" y="1360449"/>
            <a:ext cx="3000375" cy="475297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225</a:t>
            </a:fld>
            <a:endParaRPr lang="en-US"/>
          </a:p>
        </p:txBody>
      </p:sp>
    </p:spTree>
    <p:extLst>
      <p:ext uri="{BB962C8B-B14F-4D97-AF65-F5344CB8AC3E}">
        <p14:creationId xmlns:p14="http://schemas.microsoft.com/office/powerpoint/2010/main" val="2692237612"/>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996" y="160775"/>
            <a:ext cx="10515600" cy="572756"/>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1245996" y="1051007"/>
            <a:ext cx="10946004" cy="5670468"/>
          </a:xfrm>
        </p:spPr>
        <p:txBody>
          <a:bodyPr>
            <a:normAutofit lnSpcReduction="10000"/>
          </a:bodyPr>
          <a:lstStyle/>
          <a:p>
            <a:pPr marL="0" indent="0">
              <a:buNone/>
            </a:pPr>
            <a:r>
              <a:rPr lang="en-US" dirty="0" smtClean="0"/>
              <a:t>100 1_  </a:t>
            </a:r>
            <a:r>
              <a:rPr lang="en-US" dirty="0"/>
              <a:t>King, Coretta Scott, </a:t>
            </a:r>
            <a:r>
              <a:rPr lang="en-US" dirty="0" smtClean="0"/>
              <a:t>$d </a:t>
            </a:r>
            <a:r>
              <a:rPr lang="en-US" dirty="0"/>
              <a:t>1927-2006, </a:t>
            </a:r>
            <a:r>
              <a:rPr lang="en-US" dirty="0" smtClean="0"/>
              <a:t>$e </a:t>
            </a:r>
            <a:r>
              <a:rPr lang="en-US" dirty="0"/>
              <a:t>author.</a:t>
            </a:r>
          </a:p>
          <a:p>
            <a:pPr marL="0" indent="0">
              <a:buNone/>
            </a:pPr>
            <a:r>
              <a:rPr lang="en-US" dirty="0" smtClean="0"/>
              <a:t>245 10  My </a:t>
            </a:r>
            <a:r>
              <a:rPr lang="en-US" dirty="0"/>
              <a:t>life, my love, my legacy / </a:t>
            </a:r>
            <a:r>
              <a:rPr lang="en-US" dirty="0" smtClean="0"/>
              <a:t>$c </a:t>
            </a:r>
            <a:r>
              <a:rPr lang="en-US" dirty="0"/>
              <a:t>Coretta Scott King as told to the </a:t>
            </a:r>
            <a:endParaRPr lang="en-US" dirty="0" smtClean="0"/>
          </a:p>
          <a:p>
            <a:pPr marL="0" indent="0">
              <a:buNone/>
            </a:pPr>
            <a:r>
              <a:rPr lang="en-US" dirty="0"/>
              <a:t>	</a:t>
            </a:r>
            <a:r>
              <a:rPr lang="en-US" dirty="0" smtClean="0"/>
              <a:t>   Rev</a:t>
            </a:r>
            <a:r>
              <a:rPr lang="en-US" dirty="0"/>
              <a:t>. Dr</a:t>
            </a:r>
            <a:r>
              <a:rPr lang="en-US" dirty="0" smtClean="0"/>
              <a:t>.  </a:t>
            </a:r>
            <a:r>
              <a:rPr lang="en-US" dirty="0"/>
              <a:t>Barbara Reynolds.</a:t>
            </a:r>
          </a:p>
          <a:p>
            <a:pPr marL="0" indent="0">
              <a:buNone/>
            </a:pPr>
            <a:r>
              <a:rPr lang="en-US" dirty="0" smtClean="0">
                <a:solidFill>
                  <a:srgbClr val="FF0000"/>
                </a:solidFill>
              </a:rPr>
              <a:t>386 __  </a:t>
            </a:r>
            <a:r>
              <a:rPr lang="en-US" dirty="0">
                <a:solidFill>
                  <a:srgbClr val="FF0000"/>
                </a:solidFill>
              </a:rPr>
              <a:t>African Americans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Americans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a:solidFill>
                  <a:srgbClr val="FF0000"/>
                </a:solidFill>
              </a:rPr>
              <a:t>Civil rights </a:t>
            </a:r>
            <a:r>
              <a:rPr lang="en-US" dirty="0" smtClean="0">
                <a:solidFill>
                  <a:srgbClr val="FF0000"/>
                </a:solidFill>
              </a:rPr>
              <a:t>workers $2 </a:t>
            </a:r>
            <a:r>
              <a:rPr lang="en-US" dirty="0" err="1" smtClean="0">
                <a:solidFill>
                  <a:srgbClr val="FF0000"/>
                </a:solidFill>
              </a:rPr>
              <a:t>lcsh</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Activists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Baptists $2 </a:t>
            </a:r>
            <a:r>
              <a:rPr lang="en-US" dirty="0" err="1" smtClean="0">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Widows $2 </a:t>
            </a:r>
            <a:r>
              <a:rPr lang="en-US" dirty="0" err="1">
                <a:solidFill>
                  <a:srgbClr val="FF0000"/>
                </a:solidFill>
              </a:rPr>
              <a:t>lcdgt</a:t>
            </a:r>
            <a:endParaRPr lang="en-US" dirty="0">
              <a:solidFill>
                <a:srgbClr val="FF0000"/>
              </a:solidFill>
            </a:endParaRPr>
          </a:p>
          <a:p>
            <a:pPr marL="514350" indent="-514350">
              <a:buAutoNum type="arabicPlain" startAt="386"/>
            </a:pPr>
            <a:r>
              <a:rPr lang="en-US" dirty="0" smtClean="0">
                <a:solidFill>
                  <a:srgbClr val="FF0000"/>
                </a:solidFill>
              </a:rPr>
              <a:t> __  Women $2 </a:t>
            </a:r>
            <a:r>
              <a:rPr lang="en-US" dirty="0" err="1" smtClean="0">
                <a:solidFill>
                  <a:srgbClr val="FF0000"/>
                </a:solidFill>
              </a:rPr>
              <a:t>lcdgt</a:t>
            </a:r>
            <a:endParaRPr lang="en-US" dirty="0" smtClean="0">
              <a:solidFill>
                <a:srgbClr val="FF0000"/>
              </a:solidFill>
            </a:endParaRPr>
          </a:p>
          <a:p>
            <a:pPr marL="0" indent="0">
              <a:buNone/>
            </a:pPr>
            <a:r>
              <a:rPr lang="en-US" dirty="0" smtClean="0"/>
              <a:t>655 _7  Autobiographies. $2 </a:t>
            </a:r>
            <a:r>
              <a:rPr lang="en-US" dirty="0" err="1" smtClean="0"/>
              <a:t>lcgft</a:t>
            </a:r>
            <a:endParaRPr lang="en-US" dirty="0" smtClean="0"/>
          </a:p>
          <a:p>
            <a:pPr marL="0" indent="0">
              <a:buNone/>
            </a:pPr>
            <a:r>
              <a:rPr lang="en-US" dirty="0" smtClean="0"/>
              <a:t>655 _7  Audiobooks. $2 </a:t>
            </a:r>
            <a:r>
              <a:rPr lang="en-US" dirty="0" err="1" smtClean="0"/>
              <a:t>lcgft</a:t>
            </a:r>
            <a:endParaRPr lang="en-US" dirty="0"/>
          </a:p>
        </p:txBody>
      </p:sp>
      <p:pic>
        <p:nvPicPr>
          <p:cNvPr id="5" name="Picture 4"/>
          <p:cNvPicPr>
            <a:picLocks noChangeAspect="1"/>
          </p:cNvPicPr>
          <p:nvPr/>
        </p:nvPicPr>
        <p:blipFill>
          <a:blip r:embed="rId3"/>
          <a:stretch>
            <a:fillRect/>
          </a:stretch>
        </p:blipFill>
        <p:spPr>
          <a:xfrm>
            <a:off x="7458251" y="2813452"/>
            <a:ext cx="3132392" cy="314896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226</a:t>
            </a:fld>
            <a:endParaRPr lang="en-US"/>
          </a:p>
        </p:txBody>
      </p:sp>
    </p:spTree>
    <p:extLst>
      <p:ext uri="{BB962C8B-B14F-4D97-AF65-F5344CB8AC3E}">
        <p14:creationId xmlns:p14="http://schemas.microsoft.com/office/powerpoint/2010/main" val="79976561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20" y="271820"/>
            <a:ext cx="10515600" cy="558606"/>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539620" y="1060870"/>
            <a:ext cx="10735492" cy="5660605"/>
          </a:xfrm>
        </p:spPr>
        <p:txBody>
          <a:bodyPr>
            <a:normAutofit lnSpcReduction="10000"/>
          </a:bodyPr>
          <a:lstStyle/>
          <a:p>
            <a:pPr marL="0" indent="0">
              <a:buNone/>
            </a:pPr>
            <a:r>
              <a:rPr lang="en-US" dirty="0" smtClean="0"/>
              <a:t>245 00  Women </a:t>
            </a:r>
            <a:r>
              <a:rPr lang="en-US" dirty="0"/>
              <a:t>on the edge : </a:t>
            </a:r>
            <a:r>
              <a:rPr lang="en-US" dirty="0" smtClean="0"/>
              <a:t>$b </a:t>
            </a:r>
            <a:r>
              <a:rPr lang="en-US" dirty="0"/>
              <a:t>writing from Los Angeles / </a:t>
            </a:r>
            <a:r>
              <a:rPr lang="en-US" dirty="0" smtClean="0"/>
              <a:t>$c </a:t>
            </a:r>
            <a:r>
              <a:rPr lang="en-US" dirty="0"/>
              <a:t>edited </a:t>
            </a:r>
            <a:r>
              <a:rPr lang="en-US" dirty="0" smtClean="0"/>
              <a:t>by</a:t>
            </a:r>
          </a:p>
          <a:p>
            <a:pPr marL="0" indent="0">
              <a:buNone/>
            </a:pPr>
            <a:r>
              <a:rPr lang="en-US" dirty="0"/>
              <a:t>	</a:t>
            </a:r>
            <a:r>
              <a:rPr lang="en-US" dirty="0" smtClean="0"/>
              <a:t>   Samantha </a:t>
            </a:r>
            <a:r>
              <a:rPr lang="en-US" dirty="0"/>
              <a:t>Dunn and Julianne </a:t>
            </a:r>
            <a:r>
              <a:rPr lang="en-US" dirty="0" err="1"/>
              <a:t>Ortale</a:t>
            </a:r>
            <a:r>
              <a:rPr lang="en-US" dirty="0"/>
              <a:t> ; foreword by Janet Fitch</a:t>
            </a:r>
            <a:r>
              <a:rPr lang="en-US" dirty="0" smtClean="0"/>
              <a:t>.</a:t>
            </a:r>
          </a:p>
          <a:p>
            <a:pPr marL="0" indent="0">
              <a:buNone/>
            </a:pPr>
            <a:r>
              <a:rPr lang="en-US" dirty="0" smtClean="0">
                <a:solidFill>
                  <a:srgbClr val="FF0000"/>
                </a:solidFill>
              </a:rPr>
              <a:t>386 __  Californians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Women $2 </a:t>
            </a:r>
            <a:r>
              <a:rPr lang="en-US" dirty="0" err="1" smtClean="0">
                <a:solidFill>
                  <a:srgbClr val="FF0000"/>
                </a:solidFill>
              </a:rPr>
              <a:t>lcdgt</a:t>
            </a:r>
            <a:endParaRPr lang="en-US" dirty="0">
              <a:solidFill>
                <a:srgbClr val="FF0000"/>
              </a:solidFill>
            </a:endParaRPr>
          </a:p>
          <a:p>
            <a:pPr marL="0" indent="0">
              <a:buNone/>
            </a:pPr>
            <a:r>
              <a:rPr lang="en-US" dirty="0"/>
              <a:t>650 </a:t>
            </a:r>
            <a:r>
              <a:rPr lang="en-US" dirty="0" smtClean="0"/>
              <a:t>_0  Short </a:t>
            </a:r>
            <a:r>
              <a:rPr lang="en-US" dirty="0"/>
              <a:t>stories, American </a:t>
            </a:r>
            <a:r>
              <a:rPr lang="en-US" dirty="0" smtClean="0"/>
              <a:t>$z California $z Los </a:t>
            </a:r>
          </a:p>
          <a:p>
            <a:pPr marL="0" indent="0">
              <a:buNone/>
            </a:pPr>
            <a:r>
              <a:rPr lang="en-US" dirty="0"/>
              <a:t>	</a:t>
            </a:r>
            <a:r>
              <a:rPr lang="en-US" dirty="0" smtClean="0"/>
              <a:t>   Angeles</a:t>
            </a:r>
            <a:r>
              <a:rPr lang="en-US" dirty="0"/>
              <a:t>.</a:t>
            </a:r>
          </a:p>
          <a:p>
            <a:pPr marL="0" indent="0">
              <a:buNone/>
            </a:pPr>
            <a:r>
              <a:rPr lang="en-US" dirty="0"/>
              <a:t>650 </a:t>
            </a:r>
            <a:r>
              <a:rPr lang="en-US" dirty="0" smtClean="0"/>
              <a:t>_0  American </a:t>
            </a:r>
            <a:r>
              <a:rPr lang="en-US" dirty="0"/>
              <a:t>fiction </a:t>
            </a:r>
            <a:r>
              <a:rPr lang="en-US" dirty="0" smtClean="0"/>
              <a:t>$x </a:t>
            </a:r>
            <a:r>
              <a:rPr lang="en-US" dirty="0"/>
              <a:t>Women authors.</a:t>
            </a:r>
          </a:p>
          <a:p>
            <a:pPr marL="0" indent="0">
              <a:buNone/>
            </a:pPr>
            <a:r>
              <a:rPr lang="en-US" dirty="0"/>
              <a:t>651 </a:t>
            </a:r>
            <a:r>
              <a:rPr lang="en-US" dirty="0" smtClean="0"/>
              <a:t>_0  Los </a:t>
            </a:r>
            <a:r>
              <a:rPr lang="en-US" dirty="0"/>
              <a:t>Angeles (Calif.) </a:t>
            </a:r>
            <a:r>
              <a:rPr lang="en-US" dirty="0" smtClean="0"/>
              <a:t>$v </a:t>
            </a:r>
            <a:r>
              <a:rPr lang="en-US" dirty="0"/>
              <a:t>Fiction</a:t>
            </a:r>
            <a:r>
              <a:rPr lang="en-US" dirty="0" smtClean="0"/>
              <a:t>.</a:t>
            </a:r>
          </a:p>
          <a:p>
            <a:pPr marL="0" indent="0">
              <a:buNone/>
            </a:pPr>
            <a:r>
              <a:rPr lang="en-US" dirty="0" smtClean="0"/>
              <a:t>655 _7  Short stories. $2 </a:t>
            </a:r>
            <a:r>
              <a:rPr lang="en-US" dirty="0" err="1" smtClean="0"/>
              <a:t>lcgft</a:t>
            </a:r>
            <a:endParaRPr lang="en-US" dirty="0"/>
          </a:p>
          <a:p>
            <a:pPr marL="0" indent="0">
              <a:spcBef>
                <a:spcPts val="1500"/>
              </a:spcBef>
              <a:buNone/>
            </a:pPr>
            <a:r>
              <a:rPr lang="en-US" i="1" dirty="0" smtClean="0">
                <a:solidFill>
                  <a:srgbClr val="008080"/>
                </a:solidFill>
              </a:rPr>
              <a:t>Also consider including:  </a:t>
            </a:r>
          </a:p>
          <a:p>
            <a:pPr marL="0" indent="0">
              <a:buNone/>
            </a:pPr>
            <a:r>
              <a:rPr lang="en-US" dirty="0" smtClean="0">
                <a:solidFill>
                  <a:srgbClr val="FF0000"/>
                </a:solidFill>
              </a:rPr>
              <a:t>386 __  </a:t>
            </a:r>
            <a:r>
              <a:rPr lang="en-US" dirty="0" err="1" smtClean="0">
                <a:solidFill>
                  <a:srgbClr val="FF0000"/>
                </a:solidFill>
              </a:rPr>
              <a:t>Angelenos</a:t>
            </a:r>
            <a:r>
              <a:rPr lang="en-US" dirty="0" smtClean="0">
                <a:solidFill>
                  <a:srgbClr val="FF0000"/>
                </a:solidFill>
              </a:rPr>
              <a:t>    </a:t>
            </a:r>
            <a:r>
              <a:rPr lang="en-US" i="1" dirty="0" smtClean="0">
                <a:solidFill>
                  <a:srgbClr val="7030A0"/>
                </a:solidFill>
              </a:rPr>
              <a:t>[without $2 or with $2 local]</a:t>
            </a:r>
          </a:p>
          <a:p>
            <a:pPr marL="0" indent="0">
              <a:buNone/>
            </a:pPr>
            <a:r>
              <a:rPr lang="en-US" dirty="0" smtClean="0"/>
              <a:t>370 __ $g Los Angeles (Calif.) $2 </a:t>
            </a:r>
            <a:r>
              <a:rPr lang="en-US" dirty="0" err="1" smtClean="0"/>
              <a:t>naf</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896" y="2274668"/>
            <a:ext cx="2592324" cy="3992499"/>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227</a:t>
            </a:fld>
            <a:endParaRPr lang="en-US"/>
          </a:p>
        </p:txBody>
      </p:sp>
    </p:spTree>
    <p:extLst>
      <p:ext uri="{BB962C8B-B14F-4D97-AF65-F5344CB8AC3E}">
        <p14:creationId xmlns:p14="http://schemas.microsoft.com/office/powerpoint/2010/main" val="47944533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9592"/>
            <a:ext cx="10777695" cy="677514"/>
          </a:xfrm>
        </p:spPr>
        <p:txBody>
          <a:bodyPr>
            <a:normAutofit/>
          </a:bodyPr>
          <a:lstStyle/>
          <a:p>
            <a:r>
              <a:rPr lang="en-US" sz="3700" dirty="0" smtClean="0"/>
              <a:t>Examples – Creator/Contributor Characteristics</a:t>
            </a:r>
            <a:endParaRPr lang="en-US" sz="3700" dirty="0"/>
          </a:p>
        </p:txBody>
      </p:sp>
      <p:sp>
        <p:nvSpPr>
          <p:cNvPr id="3" name="Content Placeholder 2"/>
          <p:cNvSpPr>
            <a:spLocks noGrp="1"/>
          </p:cNvSpPr>
          <p:nvPr>
            <p:ph idx="1"/>
          </p:nvPr>
        </p:nvSpPr>
        <p:spPr>
          <a:xfrm>
            <a:off x="838199" y="814039"/>
            <a:ext cx="11260874" cy="6043961"/>
          </a:xfrm>
        </p:spPr>
        <p:txBody>
          <a:bodyPr>
            <a:noAutofit/>
          </a:bodyPr>
          <a:lstStyle/>
          <a:p>
            <a:pPr marL="0" indent="0">
              <a:buNone/>
            </a:pPr>
            <a:r>
              <a:rPr lang="en-US" sz="2200" dirty="0" smtClean="0"/>
              <a:t>245 00  Shivering </a:t>
            </a:r>
            <a:r>
              <a:rPr lang="en-US" sz="2200" dirty="0"/>
              <a:t>in a paper gown : </a:t>
            </a:r>
            <a:r>
              <a:rPr lang="en-US" sz="2200" dirty="0" smtClean="0"/>
              <a:t>$b </a:t>
            </a:r>
            <a:r>
              <a:rPr lang="en-US" sz="2200" dirty="0"/>
              <a:t>breast cancer and its </a:t>
            </a:r>
            <a:r>
              <a:rPr lang="en-US" sz="2200" dirty="0" smtClean="0"/>
              <a:t>aftermath : an anthology /</a:t>
            </a:r>
          </a:p>
          <a:p>
            <a:pPr marL="0" indent="0">
              <a:buNone/>
            </a:pPr>
            <a:r>
              <a:rPr lang="en-US" sz="2200" dirty="0"/>
              <a:t>	</a:t>
            </a:r>
            <a:r>
              <a:rPr lang="en-US" sz="2200" dirty="0" smtClean="0"/>
              <a:t>$c </a:t>
            </a:r>
            <a:r>
              <a:rPr lang="en-US" sz="2200" dirty="0"/>
              <a:t>edited by Meaghan </a:t>
            </a:r>
            <a:r>
              <a:rPr lang="en-US" sz="2200" dirty="0" err="1"/>
              <a:t>Calcari</a:t>
            </a:r>
            <a:r>
              <a:rPr lang="en-US" sz="2200" dirty="0"/>
              <a:t> Campbell, Laurie </a:t>
            </a:r>
            <a:r>
              <a:rPr lang="en-US" sz="2200" dirty="0" smtClean="0"/>
              <a:t>Hessen </a:t>
            </a:r>
            <a:r>
              <a:rPr lang="en-US" sz="2200" dirty="0" err="1" smtClean="0"/>
              <a:t>Pomeranz</a:t>
            </a:r>
            <a:r>
              <a:rPr lang="en-US" sz="2200" dirty="0"/>
              <a:t>, </a:t>
            </a:r>
            <a:r>
              <a:rPr lang="en-US" sz="2200" dirty="0" smtClean="0"/>
              <a:t>and </a:t>
            </a:r>
            <a:r>
              <a:rPr lang="en-US" sz="2200" dirty="0" err="1" smtClean="0"/>
              <a:t>Doreenda</a:t>
            </a:r>
            <a:r>
              <a:rPr lang="en-US" sz="2200" dirty="0" smtClean="0"/>
              <a:t> </a:t>
            </a:r>
            <a:r>
              <a:rPr lang="en-US" sz="2200" dirty="0" err="1" smtClean="0"/>
              <a:t>Ziba</a:t>
            </a:r>
            <a:r>
              <a:rPr lang="en-US" sz="2200" dirty="0" smtClean="0"/>
              <a:t>.</a:t>
            </a:r>
          </a:p>
          <a:p>
            <a:pPr marL="0" indent="0">
              <a:buNone/>
            </a:pPr>
            <a:r>
              <a:rPr lang="en-US" sz="2200" dirty="0" smtClean="0">
                <a:solidFill>
                  <a:srgbClr val="FF0000"/>
                </a:solidFill>
              </a:rPr>
              <a:t>386 </a:t>
            </a:r>
            <a:r>
              <a:rPr lang="en-US" sz="2200" dirty="0">
                <a:solidFill>
                  <a:srgbClr val="FF0000"/>
                </a:solidFill>
              </a:rPr>
              <a:t>__ </a:t>
            </a:r>
            <a:r>
              <a:rPr lang="en-US" sz="2200" dirty="0" smtClean="0">
                <a:solidFill>
                  <a:srgbClr val="FF0000"/>
                </a:solidFill>
              </a:rPr>
              <a:t> Breast cancer patients </a:t>
            </a:r>
            <a:r>
              <a:rPr lang="en-US" sz="2200" dirty="0">
                <a:solidFill>
                  <a:srgbClr val="FF0000"/>
                </a:solidFill>
              </a:rPr>
              <a:t>$2 </a:t>
            </a:r>
            <a:r>
              <a:rPr lang="en-US" sz="2200" dirty="0" err="1" smtClean="0">
                <a:solidFill>
                  <a:srgbClr val="FF0000"/>
                </a:solidFill>
              </a:rPr>
              <a:t>lcdgt</a:t>
            </a:r>
            <a:endParaRPr lang="en-US" sz="2200" dirty="0" smtClean="0"/>
          </a:p>
          <a:p>
            <a:pPr marL="0" indent="0">
              <a:buNone/>
            </a:pPr>
            <a:r>
              <a:rPr lang="en-US" sz="2200" dirty="0" smtClean="0">
                <a:solidFill>
                  <a:srgbClr val="FF0000"/>
                </a:solidFill>
              </a:rPr>
              <a:t>386 __ </a:t>
            </a:r>
            <a:r>
              <a:rPr lang="en-US" sz="2200" dirty="0">
                <a:solidFill>
                  <a:srgbClr val="FF0000"/>
                </a:solidFill>
              </a:rPr>
              <a:t> </a:t>
            </a:r>
            <a:r>
              <a:rPr lang="en-US" sz="2200" dirty="0" smtClean="0">
                <a:solidFill>
                  <a:srgbClr val="FF0000"/>
                </a:solidFill>
              </a:rPr>
              <a:t>Women $2 </a:t>
            </a:r>
            <a:r>
              <a:rPr lang="en-US" sz="2200" dirty="0" err="1">
                <a:solidFill>
                  <a:srgbClr val="FF0000"/>
                </a:solidFill>
              </a:rPr>
              <a:t>lcdgt</a:t>
            </a:r>
            <a:endParaRPr lang="en-US" sz="2200" dirty="0">
              <a:solidFill>
                <a:srgbClr val="FF0000"/>
              </a:solidFill>
            </a:endParaRPr>
          </a:p>
          <a:p>
            <a:pPr marL="0" indent="0">
              <a:buNone/>
            </a:pPr>
            <a:r>
              <a:rPr lang="en-US" sz="2200" dirty="0">
                <a:solidFill>
                  <a:srgbClr val="FF0000"/>
                </a:solidFill>
              </a:rPr>
              <a:t>386 </a:t>
            </a:r>
            <a:r>
              <a:rPr lang="en-US" sz="2200" dirty="0" smtClean="0">
                <a:solidFill>
                  <a:srgbClr val="FF0000"/>
                </a:solidFill>
              </a:rPr>
              <a:t>__ </a:t>
            </a:r>
            <a:r>
              <a:rPr lang="en-US" sz="2200" dirty="0">
                <a:solidFill>
                  <a:srgbClr val="FF0000"/>
                </a:solidFill>
              </a:rPr>
              <a:t> </a:t>
            </a:r>
            <a:r>
              <a:rPr lang="en-US" sz="2200" dirty="0" smtClean="0">
                <a:solidFill>
                  <a:srgbClr val="FF0000"/>
                </a:solidFill>
              </a:rPr>
              <a:t>Californians $2 </a:t>
            </a:r>
            <a:r>
              <a:rPr lang="en-US" sz="2200" dirty="0" err="1">
                <a:solidFill>
                  <a:srgbClr val="FF0000"/>
                </a:solidFill>
              </a:rPr>
              <a:t>lcdgt</a:t>
            </a:r>
            <a:endParaRPr lang="en-US" sz="2200" dirty="0">
              <a:solidFill>
                <a:srgbClr val="FF0000"/>
              </a:solidFill>
            </a:endParaRPr>
          </a:p>
          <a:p>
            <a:pPr marL="0" indent="0">
              <a:buNone/>
            </a:pPr>
            <a:r>
              <a:rPr lang="en-US" sz="2200" dirty="0" smtClean="0"/>
              <a:t>520 </a:t>
            </a:r>
            <a:r>
              <a:rPr lang="en-US" sz="2200" dirty="0"/>
              <a:t>__ </a:t>
            </a:r>
            <a:r>
              <a:rPr lang="en-US" sz="2200" dirty="0" smtClean="0"/>
              <a:t> The </a:t>
            </a:r>
            <a:r>
              <a:rPr lang="en-US" sz="2200" dirty="0"/>
              <a:t>thirty authors who tell their stories are </a:t>
            </a:r>
            <a:r>
              <a:rPr lang="en-US" sz="2200" dirty="0" smtClean="0"/>
              <a:t>breast cancer </a:t>
            </a:r>
          </a:p>
          <a:p>
            <a:pPr marL="0" indent="0">
              <a:buNone/>
            </a:pPr>
            <a:r>
              <a:rPr lang="en-US" sz="2200" dirty="0" smtClean="0"/>
              <a:t>	survivors in </a:t>
            </a:r>
            <a:r>
              <a:rPr lang="en-US" sz="2200" dirty="0"/>
              <a:t>the San Francisco Bay </a:t>
            </a:r>
            <a:r>
              <a:rPr lang="en-US" sz="2200" dirty="0" smtClean="0"/>
              <a:t>Area </a:t>
            </a:r>
            <a:r>
              <a:rPr lang="en-US" sz="2200" dirty="0"/>
              <a:t>who </a:t>
            </a:r>
            <a:r>
              <a:rPr lang="en-US" sz="2200" dirty="0" smtClean="0"/>
              <a:t>were </a:t>
            </a:r>
            <a:r>
              <a:rPr lang="en-US" sz="2200" dirty="0"/>
              <a:t>diagnosed </a:t>
            </a:r>
            <a:endParaRPr lang="en-US" sz="2200" dirty="0" smtClean="0"/>
          </a:p>
          <a:p>
            <a:pPr marL="0" indent="0">
              <a:buNone/>
            </a:pPr>
            <a:r>
              <a:rPr lang="en-US" sz="2200" dirty="0"/>
              <a:t>	</a:t>
            </a:r>
            <a:r>
              <a:rPr lang="en-US" sz="2200" dirty="0" smtClean="0"/>
              <a:t>with </a:t>
            </a:r>
            <a:r>
              <a:rPr lang="en-US" sz="2200" dirty="0"/>
              <a:t>the </a:t>
            </a:r>
            <a:r>
              <a:rPr lang="en-US" sz="2200" dirty="0" smtClean="0"/>
              <a:t>disease before </a:t>
            </a:r>
            <a:r>
              <a:rPr lang="en-US" sz="2200" dirty="0"/>
              <a:t>the age of </a:t>
            </a:r>
            <a:r>
              <a:rPr lang="en-US" sz="2200" dirty="0" smtClean="0"/>
              <a:t>45</a:t>
            </a:r>
            <a:r>
              <a:rPr lang="en-US" sz="2200" dirty="0"/>
              <a:t>. They are all members </a:t>
            </a:r>
            <a:endParaRPr lang="en-US" sz="2200" dirty="0" smtClean="0"/>
          </a:p>
          <a:p>
            <a:pPr marL="0" indent="0">
              <a:buNone/>
            </a:pPr>
            <a:r>
              <a:rPr lang="en-US" sz="2200" dirty="0"/>
              <a:t>	</a:t>
            </a:r>
            <a:r>
              <a:rPr lang="en-US" sz="2200" dirty="0" smtClean="0"/>
              <a:t>of </a:t>
            </a:r>
            <a:r>
              <a:rPr lang="en-US" sz="2200" dirty="0"/>
              <a:t>BAYS, the Bay </a:t>
            </a:r>
            <a:r>
              <a:rPr lang="en-US" sz="2200" dirty="0" smtClean="0"/>
              <a:t>Area Young Survivors support and action group</a:t>
            </a:r>
            <a:r>
              <a:rPr lang="en-US" sz="2200" dirty="0"/>
              <a:t>.</a:t>
            </a:r>
            <a:endParaRPr lang="en-US" sz="2200" dirty="0" smtClean="0"/>
          </a:p>
          <a:p>
            <a:pPr marL="0" indent="0">
              <a:buNone/>
            </a:pPr>
            <a:r>
              <a:rPr lang="pt-BR" sz="2200" dirty="0"/>
              <a:t>650 </a:t>
            </a:r>
            <a:r>
              <a:rPr lang="pt-BR" sz="2200" dirty="0" smtClean="0"/>
              <a:t>_0 </a:t>
            </a:r>
            <a:r>
              <a:rPr lang="en-US" sz="2200" dirty="0"/>
              <a:t> </a:t>
            </a:r>
            <a:r>
              <a:rPr lang="en-US" sz="2200" dirty="0" smtClean="0"/>
              <a:t>Breast </a:t>
            </a:r>
            <a:r>
              <a:rPr lang="en-US" sz="2200" dirty="0"/>
              <a:t>cancer patients' writings, </a:t>
            </a:r>
            <a:r>
              <a:rPr lang="en-US" sz="2200" dirty="0" smtClean="0"/>
              <a:t>American $z California</a:t>
            </a:r>
          </a:p>
          <a:p>
            <a:pPr marL="0" indent="0">
              <a:buNone/>
            </a:pPr>
            <a:r>
              <a:rPr lang="en-US" sz="2200" dirty="0"/>
              <a:t>	</a:t>
            </a:r>
            <a:r>
              <a:rPr lang="en-US" sz="2200" dirty="0" smtClean="0"/>
              <a:t>$z San Francisco Bay Area</a:t>
            </a:r>
            <a:r>
              <a:rPr lang="pt-BR" sz="2200" dirty="0" smtClean="0"/>
              <a:t>.</a:t>
            </a:r>
            <a:endParaRPr lang="pt-BR" sz="2200" dirty="0"/>
          </a:p>
          <a:p>
            <a:pPr marL="0" indent="0">
              <a:buNone/>
            </a:pPr>
            <a:r>
              <a:rPr lang="pt-BR" sz="2200" dirty="0"/>
              <a:t>655 </a:t>
            </a:r>
            <a:r>
              <a:rPr lang="pt-BR" sz="2200" dirty="0" smtClean="0"/>
              <a:t>_7  Essays. $2 lcgft</a:t>
            </a:r>
          </a:p>
          <a:p>
            <a:pPr marL="0" indent="0">
              <a:buNone/>
            </a:pPr>
            <a:r>
              <a:rPr lang="pt-BR" sz="2200" dirty="0" smtClean="0"/>
              <a:t>655 _7  Autobiographies. $2 lcgft</a:t>
            </a:r>
            <a:endParaRPr lang="pt-BR" sz="2200" dirty="0"/>
          </a:p>
          <a:p>
            <a:pPr marL="0" indent="0">
              <a:buNone/>
            </a:pPr>
            <a:r>
              <a:rPr lang="pt-BR" sz="2200" dirty="0" smtClean="0"/>
              <a:t>655 _7  Poetry. $2 lcgft</a:t>
            </a:r>
            <a:endParaRPr lang="en-US" sz="2200" dirty="0"/>
          </a:p>
        </p:txBody>
      </p:sp>
      <p:pic>
        <p:nvPicPr>
          <p:cNvPr id="10" name="Picture 9"/>
          <p:cNvPicPr>
            <a:picLocks noChangeAspect="1"/>
          </p:cNvPicPr>
          <p:nvPr/>
        </p:nvPicPr>
        <p:blipFill>
          <a:blip r:embed="rId3"/>
          <a:stretch>
            <a:fillRect/>
          </a:stretch>
        </p:blipFill>
        <p:spPr>
          <a:xfrm>
            <a:off x="9689963" y="5307981"/>
            <a:ext cx="502252" cy="3355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316" y="2093786"/>
            <a:ext cx="2378869" cy="3564731"/>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228</a:t>
            </a:fld>
            <a:endParaRPr lang="en-US"/>
          </a:p>
        </p:txBody>
      </p:sp>
    </p:spTree>
    <p:extLst>
      <p:ext uri="{BB962C8B-B14F-4D97-AF65-F5344CB8AC3E}">
        <p14:creationId xmlns:p14="http://schemas.microsoft.com/office/powerpoint/2010/main" val="285915910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223802"/>
            <a:ext cx="10515600" cy="452611"/>
          </a:xfrm>
        </p:spPr>
        <p:txBody>
          <a:bodyPr>
            <a:noAutofit/>
          </a:bodyPr>
          <a:lstStyle/>
          <a:p>
            <a:r>
              <a:rPr lang="en-US" sz="3200" dirty="0" smtClean="0"/>
              <a:t>Examples – Creator/Contributor Characteristics</a:t>
            </a:r>
            <a:endParaRPr lang="en-US" sz="3200" dirty="0"/>
          </a:p>
        </p:txBody>
      </p:sp>
      <p:sp>
        <p:nvSpPr>
          <p:cNvPr id="3" name="Content Placeholder 2"/>
          <p:cNvSpPr>
            <a:spLocks noGrp="1"/>
          </p:cNvSpPr>
          <p:nvPr>
            <p:ph idx="1"/>
          </p:nvPr>
        </p:nvSpPr>
        <p:spPr>
          <a:xfrm>
            <a:off x="602901" y="828116"/>
            <a:ext cx="11394831" cy="6170560"/>
          </a:xfrm>
        </p:spPr>
        <p:txBody>
          <a:bodyPr>
            <a:noAutofit/>
          </a:bodyPr>
          <a:lstStyle/>
          <a:p>
            <a:pPr marL="0" indent="0">
              <a:buNone/>
            </a:pPr>
            <a:r>
              <a:rPr lang="en-US" sz="2200" dirty="0" smtClean="0"/>
              <a:t>245 00  Russian </a:t>
            </a:r>
            <a:r>
              <a:rPr lang="en-US" sz="2200" dirty="0"/>
              <a:t>music from the 1920s. </a:t>
            </a:r>
            <a:endParaRPr lang="en-US" sz="2200" dirty="0" smtClean="0"/>
          </a:p>
          <a:p>
            <a:pPr marL="0" indent="0">
              <a:buNone/>
            </a:pPr>
            <a:r>
              <a:rPr lang="en-US" sz="2200" dirty="0" smtClean="0"/>
              <a:t>505 </a:t>
            </a:r>
            <a:r>
              <a:rPr lang="en-US" sz="2200" dirty="0"/>
              <a:t>0_ </a:t>
            </a:r>
            <a:r>
              <a:rPr lang="en-US" sz="2200" dirty="0" smtClean="0"/>
              <a:t> Nocturne </a:t>
            </a:r>
            <a:r>
              <a:rPr lang="en-US" sz="2200" dirty="0"/>
              <a:t>/ Nikolai </a:t>
            </a:r>
            <a:r>
              <a:rPr lang="en-US" sz="2200" dirty="0" err="1"/>
              <a:t>Roslavets</a:t>
            </a:r>
            <a:r>
              <a:rPr lang="en-US" sz="2200" dirty="0"/>
              <a:t> (7:18) -- Rails : op. 16 / Vladimir </a:t>
            </a:r>
            <a:r>
              <a:rPr lang="en-US" sz="2200" dirty="0" err="1"/>
              <a:t>Deshevov</a:t>
            </a:r>
            <a:r>
              <a:rPr lang="en-US" sz="2200" dirty="0"/>
              <a:t> (1:05) -- Suite for </a:t>
            </a:r>
            <a:r>
              <a:rPr lang="en-US" sz="2200" dirty="0" smtClean="0"/>
              <a:t>2</a:t>
            </a:r>
          </a:p>
          <a:p>
            <a:pPr marL="0" indent="0">
              <a:buNone/>
            </a:pPr>
            <a:r>
              <a:rPr lang="en-US" sz="2200" dirty="0" smtClean="0"/>
              <a:t>              pianos</a:t>
            </a:r>
            <a:r>
              <a:rPr lang="en-US" sz="2200" dirty="0"/>
              <a:t>. March ; Waltz ; </a:t>
            </a:r>
            <a:r>
              <a:rPr lang="en-US" sz="2200" dirty="0" smtClean="0"/>
              <a:t>Humoresque / Leonid </a:t>
            </a:r>
            <a:r>
              <a:rPr lang="en-US" sz="2200" dirty="0" err="1" smtClean="0"/>
              <a:t>Polovinkin</a:t>
            </a:r>
            <a:r>
              <a:rPr lang="en-US" sz="2200" dirty="0" smtClean="0"/>
              <a:t> </a:t>
            </a:r>
            <a:r>
              <a:rPr lang="en-US" sz="2200" dirty="0"/>
              <a:t>(9:58) -- Concerto for bassoon </a:t>
            </a:r>
            <a:r>
              <a:rPr lang="en-US" sz="2200" dirty="0" smtClean="0"/>
              <a:t>and</a:t>
            </a:r>
          </a:p>
          <a:p>
            <a:pPr marL="0" indent="0">
              <a:buNone/>
            </a:pPr>
            <a:r>
              <a:rPr lang="en-US" sz="2200" dirty="0"/>
              <a:t> </a:t>
            </a:r>
            <a:r>
              <a:rPr lang="en-US" sz="2200" dirty="0" smtClean="0"/>
              <a:t>             strings </a:t>
            </a:r>
            <a:r>
              <a:rPr lang="en-US" sz="2200" dirty="0"/>
              <a:t>/ Lev </a:t>
            </a:r>
            <a:r>
              <a:rPr lang="en-US" sz="2200" dirty="0" err="1"/>
              <a:t>Knipper</a:t>
            </a:r>
            <a:r>
              <a:rPr lang="en-US" sz="2200" dirty="0"/>
              <a:t> (17:47) -- Fragments : for </a:t>
            </a:r>
            <a:r>
              <a:rPr lang="en-US" sz="2200" dirty="0" smtClean="0"/>
              <a:t>nonet</a:t>
            </a:r>
            <a:r>
              <a:rPr lang="en-US" sz="2200" dirty="0"/>
              <a:t>, op. 2 / Alexei </a:t>
            </a:r>
            <a:r>
              <a:rPr lang="en-US" sz="2200" dirty="0" err="1" smtClean="0"/>
              <a:t>Zhivotov</a:t>
            </a:r>
            <a:r>
              <a:rPr lang="en-US" sz="2200" dirty="0" smtClean="0"/>
              <a:t> </a:t>
            </a:r>
            <a:r>
              <a:rPr lang="en-US" sz="2200" dirty="0"/>
              <a:t>(7:43) </a:t>
            </a:r>
            <a:r>
              <a:rPr lang="en-US" sz="2200" dirty="0" smtClean="0"/>
              <a:t>– </a:t>
            </a:r>
          </a:p>
          <a:p>
            <a:pPr marL="0" indent="0">
              <a:buNone/>
            </a:pPr>
            <a:r>
              <a:rPr lang="en-US" sz="2200" dirty="0"/>
              <a:t> </a:t>
            </a:r>
            <a:r>
              <a:rPr lang="en-US" sz="2200" dirty="0" smtClean="0"/>
              <a:t>             Chamber </a:t>
            </a:r>
            <a:r>
              <a:rPr lang="en-US" sz="2200" dirty="0"/>
              <a:t>symphony in C major, op. 2 / Gavril Popov (32:32).</a:t>
            </a:r>
            <a:endParaRPr lang="en-US" sz="2200" dirty="0" smtClean="0"/>
          </a:p>
          <a:p>
            <a:pPr marL="0" indent="0">
              <a:buNone/>
            </a:pPr>
            <a:r>
              <a:rPr lang="en-US" sz="2200" dirty="0" smtClean="0">
                <a:solidFill>
                  <a:srgbClr val="FF0000"/>
                </a:solidFill>
              </a:rPr>
              <a:t>386 __  $</a:t>
            </a:r>
            <a:r>
              <a:rPr lang="en-US" sz="2200" dirty="0" err="1" smtClean="0">
                <a:solidFill>
                  <a:srgbClr val="FF0000"/>
                </a:solidFill>
              </a:rPr>
              <a:t>i</a:t>
            </a:r>
            <a:r>
              <a:rPr lang="en-US" sz="2200" dirty="0" smtClean="0">
                <a:solidFill>
                  <a:srgbClr val="FF0000"/>
                </a:solidFill>
              </a:rPr>
              <a:t> Composer: $a Russians $2 </a:t>
            </a:r>
            <a:r>
              <a:rPr lang="en-US" sz="2200" dirty="0" err="1" smtClean="0">
                <a:solidFill>
                  <a:srgbClr val="FF0000"/>
                </a:solidFill>
              </a:rPr>
              <a:t>lcdgt</a:t>
            </a:r>
            <a:endParaRPr lang="en-US" sz="2200" dirty="0" smtClean="0">
              <a:solidFill>
                <a:srgbClr val="FF0000"/>
              </a:solidFill>
            </a:endParaRPr>
          </a:p>
          <a:p>
            <a:pPr marL="0" indent="0">
              <a:buNone/>
            </a:pPr>
            <a:r>
              <a:rPr lang="en-US" sz="2200" dirty="0" smtClean="0">
                <a:solidFill>
                  <a:srgbClr val="FF0000"/>
                </a:solidFill>
              </a:rPr>
              <a:t>386 __  $</a:t>
            </a:r>
            <a:r>
              <a:rPr lang="en-US" sz="2200" dirty="0" err="1" smtClean="0">
                <a:solidFill>
                  <a:srgbClr val="FF0000"/>
                </a:solidFill>
              </a:rPr>
              <a:t>i</a:t>
            </a:r>
            <a:r>
              <a:rPr lang="en-US" sz="2200" dirty="0" smtClean="0">
                <a:solidFill>
                  <a:srgbClr val="FF0000"/>
                </a:solidFill>
              </a:rPr>
              <a:t> Composer: $a Men $2 </a:t>
            </a:r>
            <a:r>
              <a:rPr lang="en-US" sz="2200" dirty="0" err="1" smtClean="0">
                <a:solidFill>
                  <a:srgbClr val="FF0000"/>
                </a:solidFill>
              </a:rPr>
              <a:t>lcdgt</a:t>
            </a:r>
            <a:endParaRPr lang="en-US" sz="2200" dirty="0" smtClean="0">
              <a:solidFill>
                <a:srgbClr val="FF0000"/>
              </a:solidFill>
            </a:endParaRPr>
          </a:p>
          <a:p>
            <a:pPr marL="0" indent="0">
              <a:buNone/>
            </a:pPr>
            <a:r>
              <a:rPr lang="en-US" sz="2200" dirty="0" smtClean="0"/>
              <a:t>650 _0  Music $z Russia $y 20th century.</a:t>
            </a:r>
            <a:endParaRPr lang="en-US" sz="2200" dirty="0"/>
          </a:p>
          <a:p>
            <a:pPr marL="0" indent="0">
              <a:buNone/>
            </a:pPr>
            <a:r>
              <a:rPr lang="en-US" sz="2200" dirty="0"/>
              <a:t>655 </a:t>
            </a:r>
            <a:r>
              <a:rPr lang="en-US" sz="2200" dirty="0" smtClean="0"/>
              <a:t>_7  Art </a:t>
            </a:r>
            <a:r>
              <a:rPr lang="en-US" sz="2200" dirty="0"/>
              <a:t>music. </a:t>
            </a:r>
            <a:r>
              <a:rPr lang="en-US" sz="2200" dirty="0" smtClean="0"/>
              <a:t>$2 </a:t>
            </a:r>
            <a:r>
              <a:rPr lang="en-US" sz="2200" dirty="0" err="1"/>
              <a:t>lcgft</a:t>
            </a:r>
            <a:endParaRPr lang="en-US" sz="2200" dirty="0"/>
          </a:p>
          <a:p>
            <a:pPr marL="0" indent="0">
              <a:buNone/>
            </a:pPr>
            <a:r>
              <a:rPr lang="en-US" sz="2200" dirty="0"/>
              <a:t>655 </a:t>
            </a:r>
            <a:r>
              <a:rPr lang="en-US" sz="2200" dirty="0" smtClean="0"/>
              <a:t>_7  Chamber </a:t>
            </a:r>
            <a:r>
              <a:rPr lang="en-US" sz="2200" dirty="0"/>
              <a:t>music. </a:t>
            </a:r>
            <a:r>
              <a:rPr lang="en-US" sz="2200" dirty="0" smtClean="0"/>
              <a:t>$2 </a:t>
            </a:r>
            <a:r>
              <a:rPr lang="en-US" sz="2200" dirty="0" err="1"/>
              <a:t>lcgft</a:t>
            </a:r>
            <a:endParaRPr lang="en-US" sz="2200" dirty="0"/>
          </a:p>
          <a:p>
            <a:pPr marL="0" indent="0">
              <a:buNone/>
            </a:pPr>
            <a:r>
              <a:rPr lang="en-US" sz="2200" dirty="0"/>
              <a:t>655 </a:t>
            </a:r>
            <a:r>
              <a:rPr lang="en-US" sz="2200" dirty="0" smtClean="0"/>
              <a:t>_7  Suites</a:t>
            </a:r>
            <a:r>
              <a:rPr lang="en-US" sz="2200" dirty="0"/>
              <a:t>. </a:t>
            </a:r>
            <a:r>
              <a:rPr lang="en-US" sz="2200" dirty="0" smtClean="0"/>
              <a:t>$2 </a:t>
            </a:r>
            <a:r>
              <a:rPr lang="en-US" sz="2200" dirty="0" err="1"/>
              <a:t>lcgft</a:t>
            </a:r>
            <a:endParaRPr lang="en-US" sz="2200" dirty="0"/>
          </a:p>
          <a:p>
            <a:pPr marL="0" indent="0">
              <a:buNone/>
            </a:pPr>
            <a:r>
              <a:rPr lang="en-US" sz="2200" dirty="0"/>
              <a:t>655 </a:t>
            </a:r>
            <a:r>
              <a:rPr lang="en-US" sz="2200" dirty="0" smtClean="0"/>
              <a:t>_7  Concertos</a:t>
            </a:r>
            <a:r>
              <a:rPr lang="en-US" sz="2200" dirty="0"/>
              <a:t>. </a:t>
            </a:r>
            <a:r>
              <a:rPr lang="en-US" sz="2200" dirty="0" smtClean="0"/>
              <a:t>$2 </a:t>
            </a:r>
            <a:r>
              <a:rPr lang="en-US" sz="2200" dirty="0" err="1"/>
              <a:t>lcgft</a:t>
            </a:r>
            <a:endParaRPr lang="en-US" sz="2200" dirty="0"/>
          </a:p>
          <a:p>
            <a:pPr marL="0" indent="0">
              <a:buNone/>
            </a:pPr>
            <a:r>
              <a:rPr lang="en-US" sz="2200" dirty="0"/>
              <a:t>655 </a:t>
            </a:r>
            <a:r>
              <a:rPr lang="en-US" sz="2200" dirty="0" smtClean="0"/>
              <a:t>_7  Symphonies</a:t>
            </a:r>
            <a:r>
              <a:rPr lang="en-US" sz="2200" dirty="0"/>
              <a:t>. </a:t>
            </a:r>
            <a:r>
              <a:rPr lang="en-US" sz="2200" dirty="0" smtClean="0"/>
              <a:t>$2 </a:t>
            </a:r>
            <a:r>
              <a:rPr lang="en-US" sz="2200" dirty="0" err="1"/>
              <a:t>lcgft</a:t>
            </a:r>
            <a:endParaRPr lang="en-US" sz="22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364" y="3131814"/>
            <a:ext cx="3571875" cy="3507581"/>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229</a:t>
            </a:fld>
            <a:endParaRPr lang="en-US"/>
          </a:p>
        </p:txBody>
      </p:sp>
    </p:spTree>
    <p:extLst>
      <p:ext uri="{BB962C8B-B14F-4D97-AF65-F5344CB8AC3E}">
        <p14:creationId xmlns:p14="http://schemas.microsoft.com/office/powerpoint/2010/main" val="596532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3838" y="0"/>
            <a:ext cx="8784323" cy="685800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23</a:t>
            </a:fld>
            <a:endParaRPr lang="en-US"/>
          </a:p>
        </p:txBody>
      </p:sp>
    </p:spTree>
    <p:extLst>
      <p:ext uri="{BB962C8B-B14F-4D97-AF65-F5344CB8AC3E}">
        <p14:creationId xmlns:p14="http://schemas.microsoft.com/office/powerpoint/2010/main" val="84986183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223802"/>
            <a:ext cx="10515600" cy="452611"/>
          </a:xfrm>
        </p:spPr>
        <p:txBody>
          <a:bodyPr>
            <a:noAutofit/>
          </a:bodyPr>
          <a:lstStyle/>
          <a:p>
            <a:r>
              <a:rPr lang="en-US" sz="3200" dirty="0" smtClean="0"/>
              <a:t>Examples – Creator/Contributor Characteristics</a:t>
            </a:r>
            <a:endParaRPr lang="en-US" sz="3200" dirty="0"/>
          </a:p>
        </p:txBody>
      </p:sp>
      <p:sp>
        <p:nvSpPr>
          <p:cNvPr id="3" name="Content Placeholder 2"/>
          <p:cNvSpPr>
            <a:spLocks noGrp="1"/>
          </p:cNvSpPr>
          <p:nvPr>
            <p:ph idx="1"/>
          </p:nvPr>
        </p:nvSpPr>
        <p:spPr>
          <a:xfrm>
            <a:off x="602901" y="822960"/>
            <a:ext cx="11394831" cy="5769329"/>
          </a:xfrm>
        </p:spPr>
        <p:txBody>
          <a:bodyPr>
            <a:noAutofit/>
          </a:bodyPr>
          <a:lstStyle/>
          <a:p>
            <a:pPr marL="0" indent="0">
              <a:buNone/>
            </a:pPr>
            <a:r>
              <a:rPr lang="en-US" sz="2000" dirty="0" smtClean="0"/>
              <a:t>100 1_  Greenberg</a:t>
            </a:r>
            <a:r>
              <a:rPr lang="en-US" sz="2000" dirty="0"/>
              <a:t>, Jay, </a:t>
            </a:r>
            <a:r>
              <a:rPr lang="en-US" sz="2000" dirty="0" smtClean="0"/>
              <a:t>$d 1991- $e composer.</a:t>
            </a:r>
            <a:endParaRPr lang="en-US" sz="2000" dirty="0"/>
          </a:p>
          <a:p>
            <a:pPr marL="0" indent="0">
              <a:buNone/>
            </a:pPr>
            <a:r>
              <a:rPr lang="en-US" sz="2000" dirty="0" smtClean="0"/>
              <a:t>240 10  Symphonies</a:t>
            </a:r>
            <a:r>
              <a:rPr lang="en-US" sz="2000" dirty="0"/>
              <a:t>, </a:t>
            </a:r>
            <a:r>
              <a:rPr lang="en-US" sz="2000" dirty="0" smtClean="0"/>
              <a:t>$n </a:t>
            </a:r>
            <a:r>
              <a:rPr lang="en-US" sz="2000" dirty="0"/>
              <a:t>no. 5</a:t>
            </a:r>
          </a:p>
          <a:p>
            <a:pPr marL="0" indent="0">
              <a:buNone/>
            </a:pPr>
            <a:r>
              <a:rPr lang="en-US" sz="2000" dirty="0" smtClean="0"/>
              <a:t>245 10  Symphony </a:t>
            </a:r>
            <a:r>
              <a:rPr lang="en-US" sz="2000" dirty="0"/>
              <a:t>no. 5 ; </a:t>
            </a:r>
            <a:r>
              <a:rPr lang="en-US" sz="2000" dirty="0" smtClean="0"/>
              <a:t>$b </a:t>
            </a:r>
            <a:r>
              <a:rPr lang="en-US" sz="2000" dirty="0"/>
              <a:t>Quintet for strings / </a:t>
            </a:r>
            <a:r>
              <a:rPr lang="en-US" sz="2000" dirty="0" smtClean="0"/>
              <a:t>$c </a:t>
            </a:r>
            <a:r>
              <a:rPr lang="en-US" sz="2000" dirty="0"/>
              <a:t>Jay Greenberg.</a:t>
            </a:r>
          </a:p>
          <a:p>
            <a:pPr marL="457200" indent="-457200">
              <a:buAutoNum type="arabicPlain" startAt="260"/>
            </a:pPr>
            <a:r>
              <a:rPr lang="en-US" sz="2000" dirty="0" smtClean="0"/>
              <a:t>__  New </a:t>
            </a:r>
            <a:r>
              <a:rPr lang="en-US" sz="2000" dirty="0"/>
              <a:t>York, N.Y. : </a:t>
            </a:r>
            <a:r>
              <a:rPr lang="en-US" sz="2000" dirty="0" smtClean="0"/>
              <a:t>$b </a:t>
            </a:r>
            <a:r>
              <a:rPr lang="en-US" sz="2000" dirty="0"/>
              <a:t>Sony Classical, </a:t>
            </a:r>
            <a:r>
              <a:rPr lang="en-US" sz="2000" dirty="0" smtClean="0"/>
              <a:t>$c </a:t>
            </a:r>
            <a:r>
              <a:rPr lang="en-US" sz="2000" dirty="0"/>
              <a:t>℗</a:t>
            </a:r>
            <a:r>
              <a:rPr lang="en-US" sz="2000" dirty="0" smtClean="0"/>
              <a:t>2006.</a:t>
            </a:r>
          </a:p>
          <a:p>
            <a:pPr marL="0" indent="0">
              <a:buNone/>
            </a:pPr>
            <a:r>
              <a:rPr lang="en-US" sz="2000" dirty="0"/>
              <a:t>300 __ </a:t>
            </a:r>
            <a:r>
              <a:rPr lang="en-US" sz="2000" dirty="0" smtClean="0"/>
              <a:t> 1 </a:t>
            </a:r>
            <a:r>
              <a:rPr lang="en-US" sz="2000" dirty="0"/>
              <a:t>audio disc : </a:t>
            </a:r>
            <a:r>
              <a:rPr lang="en-US" sz="2000" dirty="0" smtClean="0"/>
              <a:t>$b </a:t>
            </a:r>
            <a:r>
              <a:rPr lang="en-US" sz="2000" dirty="0"/>
              <a:t>digital, SACD ; </a:t>
            </a:r>
            <a:r>
              <a:rPr lang="en-US" sz="2000" dirty="0" smtClean="0"/>
              <a:t>$c </a:t>
            </a:r>
            <a:r>
              <a:rPr lang="en-US" sz="2000" dirty="0"/>
              <a:t>4 3/4 in.</a:t>
            </a:r>
            <a:endParaRPr lang="en-US" sz="2000" dirty="0" smtClean="0"/>
          </a:p>
          <a:p>
            <a:pPr marL="0" indent="0">
              <a:buNone/>
            </a:pPr>
            <a:r>
              <a:rPr lang="en-US" sz="2000" dirty="0">
                <a:solidFill>
                  <a:srgbClr val="FF0000"/>
                </a:solidFill>
              </a:rPr>
              <a:t>386 </a:t>
            </a:r>
            <a:r>
              <a:rPr lang="en-US" sz="2000" dirty="0" smtClean="0">
                <a:solidFill>
                  <a:srgbClr val="FF0000"/>
                </a:solidFill>
              </a:rPr>
              <a:t>__  $3 Symphony no. 5 $</a:t>
            </a:r>
            <a:r>
              <a:rPr lang="en-US" sz="2000" dirty="0" err="1" smtClean="0">
                <a:solidFill>
                  <a:srgbClr val="FF0000"/>
                </a:solidFill>
              </a:rPr>
              <a:t>i</a:t>
            </a:r>
            <a:r>
              <a:rPr lang="en-US" sz="2000" dirty="0" smtClean="0">
                <a:solidFill>
                  <a:srgbClr val="FF0000"/>
                </a:solidFill>
              </a:rPr>
              <a:t> Composer: $a Teenagers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smtClean="0">
                <a:solidFill>
                  <a:srgbClr val="FF0000"/>
                </a:solidFill>
              </a:rPr>
              <a:t>386 __  $3 Quintet for strings $</a:t>
            </a:r>
            <a:r>
              <a:rPr lang="en-US" sz="2000" dirty="0" err="1" smtClean="0">
                <a:solidFill>
                  <a:srgbClr val="FF0000"/>
                </a:solidFill>
              </a:rPr>
              <a:t>i</a:t>
            </a:r>
            <a:r>
              <a:rPr lang="en-US" sz="2000" dirty="0" smtClean="0">
                <a:solidFill>
                  <a:srgbClr val="FF0000"/>
                </a:solidFill>
              </a:rPr>
              <a:t> Composer: $a Preteens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smtClean="0">
                <a:solidFill>
                  <a:srgbClr val="FF0000"/>
                </a:solidFill>
              </a:rPr>
              <a:t>386 __  $</a:t>
            </a:r>
            <a:r>
              <a:rPr lang="en-US" sz="2000" dirty="0" err="1" smtClean="0">
                <a:solidFill>
                  <a:srgbClr val="FF0000"/>
                </a:solidFill>
              </a:rPr>
              <a:t>i</a:t>
            </a:r>
            <a:r>
              <a:rPr lang="en-US" sz="2000" dirty="0" smtClean="0">
                <a:solidFill>
                  <a:srgbClr val="FF0000"/>
                </a:solidFill>
              </a:rPr>
              <a:t> Composer: $a Boys $2 </a:t>
            </a:r>
            <a:r>
              <a:rPr lang="en-US" sz="2000" dirty="0" err="1" smtClean="0">
                <a:solidFill>
                  <a:srgbClr val="FF0000"/>
                </a:solidFill>
              </a:rPr>
              <a:t>lcdgt</a:t>
            </a:r>
            <a:endParaRPr lang="en-US" sz="2000" dirty="0">
              <a:solidFill>
                <a:srgbClr val="FF0000"/>
              </a:solidFill>
            </a:endParaRPr>
          </a:p>
          <a:p>
            <a:pPr marL="457200" indent="-457200">
              <a:buAutoNum type="arabicPlain" startAt="386"/>
            </a:pPr>
            <a:r>
              <a:rPr lang="en-US" sz="2000" dirty="0" smtClean="0">
                <a:solidFill>
                  <a:srgbClr val="FF0000"/>
                </a:solidFill>
              </a:rPr>
              <a:t>__  $</a:t>
            </a:r>
            <a:r>
              <a:rPr lang="en-US" sz="2000" dirty="0" err="1" smtClean="0">
                <a:solidFill>
                  <a:srgbClr val="FF0000"/>
                </a:solidFill>
              </a:rPr>
              <a:t>i</a:t>
            </a:r>
            <a:r>
              <a:rPr lang="en-US" sz="2000" dirty="0" smtClean="0">
                <a:solidFill>
                  <a:srgbClr val="FF0000"/>
                </a:solidFill>
              </a:rPr>
              <a:t> Composer: $a Americans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a:t>650 </a:t>
            </a:r>
            <a:r>
              <a:rPr lang="en-US" sz="2000" dirty="0" smtClean="0"/>
              <a:t>_0  Symphonies</a:t>
            </a:r>
            <a:r>
              <a:rPr lang="en-US" sz="2000" dirty="0"/>
              <a:t>.</a:t>
            </a:r>
          </a:p>
          <a:p>
            <a:pPr marL="0" indent="0">
              <a:buNone/>
            </a:pPr>
            <a:r>
              <a:rPr lang="en-US" sz="2000" dirty="0"/>
              <a:t>650 </a:t>
            </a:r>
            <a:r>
              <a:rPr lang="en-US" sz="2000" dirty="0" smtClean="0"/>
              <a:t>_0  String </a:t>
            </a:r>
            <a:r>
              <a:rPr lang="en-US" sz="2000" dirty="0"/>
              <a:t>quintets (Violins (2), viola, cellos (2))</a:t>
            </a:r>
          </a:p>
          <a:p>
            <a:pPr marL="0" indent="0">
              <a:buNone/>
            </a:pPr>
            <a:r>
              <a:rPr lang="en-US" sz="2000" dirty="0"/>
              <a:t>650 </a:t>
            </a:r>
            <a:r>
              <a:rPr lang="en-US" sz="2000" dirty="0" smtClean="0"/>
              <a:t>_0  Music </a:t>
            </a:r>
            <a:r>
              <a:rPr lang="en-US" sz="2000" dirty="0"/>
              <a:t>by child composers</a:t>
            </a:r>
            <a:r>
              <a:rPr lang="en-US" sz="2000" dirty="0" smtClean="0"/>
              <a:t>.</a:t>
            </a:r>
          </a:p>
          <a:p>
            <a:pPr marL="0" indent="0">
              <a:buNone/>
            </a:pPr>
            <a:r>
              <a:rPr lang="en-US" sz="2000" dirty="0"/>
              <a:t>655 </a:t>
            </a:r>
            <a:r>
              <a:rPr lang="en-US" sz="2000" dirty="0" smtClean="0"/>
              <a:t>_7  Symphonies</a:t>
            </a:r>
            <a:r>
              <a:rPr lang="en-US" sz="2000" dirty="0"/>
              <a:t>. </a:t>
            </a:r>
            <a:r>
              <a:rPr lang="en-US" sz="2000" dirty="0" smtClean="0"/>
              <a:t>$2 </a:t>
            </a:r>
            <a:r>
              <a:rPr lang="en-US" sz="2000" dirty="0" err="1"/>
              <a:t>lcgft</a:t>
            </a:r>
            <a:endParaRPr lang="en-US" sz="2000" dirty="0"/>
          </a:p>
          <a:p>
            <a:pPr marL="0" indent="0">
              <a:buNone/>
            </a:pPr>
            <a:r>
              <a:rPr lang="en-US" sz="2000" dirty="0"/>
              <a:t>655 </a:t>
            </a:r>
            <a:r>
              <a:rPr lang="en-US" sz="2000" dirty="0" smtClean="0"/>
              <a:t>_7  Chamber </a:t>
            </a:r>
            <a:r>
              <a:rPr lang="en-US" sz="2000" dirty="0"/>
              <a:t>music. </a:t>
            </a:r>
            <a:r>
              <a:rPr lang="en-US" sz="2000" dirty="0" smtClean="0"/>
              <a:t>$2 </a:t>
            </a:r>
            <a:r>
              <a:rPr lang="en-US" sz="2000" dirty="0" err="1" smtClean="0"/>
              <a:t>lcgft</a:t>
            </a:r>
            <a:endParaRPr lang="en-US" sz="2000" dirty="0" smtClean="0"/>
          </a:p>
          <a:p>
            <a:pPr marL="0" indent="0">
              <a:buNone/>
            </a:pPr>
            <a:r>
              <a:rPr lang="en-US" sz="2000" dirty="0" smtClean="0"/>
              <a:t>700 12  Greenberg</a:t>
            </a:r>
            <a:r>
              <a:rPr lang="en-US" sz="2000" dirty="0"/>
              <a:t>, Jay, </a:t>
            </a:r>
            <a:r>
              <a:rPr lang="en-US" sz="2000" dirty="0" smtClean="0"/>
              <a:t>$d </a:t>
            </a:r>
            <a:r>
              <a:rPr lang="en-US" sz="2000" dirty="0"/>
              <a:t>1991- </a:t>
            </a:r>
            <a:r>
              <a:rPr lang="en-US" sz="2000" dirty="0" smtClean="0"/>
              <a:t>$t </a:t>
            </a:r>
            <a:r>
              <a:rPr lang="en-US" sz="2000" dirty="0"/>
              <a:t>Quintets, </a:t>
            </a:r>
            <a:r>
              <a:rPr lang="en-US" sz="2000" dirty="0" smtClean="0"/>
              <a:t>$m </a:t>
            </a:r>
            <a:r>
              <a:rPr lang="en-US" sz="2000" dirty="0"/>
              <a:t>violins (2), viola, cellos (2)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381" y="2601429"/>
            <a:ext cx="3246120" cy="3227832"/>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230</a:t>
            </a:fld>
            <a:endParaRPr lang="en-US"/>
          </a:p>
        </p:txBody>
      </p:sp>
    </p:spTree>
    <p:extLst>
      <p:ext uri="{BB962C8B-B14F-4D97-AF65-F5344CB8AC3E}">
        <p14:creationId xmlns:p14="http://schemas.microsoft.com/office/powerpoint/2010/main" val="470804288"/>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4764"/>
            <a:ext cx="10881732" cy="638485"/>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381000" y="1115122"/>
            <a:ext cx="11811000" cy="5606353"/>
          </a:xfrm>
        </p:spPr>
        <p:txBody>
          <a:bodyPr>
            <a:normAutofit fontScale="85000" lnSpcReduction="20000"/>
          </a:bodyPr>
          <a:lstStyle/>
          <a:p>
            <a:pPr marL="0" indent="0">
              <a:buNone/>
            </a:pPr>
            <a:r>
              <a:rPr lang="en-US" dirty="0" smtClean="0"/>
              <a:t>245 00  </a:t>
            </a:r>
            <a:r>
              <a:rPr lang="it-IT" dirty="0" smtClean="0"/>
              <a:t>Sonata </a:t>
            </a:r>
            <a:r>
              <a:rPr lang="it-IT" dirty="0"/>
              <a:t>no. 4 / $c Eugene Ysaÿe. Prelude and fugue in B minor / Max Reger</a:t>
            </a:r>
            <a:r>
              <a:rPr lang="it-IT" dirty="0" smtClean="0"/>
              <a:t>.</a:t>
            </a:r>
          </a:p>
          <a:p>
            <a:pPr marL="0" indent="0">
              <a:buNone/>
            </a:pPr>
            <a:r>
              <a:rPr lang="it-IT" dirty="0" smtClean="0"/>
              <a:t>              Recitativo </a:t>
            </a:r>
            <a:r>
              <a:rPr lang="it-IT" dirty="0"/>
              <a:t>and scherzo / Fritz Kreisler. Sonata no. 3, BWV 1005 / </a:t>
            </a:r>
            <a:r>
              <a:rPr lang="it-IT" dirty="0" smtClean="0"/>
              <a:t>Johann</a:t>
            </a:r>
          </a:p>
          <a:p>
            <a:pPr marL="0" indent="0">
              <a:buNone/>
            </a:pPr>
            <a:r>
              <a:rPr lang="it-IT" dirty="0"/>
              <a:t> </a:t>
            </a:r>
            <a:r>
              <a:rPr lang="it-IT" dirty="0" smtClean="0"/>
              <a:t>             Sebastian </a:t>
            </a:r>
            <a:r>
              <a:rPr lang="it-IT" dirty="0"/>
              <a:t>Bach. Tango etudes / Astor Piazzolla</a:t>
            </a:r>
            <a:r>
              <a:rPr lang="it-IT" dirty="0" smtClean="0"/>
              <a:t>.</a:t>
            </a:r>
          </a:p>
          <a:p>
            <a:pPr marL="0" indent="0">
              <a:buNone/>
            </a:pPr>
            <a:r>
              <a:rPr lang="it-IT" dirty="0" smtClean="0"/>
              <a:t>246 1_  </a:t>
            </a:r>
            <a:r>
              <a:rPr lang="en-US" dirty="0" smtClean="0"/>
              <a:t>Title </a:t>
            </a:r>
            <a:r>
              <a:rPr lang="en-US" dirty="0"/>
              <a:t>from container: </a:t>
            </a:r>
            <a:r>
              <a:rPr lang="en-US" dirty="0" smtClean="0"/>
              <a:t>$a </a:t>
            </a:r>
            <a:r>
              <a:rPr lang="en-US" dirty="0"/>
              <a:t>Violin </a:t>
            </a:r>
            <a:r>
              <a:rPr lang="en-US" dirty="0" smtClean="0"/>
              <a:t>solo</a:t>
            </a: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Sonata no. 4 $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Belgians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Prelude and fugue in B minor ; Sonata no. 3, BWV 1005 $</a:t>
            </a:r>
            <a:r>
              <a:rPr lang="en-US" dirty="0" err="1">
                <a:solidFill>
                  <a:srgbClr val="FF0000"/>
                </a:solidFill>
              </a:rPr>
              <a:t>i</a:t>
            </a:r>
            <a:r>
              <a:rPr lang="en-US" dirty="0">
                <a:solidFill>
                  <a:srgbClr val="FF0000"/>
                </a:solidFill>
              </a:rPr>
              <a:t> Composer: </a:t>
            </a:r>
            <a:r>
              <a:rPr lang="en-US" dirty="0" smtClean="0">
                <a:solidFill>
                  <a:srgbClr val="FF0000"/>
                </a:solidFill>
              </a:rPr>
              <a:t>$a Germans</a:t>
            </a:r>
          </a:p>
          <a:p>
            <a:pPr marL="0" indent="0">
              <a:buNone/>
            </a:pPr>
            <a:r>
              <a:rPr lang="en-US" dirty="0" smtClean="0">
                <a:solidFill>
                  <a:srgbClr val="FF0000"/>
                </a:solidFill>
              </a:rPr>
              <a:t>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Recitativo and scherzo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Austrian Americans </a:t>
            </a:r>
            <a:r>
              <a:rPr lang="en-US" dirty="0" smtClean="0">
                <a:solidFill>
                  <a:srgbClr val="FF0000"/>
                </a:solidFill>
              </a:rPr>
              <a:t>$a </a:t>
            </a:r>
            <a:r>
              <a:rPr lang="en-US" dirty="0">
                <a:solidFill>
                  <a:srgbClr val="FF0000"/>
                </a:solidFill>
              </a:rPr>
              <a:t>Americans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$3 </a:t>
            </a:r>
            <a:r>
              <a:rPr lang="en-US" dirty="0">
                <a:solidFill>
                  <a:srgbClr val="FF0000"/>
                </a:solidFill>
              </a:rPr>
              <a:t>Tango etudes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Argentines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Composer: $a Men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Instrumentalist: $a Coloradans </a:t>
            </a:r>
            <a:r>
              <a:rPr lang="en-US" dirty="0">
                <a:solidFill>
                  <a:srgbClr val="FF0000"/>
                </a:solidFill>
              </a:rPr>
              <a:t>$a Chinese Americans </a:t>
            </a:r>
            <a:r>
              <a:rPr lang="en-US" dirty="0" smtClean="0">
                <a:solidFill>
                  <a:srgbClr val="FF0000"/>
                </a:solidFill>
              </a:rPr>
              <a:t>$a Americans $a </a:t>
            </a:r>
            <a:r>
              <a:rPr lang="en-US" dirty="0">
                <a:solidFill>
                  <a:srgbClr val="FF0000"/>
                </a:solidFill>
              </a:rPr>
              <a:t>Women $</a:t>
            </a:r>
            <a:r>
              <a:rPr lang="en-US" dirty="0" smtClean="0">
                <a:solidFill>
                  <a:srgbClr val="FF0000"/>
                </a:solidFill>
              </a:rPr>
              <a:t>a</a:t>
            </a:r>
          </a:p>
          <a:p>
            <a:pPr marL="0" indent="0">
              <a:buNone/>
            </a:pPr>
            <a:r>
              <a:rPr lang="en-US" dirty="0">
                <a:solidFill>
                  <a:srgbClr val="FF0000"/>
                </a:solidFill>
              </a:rPr>
              <a:t>	</a:t>
            </a:r>
            <a:r>
              <a:rPr lang="en-US" dirty="0" smtClean="0">
                <a:solidFill>
                  <a:srgbClr val="FF0000"/>
                </a:solidFill>
              </a:rPr>
              <a:t> University and college faculty members $a Violin teachers $2 </a:t>
            </a:r>
            <a:r>
              <a:rPr lang="en-US" dirty="0" err="1" smtClean="0">
                <a:solidFill>
                  <a:srgbClr val="FF0000"/>
                </a:solidFill>
              </a:rPr>
              <a:t>lcdgt</a:t>
            </a:r>
            <a:endParaRPr lang="en-US" dirty="0" smtClean="0">
              <a:solidFill>
                <a:srgbClr val="FF0000"/>
              </a:solidFill>
            </a:endParaRPr>
          </a:p>
          <a:p>
            <a:pPr marL="0" indent="0">
              <a:buNone/>
            </a:pPr>
            <a:r>
              <a:rPr lang="en-US" dirty="0" smtClean="0"/>
              <a:t>511 0_</a:t>
            </a:r>
            <a:r>
              <a:rPr lang="en-US" dirty="0" smtClean="0">
                <a:solidFill>
                  <a:srgbClr val="FF0000"/>
                </a:solidFill>
              </a:rPr>
              <a:t>  </a:t>
            </a:r>
            <a:r>
              <a:rPr lang="en-US" dirty="0" smtClean="0"/>
              <a:t>Linda </a:t>
            </a:r>
            <a:r>
              <a:rPr lang="en-US" dirty="0"/>
              <a:t>Wang, violin.</a:t>
            </a:r>
          </a:p>
          <a:p>
            <a:pPr marL="0" indent="0">
              <a:buNone/>
            </a:pPr>
            <a:r>
              <a:rPr lang="en-US" dirty="0" smtClean="0"/>
              <a:t>700 1_  Wang</a:t>
            </a:r>
            <a:r>
              <a:rPr lang="en-US" dirty="0"/>
              <a:t>, Linda $c (Violinist), $e instrumentalist, $e audio </a:t>
            </a:r>
            <a:r>
              <a:rPr lang="en-US" dirty="0" smtClean="0"/>
              <a:t>producer.</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231</a:t>
            </a:fld>
            <a:endParaRPr lang="en-US"/>
          </a:p>
        </p:txBody>
      </p:sp>
    </p:spTree>
    <p:extLst>
      <p:ext uri="{BB962C8B-B14F-4D97-AF65-F5344CB8AC3E}">
        <p14:creationId xmlns:p14="http://schemas.microsoft.com/office/powerpoint/2010/main" val="362265129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0"/>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984070"/>
            <a:ext cx="11421292" cy="5760720"/>
          </a:xfrm>
        </p:spPr>
        <p:txBody>
          <a:bodyPr>
            <a:normAutofit fontScale="92500" lnSpcReduction="10000"/>
          </a:bodyPr>
          <a:lstStyle/>
          <a:p>
            <a:pPr marL="0" indent="0">
              <a:buNone/>
            </a:pPr>
            <a:r>
              <a:rPr lang="en-US" dirty="0" smtClean="0"/>
              <a:t>100 1_  </a:t>
            </a:r>
            <a:r>
              <a:rPr lang="en-US" dirty="0"/>
              <a:t>Lindgren, Astrid, </a:t>
            </a:r>
            <a:r>
              <a:rPr lang="en-US" dirty="0" smtClean="0"/>
              <a:t>$d 1907-2002, $e author.</a:t>
            </a:r>
            <a:endParaRPr lang="en-US" dirty="0"/>
          </a:p>
          <a:p>
            <a:pPr marL="0" indent="0">
              <a:buNone/>
            </a:pPr>
            <a:r>
              <a:rPr lang="en-US" dirty="0" smtClean="0"/>
              <a:t>240 10  </a:t>
            </a:r>
            <a:r>
              <a:rPr lang="en-US" dirty="0" err="1" smtClean="0"/>
              <a:t>Pippi</a:t>
            </a:r>
            <a:r>
              <a:rPr lang="en-US" dirty="0" smtClean="0"/>
              <a:t> </a:t>
            </a:r>
            <a:r>
              <a:rPr lang="en-US" dirty="0" err="1"/>
              <a:t>Långstrump</a:t>
            </a:r>
            <a:r>
              <a:rPr lang="en-US" dirty="0"/>
              <a:t> </a:t>
            </a:r>
            <a:r>
              <a:rPr lang="en-US" dirty="0" err="1"/>
              <a:t>i</a:t>
            </a:r>
            <a:r>
              <a:rPr lang="en-US" dirty="0"/>
              <a:t> </a:t>
            </a:r>
            <a:r>
              <a:rPr lang="en-US" dirty="0" err="1"/>
              <a:t>Humlegården</a:t>
            </a:r>
            <a:r>
              <a:rPr lang="en-US" dirty="0"/>
              <a:t>. </a:t>
            </a:r>
            <a:r>
              <a:rPr lang="en-US" dirty="0" smtClean="0"/>
              <a:t>$l </a:t>
            </a:r>
            <a:r>
              <a:rPr lang="en-US" dirty="0"/>
              <a:t>English</a:t>
            </a:r>
          </a:p>
          <a:p>
            <a:pPr marL="0" indent="0">
              <a:buNone/>
            </a:pPr>
            <a:r>
              <a:rPr lang="en-US" dirty="0" smtClean="0"/>
              <a:t>245 10  </a:t>
            </a:r>
            <a:r>
              <a:rPr lang="en-US" dirty="0" err="1" smtClean="0"/>
              <a:t>Pippi</a:t>
            </a:r>
            <a:r>
              <a:rPr lang="en-US" dirty="0" smtClean="0"/>
              <a:t> </a:t>
            </a:r>
            <a:r>
              <a:rPr lang="en-US" dirty="0" err="1"/>
              <a:t>Longstocking</a:t>
            </a:r>
            <a:r>
              <a:rPr lang="en-US" dirty="0"/>
              <a:t> in the park / </a:t>
            </a:r>
            <a:r>
              <a:rPr lang="en-US" dirty="0" smtClean="0"/>
              <a:t>$c </a:t>
            </a:r>
            <a:r>
              <a:rPr lang="en-US" dirty="0"/>
              <a:t>by Astrid Lindgren ; </a:t>
            </a:r>
            <a:endParaRPr lang="en-US" dirty="0" smtClean="0"/>
          </a:p>
          <a:p>
            <a:pPr marL="0" indent="0">
              <a:buNone/>
            </a:pPr>
            <a:r>
              <a:rPr lang="en-US" dirty="0" smtClean="0"/>
              <a:t>	  with </a:t>
            </a:r>
            <a:r>
              <a:rPr lang="en-US" dirty="0"/>
              <a:t>pictures </a:t>
            </a:r>
            <a:r>
              <a:rPr lang="en-US" dirty="0" smtClean="0"/>
              <a:t>by Ingrid Nyman.</a:t>
            </a:r>
          </a:p>
          <a:p>
            <a:pPr marL="0" indent="0">
              <a:buNone/>
            </a:pPr>
            <a:r>
              <a:rPr lang="en-US" dirty="0" smtClean="0">
                <a:solidFill>
                  <a:schemeClr val="accent1">
                    <a:lumMod val="75000"/>
                  </a:schemeClr>
                </a:solidFill>
              </a:rPr>
              <a:t>385 __  Children $2 </a:t>
            </a:r>
            <a:r>
              <a:rPr lang="en-US" dirty="0" err="1" smtClean="0">
                <a:solidFill>
                  <a:schemeClr val="accent1">
                    <a:lumMod val="75000"/>
                  </a:schemeClr>
                </a:solidFill>
              </a:rPr>
              <a:t>lcdgt</a:t>
            </a:r>
            <a:endParaRPr lang="en-US" dirty="0">
              <a:solidFill>
                <a:schemeClr val="accent1">
                  <a:lumMod val="75000"/>
                </a:schemeClr>
              </a:solidFill>
            </a:endParaRPr>
          </a:p>
          <a:p>
            <a:pPr marL="0" indent="0">
              <a:buNone/>
            </a:pPr>
            <a:r>
              <a:rPr lang="en-US" dirty="0">
                <a:solidFill>
                  <a:srgbClr val="FF0000"/>
                </a:solidFill>
              </a:rPr>
              <a:t>386 </a:t>
            </a:r>
            <a:r>
              <a:rPr lang="en-US" dirty="0" smtClean="0">
                <a:solidFill>
                  <a:srgbClr val="FF0000"/>
                </a:solidFill>
              </a:rPr>
              <a:t>__  Swedes $2 </a:t>
            </a:r>
            <a:r>
              <a:rPr lang="en-US" dirty="0" err="1" smtClean="0">
                <a:solidFill>
                  <a:srgbClr val="FF0000"/>
                </a:solidFill>
              </a:rPr>
              <a:t>lcdgt</a:t>
            </a:r>
            <a:endParaRPr lang="en-US" dirty="0">
              <a:solidFill>
                <a:srgbClr val="FF0000"/>
              </a:solidFill>
            </a:endParaRPr>
          </a:p>
          <a:p>
            <a:pPr marL="0" indent="0">
              <a:buNone/>
            </a:pPr>
            <a:r>
              <a:rPr lang="en-US" dirty="0" smtClean="0">
                <a:solidFill>
                  <a:srgbClr val="FF0000"/>
                </a:solidFill>
              </a:rPr>
              <a:t>386 __  Women $2 </a:t>
            </a:r>
            <a:r>
              <a:rPr lang="en-US" dirty="0" err="1" smtClean="0">
                <a:solidFill>
                  <a:srgbClr val="FF0000"/>
                </a:solidFill>
              </a:rPr>
              <a:t>lcdgt</a:t>
            </a:r>
            <a:endParaRPr lang="en-US" dirty="0" smtClean="0">
              <a:solidFill>
                <a:srgbClr val="FF0000"/>
              </a:solidFill>
            </a:endParaRPr>
          </a:p>
          <a:p>
            <a:pPr marL="0" indent="0">
              <a:buNone/>
            </a:pPr>
            <a:r>
              <a:rPr lang="en-US" dirty="0" smtClean="0"/>
              <a:t>600 10  </a:t>
            </a:r>
            <a:r>
              <a:rPr lang="en-US" dirty="0" err="1" smtClean="0"/>
              <a:t>Longstocking</a:t>
            </a:r>
            <a:r>
              <a:rPr lang="en-US" dirty="0"/>
              <a:t>, </a:t>
            </a:r>
            <a:r>
              <a:rPr lang="en-US" dirty="0" err="1"/>
              <a:t>Pippi</a:t>
            </a:r>
            <a:r>
              <a:rPr lang="en-US" dirty="0"/>
              <a:t> </a:t>
            </a:r>
            <a:r>
              <a:rPr lang="en-US" dirty="0" smtClean="0"/>
              <a:t>$v </a:t>
            </a:r>
            <a:r>
              <a:rPr lang="en-US" dirty="0"/>
              <a:t>Juvenile fiction.</a:t>
            </a:r>
          </a:p>
          <a:p>
            <a:pPr marL="0" indent="0">
              <a:buNone/>
            </a:pPr>
            <a:r>
              <a:rPr lang="en-US" dirty="0"/>
              <a:t>650 </a:t>
            </a:r>
            <a:r>
              <a:rPr lang="en-US" dirty="0" smtClean="0"/>
              <a:t>_0  Parks $v </a:t>
            </a:r>
            <a:r>
              <a:rPr lang="en-US" dirty="0"/>
              <a:t>Juvenile fiction.</a:t>
            </a:r>
          </a:p>
          <a:p>
            <a:pPr marL="0" indent="0">
              <a:buNone/>
            </a:pPr>
            <a:r>
              <a:rPr lang="en-US" dirty="0"/>
              <a:t>650 </a:t>
            </a:r>
            <a:r>
              <a:rPr lang="en-US" dirty="0" smtClean="0"/>
              <a:t>_0  Criminals $z </a:t>
            </a:r>
            <a:r>
              <a:rPr lang="en-US" dirty="0"/>
              <a:t>Sweden </a:t>
            </a:r>
            <a:r>
              <a:rPr lang="en-US" dirty="0" smtClean="0"/>
              <a:t>$v </a:t>
            </a:r>
            <a:r>
              <a:rPr lang="en-US" dirty="0"/>
              <a:t>Juvenile fiction.</a:t>
            </a:r>
          </a:p>
          <a:p>
            <a:pPr marL="0" indent="0">
              <a:buNone/>
            </a:pPr>
            <a:r>
              <a:rPr lang="en-US" dirty="0"/>
              <a:t>650 </a:t>
            </a:r>
            <a:r>
              <a:rPr lang="en-US" dirty="0" smtClean="0"/>
              <a:t>_0  Girls $z </a:t>
            </a:r>
            <a:r>
              <a:rPr lang="en-US" dirty="0"/>
              <a:t>Sweden </a:t>
            </a:r>
            <a:r>
              <a:rPr lang="en-US" dirty="0" smtClean="0"/>
              <a:t>$v </a:t>
            </a:r>
            <a:r>
              <a:rPr lang="en-US" dirty="0"/>
              <a:t>Juvenile fiction.</a:t>
            </a:r>
          </a:p>
          <a:p>
            <a:pPr marL="0" indent="0">
              <a:buNone/>
            </a:pPr>
            <a:r>
              <a:rPr lang="en-US" dirty="0"/>
              <a:t>651 </a:t>
            </a:r>
            <a:r>
              <a:rPr lang="en-US" dirty="0" smtClean="0"/>
              <a:t>_0  Sweden $v </a:t>
            </a:r>
            <a:r>
              <a:rPr lang="en-US" dirty="0"/>
              <a:t>Juvenile fiction</a:t>
            </a:r>
            <a:r>
              <a:rPr lang="en-US" dirty="0" smtClean="0"/>
              <a:t>.</a:t>
            </a:r>
          </a:p>
          <a:p>
            <a:pPr marL="0" indent="0">
              <a:buNone/>
            </a:pPr>
            <a:r>
              <a:rPr lang="en-US" dirty="0" smtClean="0"/>
              <a:t>655 </a:t>
            </a:r>
            <a:r>
              <a:rPr lang="en-US" dirty="0"/>
              <a:t>_7  </a:t>
            </a:r>
            <a:r>
              <a:rPr lang="en-US" dirty="0" smtClean="0"/>
              <a:t>Fiction. </a:t>
            </a:r>
            <a:r>
              <a:rPr lang="en-US" dirty="0"/>
              <a:t>$2 </a:t>
            </a:r>
            <a:r>
              <a:rPr lang="en-US" dirty="0" err="1" smtClean="0"/>
              <a:t>lcgft</a:t>
            </a:r>
            <a:endParaRPr lang="en-US" dirty="0"/>
          </a:p>
        </p:txBody>
      </p:sp>
      <p:pic>
        <p:nvPicPr>
          <p:cNvPr id="5" name="Picture 4"/>
          <p:cNvPicPr>
            <a:picLocks noChangeAspect="1"/>
          </p:cNvPicPr>
          <p:nvPr/>
        </p:nvPicPr>
        <p:blipFill>
          <a:blip r:embed="rId3"/>
          <a:stretch>
            <a:fillRect/>
          </a:stretch>
        </p:blipFill>
        <p:spPr>
          <a:xfrm>
            <a:off x="7572375" y="2619375"/>
            <a:ext cx="3810000" cy="381000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232</a:t>
            </a:fld>
            <a:endParaRPr lang="en-US"/>
          </a:p>
        </p:txBody>
      </p:sp>
    </p:spTree>
    <p:extLst>
      <p:ext uri="{BB962C8B-B14F-4D97-AF65-F5344CB8AC3E}">
        <p14:creationId xmlns:p14="http://schemas.microsoft.com/office/powerpoint/2010/main" val="4050534275"/>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89089"/>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1208004"/>
            <a:ext cx="11071419" cy="5760720"/>
          </a:xfrm>
        </p:spPr>
        <p:txBody>
          <a:bodyPr>
            <a:normAutofit fontScale="92500" lnSpcReduction="20000"/>
          </a:bodyPr>
          <a:lstStyle/>
          <a:p>
            <a:pPr marL="0" indent="0">
              <a:buNone/>
            </a:pPr>
            <a:r>
              <a:rPr lang="en-US" altLang="ja-JP" dirty="0" smtClean="0"/>
              <a:t>100 1_  </a:t>
            </a:r>
            <a:r>
              <a:rPr lang="en-US" altLang="ja-JP" dirty="0" err="1"/>
              <a:t>Labrecque</a:t>
            </a:r>
            <a:r>
              <a:rPr lang="en-US" altLang="ja-JP" dirty="0"/>
              <a:t>, Ellen, </a:t>
            </a:r>
            <a:r>
              <a:rPr lang="en-US" altLang="ja-JP" dirty="0" smtClean="0"/>
              <a:t>$e </a:t>
            </a:r>
            <a:r>
              <a:rPr lang="en-US" altLang="ja-JP" dirty="0"/>
              <a:t>author.</a:t>
            </a:r>
          </a:p>
          <a:p>
            <a:pPr marL="0" indent="0">
              <a:buNone/>
            </a:pPr>
            <a:r>
              <a:rPr lang="en-US" altLang="ja-JP" dirty="0" smtClean="0"/>
              <a:t>245 14  The </a:t>
            </a:r>
            <a:r>
              <a:rPr lang="en-US" altLang="ja-JP" dirty="0"/>
              <a:t>science of a triple axel / </a:t>
            </a:r>
            <a:r>
              <a:rPr lang="en-US" altLang="ja-JP" dirty="0" smtClean="0"/>
              <a:t>$c </a:t>
            </a:r>
            <a:r>
              <a:rPr lang="en-US" altLang="ja-JP" dirty="0"/>
              <a:t>Ellen </a:t>
            </a:r>
            <a:r>
              <a:rPr lang="en-US" altLang="ja-JP" dirty="0" err="1"/>
              <a:t>Labrecque</a:t>
            </a:r>
            <a:r>
              <a:rPr lang="en-US" altLang="ja-JP" dirty="0"/>
              <a:t>.</a:t>
            </a:r>
          </a:p>
          <a:p>
            <a:pPr marL="0" indent="0">
              <a:buNone/>
            </a:pPr>
            <a:r>
              <a:rPr lang="en-US" altLang="ja-JP" dirty="0" smtClean="0">
                <a:solidFill>
                  <a:srgbClr val="0070C0"/>
                </a:solidFill>
              </a:rPr>
              <a:t>385 __  Preteens $2 </a:t>
            </a:r>
            <a:r>
              <a:rPr lang="en-US" altLang="ja-JP" dirty="0" err="1">
                <a:solidFill>
                  <a:srgbClr val="0070C0"/>
                </a:solidFill>
              </a:rPr>
              <a:t>lcdgt</a:t>
            </a:r>
            <a:endParaRPr lang="en-US" altLang="ja-JP" dirty="0">
              <a:solidFill>
                <a:srgbClr val="0070C0"/>
              </a:solidFill>
            </a:endParaRPr>
          </a:p>
          <a:p>
            <a:pPr marL="0" indent="0">
              <a:buNone/>
            </a:pPr>
            <a:r>
              <a:rPr lang="en-US" altLang="ja-JP" dirty="0">
                <a:solidFill>
                  <a:srgbClr val="0070C0"/>
                </a:solidFill>
              </a:rPr>
              <a:t>385 </a:t>
            </a:r>
            <a:r>
              <a:rPr lang="en-US" altLang="ja-JP" dirty="0" smtClean="0">
                <a:solidFill>
                  <a:srgbClr val="0070C0"/>
                </a:solidFill>
              </a:rPr>
              <a:t>__  Fourth </a:t>
            </a:r>
            <a:r>
              <a:rPr lang="en-US" altLang="ja-JP" dirty="0">
                <a:solidFill>
                  <a:srgbClr val="0070C0"/>
                </a:solidFill>
              </a:rPr>
              <a:t>grade students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0" indent="0">
              <a:buNone/>
            </a:pPr>
            <a:r>
              <a:rPr lang="en-US" altLang="ja-JP" dirty="0" smtClean="0">
                <a:solidFill>
                  <a:srgbClr val="0070C0"/>
                </a:solidFill>
              </a:rPr>
              <a:t>385 __  Fifth </a:t>
            </a:r>
            <a:r>
              <a:rPr lang="en-US" altLang="ja-JP" dirty="0">
                <a:solidFill>
                  <a:srgbClr val="0070C0"/>
                </a:solidFill>
              </a:rPr>
              <a:t>grade students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514350" indent="-514350">
              <a:buAutoNum type="arabicPlain" startAt="385"/>
            </a:pPr>
            <a:r>
              <a:rPr lang="en-US" altLang="ja-JP" dirty="0" smtClean="0">
                <a:solidFill>
                  <a:srgbClr val="0070C0"/>
                </a:solidFill>
              </a:rPr>
              <a:t> __  Sixth </a:t>
            </a:r>
            <a:r>
              <a:rPr lang="en-US" altLang="ja-JP" dirty="0">
                <a:solidFill>
                  <a:srgbClr val="0070C0"/>
                </a:solidFill>
              </a:rPr>
              <a:t>grade students </a:t>
            </a:r>
            <a:r>
              <a:rPr lang="en-US" altLang="ja-JP" dirty="0" smtClean="0">
                <a:solidFill>
                  <a:srgbClr val="0070C0"/>
                </a:solidFill>
              </a:rPr>
              <a:t>$2 </a:t>
            </a:r>
            <a:r>
              <a:rPr lang="en-US" altLang="ja-JP" dirty="0" err="1" smtClean="0">
                <a:solidFill>
                  <a:srgbClr val="0070C0"/>
                </a:solidFill>
              </a:rPr>
              <a:t>lcdgt</a:t>
            </a:r>
            <a:endParaRPr lang="en-US" altLang="ja-JP" dirty="0">
              <a:solidFill>
                <a:srgbClr val="0070C0"/>
              </a:solidFill>
            </a:endParaRPr>
          </a:p>
          <a:p>
            <a:pPr marL="0" indent="0">
              <a:buNone/>
            </a:pPr>
            <a:r>
              <a:rPr lang="en-US" altLang="ja-JP" dirty="0" smtClean="0">
                <a:solidFill>
                  <a:srgbClr val="FF0000"/>
                </a:solidFill>
              </a:rPr>
              <a:t>386 __  Pennsylvanians $2 </a:t>
            </a:r>
            <a:r>
              <a:rPr lang="en-US" altLang="ja-JP" dirty="0" err="1" smtClean="0">
                <a:solidFill>
                  <a:srgbClr val="FF0000"/>
                </a:solidFill>
              </a:rPr>
              <a:t>lcdgt</a:t>
            </a:r>
            <a:endParaRPr lang="en-US" altLang="ja-JP" dirty="0" smtClean="0">
              <a:solidFill>
                <a:srgbClr val="FF0000"/>
              </a:solidFill>
            </a:endParaRPr>
          </a:p>
          <a:p>
            <a:pPr marL="0" indent="0">
              <a:buNone/>
            </a:pPr>
            <a:r>
              <a:rPr lang="en-US" altLang="ja-JP" dirty="0" smtClean="0">
                <a:solidFill>
                  <a:srgbClr val="FF0000"/>
                </a:solidFill>
              </a:rPr>
              <a:t>386 __  Women $2 </a:t>
            </a:r>
            <a:r>
              <a:rPr lang="en-US" altLang="ja-JP" dirty="0" err="1" smtClean="0">
                <a:solidFill>
                  <a:srgbClr val="FF0000"/>
                </a:solidFill>
              </a:rPr>
              <a:t>lcdgt</a:t>
            </a:r>
            <a:endParaRPr lang="en-US" altLang="ja-JP" dirty="0" smtClean="0">
              <a:solidFill>
                <a:srgbClr val="FF0000"/>
              </a:solidFill>
            </a:endParaRPr>
          </a:p>
          <a:p>
            <a:pPr marL="0" indent="0">
              <a:buNone/>
            </a:pPr>
            <a:r>
              <a:rPr lang="en-US" altLang="ja-JP" dirty="0" smtClean="0">
                <a:solidFill>
                  <a:schemeClr val="tx1">
                    <a:lumMod val="95000"/>
                    <a:lumOff val="5000"/>
                  </a:schemeClr>
                </a:solidFill>
              </a:rPr>
              <a:t>521 1_  8-12</a:t>
            </a:r>
            <a:r>
              <a:rPr lang="en-US" altLang="ja-JP" dirty="0">
                <a:solidFill>
                  <a:schemeClr val="tx1">
                    <a:lumMod val="95000"/>
                    <a:lumOff val="5000"/>
                  </a:schemeClr>
                </a:solidFill>
              </a:rPr>
              <a:t>.</a:t>
            </a:r>
          </a:p>
          <a:p>
            <a:pPr marL="0" indent="0">
              <a:buNone/>
            </a:pPr>
            <a:r>
              <a:rPr lang="en-US" altLang="ja-JP" dirty="0" smtClean="0">
                <a:solidFill>
                  <a:schemeClr val="tx1">
                    <a:lumMod val="95000"/>
                    <a:lumOff val="5000"/>
                  </a:schemeClr>
                </a:solidFill>
              </a:rPr>
              <a:t>521 2_  4-6</a:t>
            </a:r>
            <a:r>
              <a:rPr lang="en-US" altLang="ja-JP" dirty="0">
                <a:solidFill>
                  <a:schemeClr val="tx1">
                    <a:lumMod val="95000"/>
                    <a:lumOff val="5000"/>
                  </a:schemeClr>
                </a:solidFill>
              </a:rPr>
              <a:t>.</a:t>
            </a:r>
            <a:endParaRPr lang="en-US" altLang="ja-JP" dirty="0" smtClean="0">
              <a:solidFill>
                <a:schemeClr val="tx1">
                  <a:lumMod val="95000"/>
                  <a:lumOff val="5000"/>
                </a:schemeClr>
              </a:solidFill>
            </a:endParaRPr>
          </a:p>
          <a:p>
            <a:pPr marL="0" indent="0">
              <a:buNone/>
            </a:pPr>
            <a:r>
              <a:rPr lang="en-US" altLang="ja-JP" dirty="0"/>
              <a:t>650 </a:t>
            </a:r>
            <a:r>
              <a:rPr lang="en-US" altLang="ja-JP" dirty="0" smtClean="0"/>
              <a:t>_0  Axel </a:t>
            </a:r>
            <a:r>
              <a:rPr lang="en-US" altLang="ja-JP" dirty="0"/>
              <a:t>jump </a:t>
            </a:r>
            <a:r>
              <a:rPr lang="en-US" altLang="ja-JP" dirty="0" smtClean="0"/>
              <a:t>$v </a:t>
            </a:r>
            <a:r>
              <a:rPr lang="en-US" altLang="ja-JP" dirty="0"/>
              <a:t>Juvenile literature.</a:t>
            </a:r>
          </a:p>
          <a:p>
            <a:pPr marL="0" indent="0">
              <a:buNone/>
            </a:pPr>
            <a:r>
              <a:rPr lang="en-US" altLang="ja-JP" dirty="0"/>
              <a:t>650 </a:t>
            </a:r>
            <a:r>
              <a:rPr lang="en-US" altLang="ja-JP" dirty="0" smtClean="0"/>
              <a:t>_0  Figure </a:t>
            </a:r>
            <a:r>
              <a:rPr lang="en-US" altLang="ja-JP" dirty="0"/>
              <a:t>skating </a:t>
            </a:r>
            <a:r>
              <a:rPr lang="en-US" altLang="ja-JP" dirty="0" smtClean="0"/>
              <a:t>$v </a:t>
            </a:r>
            <a:r>
              <a:rPr lang="en-US" altLang="ja-JP" dirty="0"/>
              <a:t>Juvenile literature.</a:t>
            </a:r>
          </a:p>
          <a:p>
            <a:pPr marL="0" indent="0">
              <a:buNone/>
            </a:pPr>
            <a:r>
              <a:rPr lang="en-US" altLang="ja-JP" dirty="0"/>
              <a:t>650 </a:t>
            </a:r>
            <a:r>
              <a:rPr lang="en-US" altLang="ja-JP" dirty="0" smtClean="0"/>
              <a:t>_0  Physics $v </a:t>
            </a:r>
            <a:r>
              <a:rPr lang="en-US" altLang="ja-JP" dirty="0"/>
              <a:t>Juvenile literature.</a:t>
            </a:r>
          </a:p>
          <a:p>
            <a:pPr marL="0" indent="0">
              <a:buNone/>
            </a:pPr>
            <a:r>
              <a:rPr lang="en-US" altLang="ja-JP" dirty="0"/>
              <a:t>650 </a:t>
            </a:r>
            <a:r>
              <a:rPr lang="en-US" altLang="ja-JP" dirty="0" smtClean="0"/>
              <a:t>_0  Sports </a:t>
            </a:r>
            <a:r>
              <a:rPr lang="en-US" altLang="ja-JP" dirty="0"/>
              <a:t>sciences </a:t>
            </a:r>
            <a:r>
              <a:rPr lang="en-US" altLang="ja-JP" dirty="0" smtClean="0"/>
              <a:t>$v </a:t>
            </a:r>
            <a:r>
              <a:rPr lang="en-US" altLang="ja-JP" dirty="0"/>
              <a:t>Juvenile literature.</a:t>
            </a:r>
            <a:endParaRPr lang="en-US" altLang="ja-JP"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159" y="2250327"/>
            <a:ext cx="3017520" cy="397764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233</a:t>
            </a:fld>
            <a:endParaRPr lang="en-US"/>
          </a:p>
        </p:txBody>
      </p:sp>
    </p:spTree>
    <p:extLst>
      <p:ext uri="{BB962C8B-B14F-4D97-AF65-F5344CB8AC3E}">
        <p14:creationId xmlns:p14="http://schemas.microsoft.com/office/powerpoint/2010/main" val="386080853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89089"/>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1208004"/>
            <a:ext cx="11071419" cy="5760720"/>
          </a:xfrm>
        </p:spPr>
        <p:txBody>
          <a:bodyPr>
            <a:normAutofit/>
          </a:bodyPr>
          <a:lstStyle/>
          <a:p>
            <a:pPr marL="0" indent="0">
              <a:buNone/>
            </a:pPr>
            <a:r>
              <a:rPr lang="en-US" altLang="ja-JP" dirty="0" smtClean="0"/>
              <a:t>100 1_  </a:t>
            </a:r>
            <a:r>
              <a:rPr lang="en-US" altLang="ja-JP" dirty="0" err="1" smtClean="0"/>
              <a:t>Reale</a:t>
            </a:r>
            <a:r>
              <a:rPr lang="en-US" altLang="ja-JP" dirty="0"/>
              <a:t>, Michelle, </a:t>
            </a:r>
            <a:r>
              <a:rPr lang="en-US" altLang="ja-JP" dirty="0" smtClean="0"/>
              <a:t>$e </a:t>
            </a:r>
            <a:r>
              <a:rPr lang="en-US" altLang="ja-JP" dirty="0"/>
              <a:t>author.</a:t>
            </a:r>
          </a:p>
          <a:p>
            <a:pPr marL="0" indent="0">
              <a:buNone/>
            </a:pPr>
            <a:r>
              <a:rPr lang="en-US" altLang="ja-JP" dirty="0" smtClean="0"/>
              <a:t>245 14  The </a:t>
            </a:r>
            <a:r>
              <a:rPr lang="en-US" altLang="ja-JP" dirty="0"/>
              <a:t>indispensable academic librarian : </a:t>
            </a:r>
            <a:r>
              <a:rPr lang="en-US" altLang="ja-JP" dirty="0" smtClean="0"/>
              <a:t>$b </a:t>
            </a:r>
            <a:r>
              <a:rPr lang="en-US" altLang="ja-JP" dirty="0"/>
              <a:t>teaching </a:t>
            </a:r>
            <a:endParaRPr lang="en-US" altLang="ja-JP" dirty="0" smtClean="0"/>
          </a:p>
          <a:p>
            <a:pPr marL="0" indent="0">
              <a:buNone/>
            </a:pPr>
            <a:r>
              <a:rPr lang="en-US" altLang="ja-JP" dirty="0"/>
              <a:t>	</a:t>
            </a:r>
            <a:r>
              <a:rPr lang="en-US" altLang="ja-JP" dirty="0" smtClean="0"/>
              <a:t>   and </a:t>
            </a:r>
            <a:r>
              <a:rPr lang="en-US" altLang="ja-JP" dirty="0"/>
              <a:t>collaborating for change / </a:t>
            </a:r>
            <a:r>
              <a:rPr lang="en-US" altLang="ja-JP" dirty="0" smtClean="0"/>
              <a:t>$c </a:t>
            </a:r>
            <a:r>
              <a:rPr lang="en-US" altLang="ja-JP" dirty="0"/>
              <a:t>Michelle </a:t>
            </a:r>
            <a:r>
              <a:rPr lang="en-US" altLang="ja-JP" dirty="0" err="1"/>
              <a:t>Reale</a:t>
            </a:r>
            <a:r>
              <a:rPr lang="en-US" altLang="ja-JP" dirty="0" smtClean="0"/>
              <a:t>.</a:t>
            </a:r>
          </a:p>
          <a:p>
            <a:pPr marL="0" indent="0">
              <a:buNone/>
            </a:pPr>
            <a:r>
              <a:rPr lang="en-US" altLang="ja-JP" dirty="0">
                <a:solidFill>
                  <a:srgbClr val="0070C0"/>
                </a:solidFill>
              </a:rPr>
              <a:t>385 </a:t>
            </a:r>
            <a:r>
              <a:rPr lang="en-US" altLang="ja-JP" dirty="0" smtClean="0">
                <a:solidFill>
                  <a:srgbClr val="0070C0"/>
                </a:solidFill>
              </a:rPr>
              <a:t>__  Academic </a:t>
            </a:r>
            <a:r>
              <a:rPr lang="en-US" altLang="ja-JP" dirty="0">
                <a:solidFill>
                  <a:srgbClr val="0070C0"/>
                </a:solidFill>
              </a:rPr>
              <a:t>librarians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0" indent="0">
              <a:buNone/>
            </a:pPr>
            <a:r>
              <a:rPr lang="en-US" altLang="ja-JP" dirty="0">
                <a:solidFill>
                  <a:srgbClr val="FF0000"/>
                </a:solidFill>
              </a:rPr>
              <a:t>386 </a:t>
            </a:r>
            <a:r>
              <a:rPr lang="en-US" altLang="ja-JP" dirty="0" smtClean="0">
                <a:solidFill>
                  <a:srgbClr val="FF0000"/>
                </a:solidFill>
              </a:rPr>
              <a:t>__  </a:t>
            </a:r>
            <a:r>
              <a:rPr lang="en-US" altLang="ja-JP" dirty="0">
                <a:solidFill>
                  <a:srgbClr val="FF0000"/>
                </a:solidFill>
              </a:rPr>
              <a:t>Women </a:t>
            </a:r>
            <a:r>
              <a:rPr lang="en-US" altLang="ja-JP" dirty="0" smtClean="0">
                <a:solidFill>
                  <a:srgbClr val="FF0000"/>
                </a:solidFill>
              </a:rPr>
              <a:t>$2 </a:t>
            </a:r>
            <a:r>
              <a:rPr lang="en-US" altLang="ja-JP" dirty="0" err="1">
                <a:solidFill>
                  <a:srgbClr val="FF0000"/>
                </a:solidFill>
              </a:rPr>
              <a:t>lcdgt</a:t>
            </a:r>
            <a:endParaRPr lang="en-US" altLang="ja-JP" dirty="0">
              <a:solidFill>
                <a:srgbClr val="FF0000"/>
              </a:solidFill>
            </a:endParaRPr>
          </a:p>
          <a:p>
            <a:pPr marL="0" indent="0">
              <a:buNone/>
            </a:pPr>
            <a:r>
              <a:rPr lang="en-US" altLang="ja-JP" dirty="0">
                <a:solidFill>
                  <a:srgbClr val="FF0000"/>
                </a:solidFill>
              </a:rPr>
              <a:t>386 </a:t>
            </a:r>
            <a:r>
              <a:rPr lang="en-US" altLang="ja-JP" dirty="0" smtClean="0">
                <a:solidFill>
                  <a:srgbClr val="FF0000"/>
                </a:solidFill>
              </a:rPr>
              <a:t>__  </a:t>
            </a:r>
            <a:r>
              <a:rPr lang="en-US" altLang="ja-JP" dirty="0">
                <a:solidFill>
                  <a:srgbClr val="FF0000"/>
                </a:solidFill>
              </a:rPr>
              <a:t>Pennsylvanians </a:t>
            </a:r>
            <a:r>
              <a:rPr lang="en-US" altLang="ja-JP" dirty="0" smtClean="0">
                <a:solidFill>
                  <a:srgbClr val="FF0000"/>
                </a:solidFill>
              </a:rPr>
              <a:t>$2 </a:t>
            </a:r>
            <a:r>
              <a:rPr lang="en-US" altLang="ja-JP" dirty="0" err="1">
                <a:solidFill>
                  <a:srgbClr val="FF0000"/>
                </a:solidFill>
              </a:rPr>
              <a:t>lcdgt</a:t>
            </a:r>
            <a:endParaRPr lang="en-US" altLang="ja-JP" dirty="0">
              <a:solidFill>
                <a:srgbClr val="FF0000"/>
              </a:solidFill>
            </a:endParaRPr>
          </a:p>
          <a:p>
            <a:pPr marL="0" indent="0">
              <a:buNone/>
            </a:pPr>
            <a:r>
              <a:rPr lang="en-US" altLang="ja-JP" dirty="0" smtClean="0">
                <a:solidFill>
                  <a:srgbClr val="FF0000"/>
                </a:solidFill>
              </a:rPr>
              <a:t>386 __  </a:t>
            </a:r>
            <a:r>
              <a:rPr lang="en-US" altLang="ja-JP" dirty="0">
                <a:solidFill>
                  <a:srgbClr val="FF0000"/>
                </a:solidFill>
              </a:rPr>
              <a:t>Academic librarians </a:t>
            </a:r>
            <a:r>
              <a:rPr lang="en-US" altLang="ja-JP" dirty="0" smtClean="0">
                <a:solidFill>
                  <a:srgbClr val="FF0000"/>
                </a:solidFill>
              </a:rPr>
              <a:t>$2 </a:t>
            </a:r>
            <a:r>
              <a:rPr lang="en-US" altLang="ja-JP" dirty="0" err="1">
                <a:solidFill>
                  <a:srgbClr val="FF0000"/>
                </a:solidFill>
              </a:rPr>
              <a:t>lcdgt</a:t>
            </a:r>
            <a:endParaRPr lang="en-US" altLang="ja-JP" dirty="0">
              <a:solidFill>
                <a:srgbClr val="FF0000"/>
              </a:solidFill>
            </a:endParaRPr>
          </a:p>
          <a:p>
            <a:pPr marL="0" indent="0">
              <a:buNone/>
            </a:pPr>
            <a:r>
              <a:rPr lang="en-US" altLang="ja-JP" dirty="0">
                <a:solidFill>
                  <a:srgbClr val="FF0000"/>
                </a:solidFill>
              </a:rPr>
              <a:t>386 </a:t>
            </a:r>
            <a:r>
              <a:rPr lang="en-US" altLang="ja-JP" dirty="0" smtClean="0">
                <a:solidFill>
                  <a:srgbClr val="FF0000"/>
                </a:solidFill>
              </a:rPr>
              <a:t>__  </a:t>
            </a:r>
            <a:r>
              <a:rPr lang="en-US" altLang="ja-JP" dirty="0">
                <a:solidFill>
                  <a:srgbClr val="FF0000"/>
                </a:solidFill>
              </a:rPr>
              <a:t>University and college faculty </a:t>
            </a:r>
            <a:endParaRPr lang="en-US" altLang="ja-JP" dirty="0" smtClean="0">
              <a:solidFill>
                <a:srgbClr val="FF0000"/>
              </a:solidFill>
            </a:endParaRPr>
          </a:p>
          <a:p>
            <a:pPr marL="0" indent="0">
              <a:buNone/>
            </a:pPr>
            <a:r>
              <a:rPr lang="en-US" altLang="ja-JP" dirty="0">
                <a:solidFill>
                  <a:srgbClr val="FF0000"/>
                </a:solidFill>
              </a:rPr>
              <a:t>	</a:t>
            </a:r>
            <a:r>
              <a:rPr lang="en-US" altLang="ja-JP" dirty="0" smtClean="0">
                <a:solidFill>
                  <a:srgbClr val="FF0000"/>
                </a:solidFill>
              </a:rPr>
              <a:t>   members $2 </a:t>
            </a:r>
            <a:r>
              <a:rPr lang="en-US" altLang="ja-JP" dirty="0" err="1">
                <a:solidFill>
                  <a:srgbClr val="FF0000"/>
                </a:solidFill>
              </a:rPr>
              <a:t>lcdgt</a:t>
            </a:r>
            <a:endParaRPr lang="en-US" altLang="ja-JP"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100" y="3052762"/>
            <a:ext cx="2324100" cy="348615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234</a:t>
            </a:fld>
            <a:endParaRPr lang="en-US"/>
          </a:p>
        </p:txBody>
      </p:sp>
    </p:spTree>
    <p:extLst>
      <p:ext uri="{BB962C8B-B14F-4D97-AF65-F5344CB8AC3E}">
        <p14:creationId xmlns:p14="http://schemas.microsoft.com/office/powerpoint/2010/main" val="71360957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3251"/>
          </a:xfrm>
        </p:spPr>
        <p:txBody>
          <a:bodyPr>
            <a:normAutofit fontScale="90000"/>
          </a:bodyPr>
          <a:lstStyle/>
          <a:p>
            <a:r>
              <a:rPr lang="en-US" dirty="0" smtClean="0"/>
              <a:t>Examples – Audience and Creator</a:t>
            </a:r>
            <a:endParaRPr lang="en-US" dirty="0"/>
          </a:p>
        </p:txBody>
      </p:sp>
      <p:sp>
        <p:nvSpPr>
          <p:cNvPr id="3" name="Content Placeholder 2"/>
          <p:cNvSpPr>
            <a:spLocks noGrp="1"/>
          </p:cNvSpPr>
          <p:nvPr>
            <p:ph idx="1"/>
          </p:nvPr>
        </p:nvSpPr>
        <p:spPr>
          <a:xfrm>
            <a:off x="838200" y="1320857"/>
            <a:ext cx="10515600" cy="5302967"/>
          </a:xfrm>
        </p:spPr>
        <p:txBody>
          <a:bodyPr>
            <a:normAutofit lnSpcReduction="10000"/>
          </a:bodyPr>
          <a:lstStyle/>
          <a:p>
            <a:pPr marL="0" indent="0">
              <a:buNone/>
            </a:pPr>
            <a:r>
              <a:rPr lang="en-US" altLang="ko-KR" dirty="0" smtClean="0"/>
              <a:t>130 0_  Young </a:t>
            </a:r>
            <a:r>
              <a:rPr lang="en-US" altLang="ko-KR" dirty="0"/>
              <a:t>American (New York, N.Y.)</a:t>
            </a:r>
          </a:p>
          <a:p>
            <a:pPr marL="0" indent="0">
              <a:buNone/>
            </a:pPr>
            <a:r>
              <a:rPr lang="en-US" altLang="ko-KR" dirty="0" smtClean="0"/>
              <a:t>245 14  The </a:t>
            </a:r>
            <a:r>
              <a:rPr lang="en-US" altLang="ko-KR" dirty="0"/>
              <a:t>young American.</a:t>
            </a:r>
          </a:p>
          <a:p>
            <a:pPr marL="514350" indent="-514350">
              <a:buAutoNum type="arabicPlain" startAt="260"/>
            </a:pPr>
            <a:r>
              <a:rPr lang="en-US" altLang="ko-KR" dirty="0" smtClean="0"/>
              <a:t> __  New </a:t>
            </a:r>
            <a:r>
              <a:rPr lang="en-US" altLang="ko-KR" dirty="0"/>
              <a:t>York : </a:t>
            </a:r>
            <a:r>
              <a:rPr lang="en-US" altLang="ko-KR" dirty="0" smtClean="0"/>
              <a:t>$b </a:t>
            </a:r>
            <a:r>
              <a:rPr lang="en-US" altLang="ko-KR" dirty="0"/>
              <a:t>Frank Leslie, </a:t>
            </a:r>
            <a:r>
              <a:rPr lang="en-US" altLang="ko-KR" dirty="0" smtClean="0"/>
              <a:t>$c </a:t>
            </a:r>
            <a:r>
              <a:rPr lang="en-US" altLang="ko-KR" dirty="0"/>
              <a:t>1874-1876</a:t>
            </a:r>
            <a:r>
              <a:rPr lang="en-US" altLang="ko-KR" dirty="0" smtClean="0"/>
              <a:t>.</a:t>
            </a:r>
          </a:p>
          <a:p>
            <a:pPr marL="0" indent="0">
              <a:buNone/>
            </a:pPr>
            <a:r>
              <a:rPr lang="en-US" dirty="0">
                <a:solidFill>
                  <a:srgbClr val="0070C0"/>
                </a:solidFill>
              </a:rPr>
              <a:t>385 </a:t>
            </a:r>
            <a:r>
              <a:rPr lang="en-US" dirty="0" smtClean="0">
                <a:solidFill>
                  <a:srgbClr val="0070C0"/>
                </a:solidFill>
              </a:rPr>
              <a:t>__  Teenagers $2 </a:t>
            </a:r>
            <a:r>
              <a:rPr lang="en-US" dirty="0" err="1">
                <a:solidFill>
                  <a:srgbClr val="0070C0"/>
                </a:solidFill>
              </a:rPr>
              <a:t>lcdgt</a:t>
            </a:r>
            <a:endParaRPr lang="en-US" dirty="0">
              <a:solidFill>
                <a:srgbClr val="0070C0"/>
              </a:solidFill>
            </a:endParaRPr>
          </a:p>
          <a:p>
            <a:pPr marL="514350" indent="-514350">
              <a:buAutoNum type="arabicPlain" startAt="386"/>
            </a:pPr>
            <a:r>
              <a:rPr lang="en-US" dirty="0" smtClean="0">
                <a:solidFill>
                  <a:srgbClr val="FF0000"/>
                </a:solidFill>
              </a:rPr>
              <a:t> __  Americans $2 </a:t>
            </a:r>
            <a:r>
              <a:rPr lang="en-US" dirty="0" err="1" smtClean="0">
                <a:solidFill>
                  <a:srgbClr val="FF0000"/>
                </a:solidFill>
              </a:rPr>
              <a:t>lcdgt</a:t>
            </a:r>
            <a:endParaRPr lang="en-US" dirty="0" smtClean="0">
              <a:solidFill>
                <a:srgbClr val="FF0000"/>
              </a:solidFill>
            </a:endParaRPr>
          </a:p>
          <a:p>
            <a:pPr marL="0" indent="0">
              <a:buNone/>
            </a:pPr>
            <a:r>
              <a:rPr lang="en-US" dirty="0"/>
              <a:t>650 </a:t>
            </a:r>
            <a:r>
              <a:rPr lang="en-US" dirty="0" smtClean="0"/>
              <a:t>_0  Adventure </a:t>
            </a:r>
            <a:r>
              <a:rPr lang="en-US" dirty="0"/>
              <a:t>stories, American </a:t>
            </a:r>
            <a:r>
              <a:rPr lang="en-US" dirty="0" smtClean="0"/>
              <a:t>$v </a:t>
            </a:r>
            <a:r>
              <a:rPr lang="en-US" dirty="0"/>
              <a:t>Periodicals.</a:t>
            </a:r>
          </a:p>
          <a:p>
            <a:pPr marL="0" indent="0">
              <a:buNone/>
            </a:pPr>
            <a:r>
              <a:rPr lang="en-US" dirty="0"/>
              <a:t>650 </a:t>
            </a:r>
            <a:r>
              <a:rPr lang="en-US" dirty="0" smtClean="0"/>
              <a:t>_0  American </a:t>
            </a:r>
            <a:r>
              <a:rPr lang="en-US" dirty="0"/>
              <a:t>fiction </a:t>
            </a:r>
            <a:r>
              <a:rPr lang="en-US" dirty="0" smtClean="0"/>
              <a:t>$y </a:t>
            </a:r>
            <a:r>
              <a:rPr lang="en-US" dirty="0"/>
              <a:t>19th century </a:t>
            </a:r>
            <a:r>
              <a:rPr lang="en-US" dirty="0" smtClean="0"/>
              <a:t>$v </a:t>
            </a:r>
            <a:r>
              <a:rPr lang="en-US" dirty="0"/>
              <a:t>Periodicals.</a:t>
            </a:r>
          </a:p>
          <a:p>
            <a:pPr marL="0" indent="0">
              <a:buNone/>
            </a:pPr>
            <a:r>
              <a:rPr lang="en-US" dirty="0"/>
              <a:t>650 </a:t>
            </a:r>
            <a:r>
              <a:rPr lang="en-US" dirty="0" smtClean="0"/>
              <a:t>_0  Young </a:t>
            </a:r>
            <a:r>
              <a:rPr lang="en-US" dirty="0"/>
              <a:t>adult fiction, American </a:t>
            </a:r>
            <a:r>
              <a:rPr lang="en-US" dirty="0" smtClean="0"/>
              <a:t>$v </a:t>
            </a:r>
            <a:r>
              <a:rPr lang="en-US" dirty="0"/>
              <a:t>Periodicals</a:t>
            </a:r>
            <a:r>
              <a:rPr lang="en-US" dirty="0" smtClean="0"/>
              <a:t>.</a:t>
            </a:r>
          </a:p>
          <a:p>
            <a:pPr marL="0" indent="0">
              <a:buNone/>
            </a:pPr>
            <a:r>
              <a:rPr lang="en-US" dirty="0"/>
              <a:t>655 </a:t>
            </a:r>
            <a:r>
              <a:rPr lang="en-US" dirty="0" smtClean="0"/>
              <a:t>_7  Action </a:t>
            </a:r>
            <a:r>
              <a:rPr lang="en-US" dirty="0"/>
              <a:t>and adventure fiction. </a:t>
            </a:r>
            <a:r>
              <a:rPr lang="en-US" dirty="0" smtClean="0"/>
              <a:t>$2 </a:t>
            </a:r>
            <a:r>
              <a:rPr lang="en-US" dirty="0" err="1"/>
              <a:t>lcgft</a:t>
            </a:r>
            <a:endParaRPr lang="en-US" dirty="0"/>
          </a:p>
          <a:p>
            <a:pPr marL="0" indent="0">
              <a:buNone/>
            </a:pPr>
            <a:r>
              <a:rPr lang="en-US" dirty="0"/>
              <a:t>655 </a:t>
            </a:r>
            <a:r>
              <a:rPr lang="en-US" dirty="0" smtClean="0"/>
              <a:t>_7  Short </a:t>
            </a:r>
            <a:r>
              <a:rPr lang="en-US" dirty="0"/>
              <a:t>stories. </a:t>
            </a:r>
            <a:r>
              <a:rPr lang="en-US" dirty="0" smtClean="0"/>
              <a:t>$2 </a:t>
            </a:r>
            <a:r>
              <a:rPr lang="en-US" dirty="0" err="1"/>
              <a:t>lcgft</a:t>
            </a:r>
            <a:endParaRPr lang="en-US" dirty="0"/>
          </a:p>
          <a:p>
            <a:pPr marL="0" indent="0">
              <a:buNone/>
            </a:pPr>
            <a:r>
              <a:rPr lang="en-US" dirty="0"/>
              <a:t>655 </a:t>
            </a:r>
            <a:r>
              <a:rPr lang="en-US" dirty="0" smtClean="0"/>
              <a:t>_7  Periodicals</a:t>
            </a:r>
            <a:r>
              <a:rPr lang="en-US" dirty="0"/>
              <a:t>. </a:t>
            </a:r>
            <a:r>
              <a:rPr lang="en-US" dirty="0" smtClean="0"/>
              <a:t>$2 </a:t>
            </a:r>
            <a:r>
              <a:rPr lang="en-US" dirty="0" err="1"/>
              <a:t>lcgft</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235</a:t>
            </a:fld>
            <a:endParaRPr lang="en-US"/>
          </a:p>
        </p:txBody>
      </p:sp>
    </p:spTree>
    <p:extLst>
      <p:ext uri="{BB962C8B-B14F-4D97-AF65-F5344CB8AC3E}">
        <p14:creationId xmlns:p14="http://schemas.microsoft.com/office/powerpoint/2010/main" val="205661542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139" y="183709"/>
            <a:ext cx="9601200" cy="565698"/>
          </a:xfrm>
        </p:spPr>
        <p:txBody>
          <a:bodyPr>
            <a:noAutofit/>
          </a:bodyPr>
          <a:lstStyle/>
          <a:p>
            <a:r>
              <a:rPr lang="en-US" sz="3600" dirty="0" smtClean="0"/>
              <a:t>Examples - Authority Records</a:t>
            </a:r>
            <a:endParaRPr lang="en-US" sz="3600" dirty="0"/>
          </a:p>
        </p:txBody>
      </p:sp>
      <p:sp>
        <p:nvSpPr>
          <p:cNvPr id="3" name="Content Placeholder 2"/>
          <p:cNvSpPr>
            <a:spLocks noGrp="1"/>
          </p:cNvSpPr>
          <p:nvPr>
            <p:ph idx="1"/>
          </p:nvPr>
        </p:nvSpPr>
        <p:spPr>
          <a:xfrm>
            <a:off x="1137139" y="1025913"/>
            <a:ext cx="10738910" cy="5832088"/>
          </a:xfrm>
        </p:spPr>
        <p:txBody>
          <a:bodyPr>
            <a:normAutofit fontScale="92500" lnSpcReduction="10000"/>
          </a:bodyPr>
          <a:lstStyle/>
          <a:p>
            <a:pPr marL="0" indent="0">
              <a:buNone/>
            </a:pPr>
            <a:r>
              <a:rPr lang="en-US" dirty="0"/>
              <a:t>046 __  </a:t>
            </a:r>
            <a:r>
              <a:rPr lang="en-US" dirty="0" smtClean="0"/>
              <a:t>$k </a:t>
            </a:r>
            <a:r>
              <a:rPr lang="en-US" dirty="0"/>
              <a:t>2008 </a:t>
            </a:r>
            <a:r>
              <a:rPr lang="en-US" dirty="0" smtClean="0"/>
              <a:t>$2 </a:t>
            </a:r>
            <a:r>
              <a:rPr lang="en-US" dirty="0" err="1"/>
              <a:t>edtf</a:t>
            </a:r>
            <a:endParaRPr lang="en-US" dirty="0"/>
          </a:p>
          <a:p>
            <a:pPr marL="0" indent="0">
              <a:buNone/>
            </a:pPr>
            <a:r>
              <a:rPr lang="en-US" dirty="0" smtClean="0"/>
              <a:t>100 1_  Collins</a:t>
            </a:r>
            <a:r>
              <a:rPr lang="en-US" dirty="0"/>
              <a:t>, Suzanne. </a:t>
            </a:r>
            <a:r>
              <a:rPr lang="en-US" dirty="0" smtClean="0"/>
              <a:t>$t </a:t>
            </a:r>
            <a:r>
              <a:rPr lang="en-US" dirty="0"/>
              <a:t>Hunger Games (Novel)</a:t>
            </a:r>
          </a:p>
          <a:p>
            <a:pPr marL="0" indent="0">
              <a:buNone/>
            </a:pPr>
            <a:r>
              <a:rPr lang="en-US" dirty="0"/>
              <a:t>370 </a:t>
            </a:r>
            <a:r>
              <a:rPr lang="en-US" dirty="0" smtClean="0"/>
              <a:t>__  $g </a:t>
            </a:r>
            <a:r>
              <a:rPr lang="en-US" dirty="0"/>
              <a:t>United States </a:t>
            </a:r>
            <a:r>
              <a:rPr lang="en-US" dirty="0" smtClean="0"/>
              <a:t>$2 </a:t>
            </a:r>
            <a:r>
              <a:rPr lang="en-US" dirty="0" err="1"/>
              <a:t>naf</a:t>
            </a:r>
            <a:endParaRPr lang="en-US" dirty="0"/>
          </a:p>
          <a:p>
            <a:pPr marL="0" indent="0">
              <a:buNone/>
            </a:pPr>
            <a:r>
              <a:rPr lang="en-US" dirty="0"/>
              <a:t>380 </a:t>
            </a:r>
            <a:r>
              <a:rPr lang="en-US" dirty="0" smtClean="0"/>
              <a:t>__  Novels $a </a:t>
            </a:r>
            <a:r>
              <a:rPr lang="en-US" dirty="0"/>
              <a:t>Dystopian fiction </a:t>
            </a:r>
            <a:r>
              <a:rPr lang="en-US" dirty="0" smtClean="0"/>
              <a:t>$a </a:t>
            </a:r>
            <a:r>
              <a:rPr lang="en-US" dirty="0"/>
              <a:t>Apocalyptic fiction </a:t>
            </a:r>
            <a:r>
              <a:rPr lang="en-US" dirty="0" smtClean="0"/>
              <a:t>$a Science</a:t>
            </a:r>
          </a:p>
          <a:p>
            <a:pPr marL="0" indent="0">
              <a:buNone/>
            </a:pPr>
            <a:r>
              <a:rPr lang="en-US" dirty="0"/>
              <a:t>	</a:t>
            </a:r>
            <a:r>
              <a:rPr lang="en-US" dirty="0" smtClean="0"/>
              <a:t>  fiction $a </a:t>
            </a:r>
            <a:r>
              <a:rPr lang="en-US" dirty="0"/>
              <a:t>Action and adventure fiction </a:t>
            </a:r>
            <a:r>
              <a:rPr lang="en-US" dirty="0" smtClean="0"/>
              <a:t>$2 </a:t>
            </a:r>
            <a:r>
              <a:rPr lang="en-US" dirty="0" err="1"/>
              <a:t>lcgft</a:t>
            </a:r>
            <a:endParaRPr lang="en-US" dirty="0"/>
          </a:p>
          <a:p>
            <a:pPr marL="0" indent="0">
              <a:buNone/>
            </a:pPr>
            <a:r>
              <a:rPr lang="en-US" dirty="0"/>
              <a:t>380 </a:t>
            </a:r>
            <a:r>
              <a:rPr lang="en-US" dirty="0" smtClean="0"/>
              <a:t>__  Young </a:t>
            </a:r>
            <a:r>
              <a:rPr lang="en-US" dirty="0"/>
              <a:t>adult fiction </a:t>
            </a:r>
            <a:r>
              <a:rPr lang="en-US" dirty="0" smtClean="0"/>
              <a:t>$2 </a:t>
            </a:r>
            <a:r>
              <a:rPr lang="en-US" dirty="0" err="1"/>
              <a:t>lcsh</a:t>
            </a:r>
            <a:endParaRPr lang="en-US" dirty="0"/>
          </a:p>
          <a:p>
            <a:pPr marL="0" indent="0">
              <a:buNone/>
            </a:pPr>
            <a:r>
              <a:rPr lang="en-US" dirty="0">
                <a:solidFill>
                  <a:srgbClr val="0070C0"/>
                </a:solidFill>
              </a:rPr>
              <a:t>385 </a:t>
            </a:r>
            <a:r>
              <a:rPr lang="en-US" dirty="0" smtClean="0">
                <a:solidFill>
                  <a:srgbClr val="0070C0"/>
                </a:solidFill>
              </a:rPr>
              <a:t>__  Teenagers $2 </a:t>
            </a:r>
            <a:r>
              <a:rPr lang="en-US" dirty="0" err="1">
                <a:solidFill>
                  <a:srgbClr val="0070C0"/>
                </a:solidFill>
              </a:rPr>
              <a:t>lcdgt</a:t>
            </a:r>
            <a:endParaRPr lang="en-US" dirty="0">
              <a:solidFill>
                <a:srgbClr val="0070C0"/>
              </a:solidFill>
            </a:endParaRPr>
          </a:p>
          <a:p>
            <a:pPr marL="0" indent="0">
              <a:buNone/>
            </a:pPr>
            <a:r>
              <a:rPr lang="en-US" dirty="0">
                <a:solidFill>
                  <a:srgbClr val="FF0000"/>
                </a:solidFill>
              </a:rPr>
              <a:t>386 </a:t>
            </a:r>
            <a:r>
              <a:rPr lang="en-US" dirty="0" smtClean="0">
                <a:solidFill>
                  <a:srgbClr val="FF0000"/>
                </a:solidFill>
              </a:rPr>
              <a:t>__  Americans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Women $2 </a:t>
            </a:r>
            <a:r>
              <a:rPr lang="en-US" dirty="0" err="1">
                <a:solidFill>
                  <a:srgbClr val="FF0000"/>
                </a:solidFill>
              </a:rPr>
              <a:t>lcdgt</a:t>
            </a:r>
            <a:endParaRPr lang="en-US" dirty="0">
              <a:solidFill>
                <a:srgbClr val="FF0000"/>
              </a:solidFill>
            </a:endParaRPr>
          </a:p>
          <a:p>
            <a:pPr marL="0" indent="0">
              <a:buNone/>
            </a:pPr>
            <a:r>
              <a:rPr lang="en-US" dirty="0"/>
              <a:t>500 1_ </a:t>
            </a:r>
            <a:r>
              <a:rPr lang="en-US" dirty="0" smtClean="0"/>
              <a:t> $w </a:t>
            </a:r>
            <a:r>
              <a:rPr lang="en-US" dirty="0"/>
              <a:t>r </a:t>
            </a:r>
            <a:r>
              <a:rPr lang="en-US" dirty="0" smtClean="0"/>
              <a:t>$</a:t>
            </a:r>
            <a:r>
              <a:rPr lang="en-US" dirty="0" err="1" smtClean="0"/>
              <a:t>i</a:t>
            </a:r>
            <a:r>
              <a:rPr lang="en-US" dirty="0" smtClean="0"/>
              <a:t> </a:t>
            </a:r>
            <a:r>
              <a:rPr lang="en-US" dirty="0"/>
              <a:t>Author: </a:t>
            </a:r>
            <a:r>
              <a:rPr lang="en-US" dirty="0" smtClean="0"/>
              <a:t>$a </a:t>
            </a:r>
            <a:r>
              <a:rPr lang="en-US" dirty="0"/>
              <a:t>Collins, Suzanne</a:t>
            </a:r>
          </a:p>
          <a:p>
            <a:pPr marL="0" indent="0">
              <a:buNone/>
            </a:pPr>
            <a:r>
              <a:rPr lang="en-US" dirty="0" smtClean="0"/>
              <a:t>500 1_  $w r $</a:t>
            </a:r>
            <a:r>
              <a:rPr lang="en-US" dirty="0" err="1" smtClean="0"/>
              <a:t>i</a:t>
            </a:r>
            <a:r>
              <a:rPr lang="en-US" dirty="0" smtClean="0"/>
              <a:t> </a:t>
            </a:r>
            <a:r>
              <a:rPr lang="en-US" dirty="0"/>
              <a:t>Sequel: </a:t>
            </a:r>
            <a:r>
              <a:rPr lang="en-US" dirty="0" smtClean="0"/>
              <a:t>$a </a:t>
            </a:r>
            <a:r>
              <a:rPr lang="en-US" dirty="0"/>
              <a:t>Collins, Suzanne. </a:t>
            </a:r>
            <a:r>
              <a:rPr lang="en-US" dirty="0" smtClean="0"/>
              <a:t>$t </a:t>
            </a:r>
            <a:r>
              <a:rPr lang="en-US" dirty="0"/>
              <a:t>Catching </a:t>
            </a:r>
            <a:r>
              <a:rPr lang="en-US" dirty="0" smtClean="0"/>
              <a:t>fire</a:t>
            </a:r>
          </a:p>
          <a:p>
            <a:pPr marL="0" indent="0">
              <a:buNone/>
            </a:pPr>
            <a:r>
              <a:rPr lang="en-US" dirty="0" smtClean="0"/>
              <a:t>530 _</a:t>
            </a:r>
            <a:r>
              <a:rPr lang="en-US" dirty="0"/>
              <a:t>0  </a:t>
            </a:r>
            <a:r>
              <a:rPr lang="en-US" dirty="0" smtClean="0"/>
              <a:t>$w </a:t>
            </a:r>
            <a:r>
              <a:rPr lang="en-US" dirty="0"/>
              <a:t>r </a:t>
            </a:r>
            <a:r>
              <a:rPr lang="en-US" dirty="0" smtClean="0"/>
              <a:t>$</a:t>
            </a:r>
            <a:r>
              <a:rPr lang="en-US" dirty="0" err="1" smtClean="0"/>
              <a:t>i</a:t>
            </a:r>
            <a:r>
              <a:rPr lang="en-US" dirty="0" smtClean="0"/>
              <a:t> </a:t>
            </a:r>
            <a:r>
              <a:rPr lang="en-US" dirty="0"/>
              <a:t>Adapted as motion picture (work): </a:t>
            </a:r>
            <a:r>
              <a:rPr lang="en-US" dirty="0" smtClean="0"/>
              <a:t>$a </a:t>
            </a:r>
            <a:r>
              <a:rPr lang="en-US" dirty="0"/>
              <a:t>Hunger </a:t>
            </a:r>
            <a:r>
              <a:rPr lang="en-US" dirty="0" smtClean="0"/>
              <a:t>Games</a:t>
            </a:r>
          </a:p>
          <a:p>
            <a:pPr marL="0" indent="0">
              <a:buNone/>
            </a:pPr>
            <a:r>
              <a:rPr lang="en-US" dirty="0"/>
              <a:t>	</a:t>
            </a:r>
            <a:r>
              <a:rPr lang="en-US" dirty="0" smtClean="0"/>
              <a:t>  </a:t>
            </a:r>
            <a:r>
              <a:rPr lang="en-US" dirty="0"/>
              <a:t>(Motion picture)</a:t>
            </a: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236</a:t>
            </a:fld>
            <a:endParaRPr lang="en-US"/>
          </a:p>
        </p:txBody>
      </p:sp>
    </p:spTree>
    <p:extLst>
      <p:ext uri="{BB962C8B-B14F-4D97-AF65-F5344CB8AC3E}">
        <p14:creationId xmlns:p14="http://schemas.microsoft.com/office/powerpoint/2010/main" val="64840399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139" y="451339"/>
            <a:ext cx="9601200" cy="565698"/>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1192319" y="1676824"/>
            <a:ext cx="10739486" cy="5181176"/>
          </a:xfrm>
        </p:spPr>
        <p:txBody>
          <a:bodyPr>
            <a:normAutofit/>
          </a:bodyPr>
          <a:lstStyle/>
          <a:p>
            <a:pPr marL="0" indent="0">
              <a:buNone/>
            </a:pPr>
            <a:r>
              <a:rPr lang="en-US" dirty="0" smtClean="0"/>
              <a:t>100 1_  Benjamin</a:t>
            </a:r>
            <a:r>
              <a:rPr lang="en-US" dirty="0"/>
              <a:t>, Martin, </a:t>
            </a:r>
            <a:r>
              <a:rPr lang="en-US" dirty="0" smtClean="0"/>
              <a:t>$d </a:t>
            </a:r>
            <a:r>
              <a:rPr lang="en-US" dirty="0"/>
              <a:t>1968- </a:t>
            </a:r>
            <a:r>
              <a:rPr lang="en-US" dirty="0" smtClean="0"/>
              <a:t>$t </a:t>
            </a:r>
            <a:r>
              <a:rPr lang="en-US" dirty="0"/>
              <a:t>Swahili </a:t>
            </a:r>
            <a:r>
              <a:rPr lang="en-US" dirty="0" smtClean="0"/>
              <a:t>phrasebook </a:t>
            </a:r>
          </a:p>
          <a:p>
            <a:pPr marL="0" indent="0">
              <a:buNone/>
            </a:pPr>
            <a:r>
              <a:rPr lang="en-US" dirty="0" smtClean="0"/>
              <a:t>380 __  Phrase books $a </a:t>
            </a:r>
            <a:r>
              <a:rPr lang="en-US" dirty="0"/>
              <a:t>Dictionaries $</a:t>
            </a:r>
            <a:r>
              <a:rPr lang="en-US" dirty="0" smtClean="0"/>
              <a:t>2 </a:t>
            </a:r>
            <a:r>
              <a:rPr lang="en-US" dirty="0" err="1" smtClean="0"/>
              <a:t>lcgft</a:t>
            </a:r>
            <a:endParaRPr lang="en-US" dirty="0" smtClean="0"/>
          </a:p>
          <a:p>
            <a:pPr marL="0" indent="0">
              <a:buNone/>
            </a:pPr>
            <a:r>
              <a:rPr lang="en-US" dirty="0" smtClean="0">
                <a:solidFill>
                  <a:srgbClr val="FF0000"/>
                </a:solidFill>
              </a:rPr>
              <a:t>385 __  English speakers $2 </a:t>
            </a:r>
            <a:r>
              <a:rPr lang="en-US" dirty="0" err="1" smtClean="0">
                <a:solidFill>
                  <a:srgbClr val="FF0000"/>
                </a:solidFill>
              </a:rPr>
              <a:t>lcdgt</a:t>
            </a:r>
            <a:endParaRPr lang="en-US" dirty="0" smtClean="0">
              <a:solidFill>
                <a:srgbClr val="FF0000"/>
              </a:solidFill>
            </a:endParaRPr>
          </a:p>
          <a:p>
            <a:pPr marL="0" indent="0">
              <a:buNone/>
            </a:pPr>
            <a:r>
              <a:rPr lang="en-US" dirty="0" smtClean="0"/>
              <a:t>400 1_  Benjamin</a:t>
            </a:r>
            <a:r>
              <a:rPr lang="en-US" dirty="0"/>
              <a:t>, Martin, </a:t>
            </a:r>
            <a:r>
              <a:rPr lang="en-US" dirty="0" smtClean="0"/>
              <a:t>$d </a:t>
            </a:r>
            <a:r>
              <a:rPr lang="en-US" dirty="0"/>
              <a:t>1968- </a:t>
            </a:r>
            <a:r>
              <a:rPr lang="en-US" dirty="0" smtClean="0"/>
              <a:t>$t </a:t>
            </a:r>
            <a:r>
              <a:rPr lang="en-US" dirty="0"/>
              <a:t>Swahili phrasebook &amp; dictionary</a:t>
            </a:r>
            <a:endParaRPr lang="en-US" dirty="0" smtClean="0"/>
          </a:p>
          <a:p>
            <a:pPr marL="0" indent="0">
              <a:buNone/>
            </a:pPr>
            <a:r>
              <a:rPr lang="en-US" dirty="0" smtClean="0"/>
              <a:t>400 </a:t>
            </a:r>
            <a:r>
              <a:rPr lang="en-US" dirty="0"/>
              <a:t>1_ </a:t>
            </a:r>
            <a:r>
              <a:rPr lang="en-US" dirty="0" smtClean="0"/>
              <a:t> Benjamin</a:t>
            </a:r>
            <a:r>
              <a:rPr lang="en-US" dirty="0"/>
              <a:t>, Martin, </a:t>
            </a:r>
            <a:r>
              <a:rPr lang="en-US" dirty="0" smtClean="0"/>
              <a:t>$d </a:t>
            </a:r>
            <a:r>
              <a:rPr lang="en-US" dirty="0"/>
              <a:t>1968- </a:t>
            </a:r>
            <a:r>
              <a:rPr lang="en-US" dirty="0" smtClean="0"/>
              <a:t>$t </a:t>
            </a:r>
            <a:r>
              <a:rPr lang="en-US" dirty="0"/>
              <a:t>Swahili phrasebook and </a:t>
            </a:r>
            <a:r>
              <a:rPr lang="en-US" dirty="0" smtClean="0"/>
              <a:t>dictionary</a:t>
            </a:r>
          </a:p>
          <a:p>
            <a:pPr marL="0" indent="0">
              <a:buNone/>
            </a:pPr>
            <a:r>
              <a:rPr lang="en-US" dirty="0"/>
              <a:t>500 1_ </a:t>
            </a:r>
            <a:r>
              <a:rPr lang="en-US" dirty="0" smtClean="0"/>
              <a:t> $w r $</a:t>
            </a:r>
            <a:r>
              <a:rPr lang="en-US" dirty="0" err="1" smtClean="0"/>
              <a:t>i</a:t>
            </a:r>
            <a:r>
              <a:rPr lang="en-US" dirty="0" smtClean="0"/>
              <a:t> </a:t>
            </a:r>
            <a:r>
              <a:rPr lang="en-US" dirty="0"/>
              <a:t>Author: </a:t>
            </a:r>
            <a:r>
              <a:rPr lang="en-US" dirty="0" smtClean="0"/>
              <a:t>$a </a:t>
            </a:r>
            <a:r>
              <a:rPr lang="en-US" dirty="0"/>
              <a:t>Benjamin, Martin, </a:t>
            </a:r>
            <a:r>
              <a:rPr lang="en-US" dirty="0" smtClean="0"/>
              <a:t>$d 1968-</a:t>
            </a:r>
          </a:p>
        </p:txBody>
      </p:sp>
      <p:sp>
        <p:nvSpPr>
          <p:cNvPr id="5" name="Slide Number Placeholder 4"/>
          <p:cNvSpPr>
            <a:spLocks noGrp="1"/>
          </p:cNvSpPr>
          <p:nvPr>
            <p:ph type="sldNum" sz="quarter" idx="12"/>
          </p:nvPr>
        </p:nvSpPr>
        <p:spPr/>
        <p:txBody>
          <a:bodyPr/>
          <a:lstStyle/>
          <a:p>
            <a:fld id="{A00A331D-2EB0-4CEE-8662-2FAB66802E28}" type="slidenum">
              <a:rPr lang="en-US" smtClean="0"/>
              <a:t>237</a:t>
            </a:fld>
            <a:endParaRPr lang="en-US"/>
          </a:p>
        </p:txBody>
      </p:sp>
    </p:spTree>
    <p:extLst>
      <p:ext uri="{BB962C8B-B14F-4D97-AF65-F5344CB8AC3E}">
        <p14:creationId xmlns:p14="http://schemas.microsoft.com/office/powerpoint/2010/main" val="232782026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434" y="336395"/>
            <a:ext cx="9609909" cy="700668"/>
          </a:xfrm>
        </p:spPr>
        <p:txBody>
          <a:bodyPr>
            <a:normAutofit/>
          </a:bodyPr>
          <a:lstStyle/>
          <a:p>
            <a:r>
              <a:rPr lang="en-US" dirty="0"/>
              <a:t>Examples - Authority Records</a:t>
            </a:r>
          </a:p>
        </p:txBody>
      </p:sp>
      <p:sp>
        <p:nvSpPr>
          <p:cNvPr id="3" name="Content Placeholder 2"/>
          <p:cNvSpPr>
            <a:spLocks noGrp="1"/>
          </p:cNvSpPr>
          <p:nvPr>
            <p:ph idx="1"/>
          </p:nvPr>
        </p:nvSpPr>
        <p:spPr>
          <a:xfrm>
            <a:off x="962434" y="1462397"/>
            <a:ext cx="11002825" cy="5259078"/>
          </a:xfrm>
        </p:spPr>
        <p:txBody>
          <a:bodyPr>
            <a:normAutofit lnSpcReduction="10000"/>
          </a:bodyPr>
          <a:lstStyle/>
          <a:p>
            <a:pPr marL="0" indent="0">
              <a:buNone/>
            </a:pPr>
            <a:r>
              <a:rPr lang="en-US" dirty="0"/>
              <a:t>130 </a:t>
            </a:r>
            <a:r>
              <a:rPr lang="en-US" dirty="0" smtClean="0"/>
              <a:t>_0  </a:t>
            </a:r>
            <a:r>
              <a:rPr lang="en-US" dirty="0" err="1" smtClean="0"/>
              <a:t>Compañeras</a:t>
            </a:r>
            <a:r>
              <a:rPr lang="en-US" dirty="0" smtClean="0"/>
              <a:t> </a:t>
            </a:r>
            <a:r>
              <a:rPr lang="en-US" dirty="0"/>
              <a:t>(Ramos)</a:t>
            </a:r>
          </a:p>
          <a:p>
            <a:pPr marL="0" indent="0">
              <a:buNone/>
            </a:pPr>
            <a:r>
              <a:rPr lang="en-US" dirty="0"/>
              <a:t>380 </a:t>
            </a:r>
            <a:r>
              <a:rPr lang="en-US" dirty="0" smtClean="0"/>
              <a:t>__  </a:t>
            </a:r>
            <a:r>
              <a:rPr lang="en-US" dirty="0"/>
              <a:t>Lesbians' writings, American--Hispanic American </a:t>
            </a:r>
            <a:r>
              <a:rPr lang="en-US" dirty="0" smtClean="0"/>
              <a:t>authors</a:t>
            </a:r>
          </a:p>
          <a:p>
            <a:pPr marL="0" indent="0">
              <a:buNone/>
            </a:pPr>
            <a:r>
              <a:rPr lang="en-US" dirty="0"/>
              <a:t>	</a:t>
            </a:r>
            <a:r>
              <a:rPr lang="en-US" dirty="0" smtClean="0"/>
              <a:t>   $a </a:t>
            </a:r>
            <a:r>
              <a:rPr lang="en-US" dirty="0"/>
              <a:t>Lesbians' writings, Hispanic American (Spanish) </a:t>
            </a:r>
            <a:r>
              <a:rPr lang="en-US" dirty="0" smtClean="0"/>
              <a:t>$2 </a:t>
            </a:r>
            <a:r>
              <a:rPr lang="en-US" dirty="0" err="1"/>
              <a:t>lcsh</a:t>
            </a:r>
            <a:endParaRPr lang="en-US" dirty="0"/>
          </a:p>
          <a:p>
            <a:pPr marL="0" indent="0">
              <a:buNone/>
            </a:pPr>
            <a:r>
              <a:rPr lang="en-US" dirty="0"/>
              <a:t>380 </a:t>
            </a:r>
            <a:r>
              <a:rPr lang="en-US" dirty="0" smtClean="0"/>
              <a:t>__  </a:t>
            </a:r>
            <a:r>
              <a:rPr lang="en-US" dirty="0"/>
              <a:t>Oral histories </a:t>
            </a:r>
            <a:r>
              <a:rPr lang="en-US" dirty="0" smtClean="0"/>
              <a:t>$a </a:t>
            </a:r>
            <a:r>
              <a:rPr lang="en-US" dirty="0"/>
              <a:t>Essays </a:t>
            </a:r>
            <a:r>
              <a:rPr lang="en-US" dirty="0" smtClean="0"/>
              <a:t>$a </a:t>
            </a:r>
            <a:r>
              <a:rPr lang="en-US" dirty="0"/>
              <a:t>Poetry </a:t>
            </a:r>
            <a:r>
              <a:rPr lang="en-US" dirty="0" smtClean="0"/>
              <a:t>$a </a:t>
            </a:r>
            <a:r>
              <a:rPr lang="en-US" dirty="0"/>
              <a:t>Short stories </a:t>
            </a:r>
            <a:r>
              <a:rPr lang="en-US" dirty="0" smtClean="0"/>
              <a:t>$a </a:t>
            </a:r>
            <a:r>
              <a:rPr lang="en-US" dirty="0"/>
              <a:t>Art </a:t>
            </a:r>
            <a:r>
              <a:rPr lang="en-US" dirty="0" smtClean="0"/>
              <a:t>$2 </a:t>
            </a:r>
            <a:r>
              <a:rPr lang="en-US" dirty="0" err="1"/>
              <a:t>lcgft</a:t>
            </a:r>
            <a:endParaRPr lang="en-US" dirty="0"/>
          </a:p>
          <a:p>
            <a:pPr marL="0" indent="0">
              <a:buNone/>
            </a:pPr>
            <a:r>
              <a:rPr lang="en-US" dirty="0"/>
              <a:t>381 </a:t>
            </a:r>
            <a:r>
              <a:rPr lang="en-US" dirty="0" smtClean="0"/>
              <a:t>__  </a:t>
            </a:r>
            <a:r>
              <a:rPr lang="en-US" dirty="0"/>
              <a:t>Ramos</a:t>
            </a:r>
          </a:p>
          <a:p>
            <a:pPr marL="0" indent="0">
              <a:buNone/>
            </a:pPr>
            <a:r>
              <a:rPr lang="en-US" dirty="0">
                <a:solidFill>
                  <a:srgbClr val="FF0000"/>
                </a:solidFill>
              </a:rPr>
              <a:t>386 </a:t>
            </a:r>
            <a:r>
              <a:rPr lang="en-US" dirty="0" smtClean="0">
                <a:solidFill>
                  <a:srgbClr val="FF0000"/>
                </a:solidFill>
              </a:rPr>
              <a:t>__  </a:t>
            </a:r>
            <a:r>
              <a:rPr lang="en-US" dirty="0">
                <a:solidFill>
                  <a:srgbClr val="FF0000"/>
                </a:solidFill>
              </a:rPr>
              <a:t>Hispanic American lesbians </a:t>
            </a:r>
            <a:r>
              <a:rPr lang="en-US" dirty="0" smtClean="0">
                <a:solidFill>
                  <a:srgbClr val="FF0000"/>
                </a:solidFill>
              </a:rPr>
              <a:t>$2 </a:t>
            </a:r>
            <a:r>
              <a:rPr lang="en-US" dirty="0" err="1">
                <a:solidFill>
                  <a:srgbClr val="FF0000"/>
                </a:solidFill>
              </a:rPr>
              <a:t>lcsh</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t>
            </a:r>
            <a:r>
              <a:rPr lang="en-US" dirty="0">
                <a:solidFill>
                  <a:srgbClr val="FF0000"/>
                </a:solidFill>
              </a:rPr>
              <a:t>Lesbians </a:t>
            </a:r>
            <a:r>
              <a:rPr lang="en-US" dirty="0" smtClean="0">
                <a:solidFill>
                  <a:srgbClr val="FF0000"/>
                </a:solidFill>
              </a:rPr>
              <a:t>$a </a:t>
            </a:r>
            <a:r>
              <a:rPr lang="en-US" dirty="0">
                <a:solidFill>
                  <a:srgbClr val="FF0000"/>
                </a:solidFill>
              </a:rPr>
              <a:t>Hispanic Americans </a:t>
            </a:r>
            <a:r>
              <a:rPr lang="en-US" dirty="0" smtClean="0">
                <a:solidFill>
                  <a:srgbClr val="FF0000"/>
                </a:solidFill>
              </a:rPr>
              <a:t>$a </a:t>
            </a:r>
            <a:r>
              <a:rPr lang="en-US" dirty="0">
                <a:solidFill>
                  <a:srgbClr val="FF0000"/>
                </a:solidFill>
              </a:rPr>
              <a:t>Americans </a:t>
            </a:r>
            <a:r>
              <a:rPr lang="en-US" dirty="0" smtClean="0">
                <a:solidFill>
                  <a:srgbClr val="FF0000"/>
                </a:solidFill>
              </a:rPr>
              <a:t>$a </a:t>
            </a:r>
            <a:r>
              <a:rPr lang="en-US" dirty="0">
                <a:solidFill>
                  <a:srgbClr val="FF0000"/>
                </a:solidFill>
              </a:rPr>
              <a:t>Women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t>430 </a:t>
            </a:r>
            <a:r>
              <a:rPr lang="en-US" dirty="0" smtClean="0"/>
              <a:t>_0  </a:t>
            </a:r>
            <a:r>
              <a:rPr lang="en-US" dirty="0" err="1" smtClean="0"/>
              <a:t>Compañeras</a:t>
            </a:r>
            <a:r>
              <a:rPr lang="en-US" dirty="0"/>
              <a:t>: Latina lesbians</a:t>
            </a:r>
          </a:p>
          <a:p>
            <a:pPr marL="0" indent="0">
              <a:buNone/>
            </a:pPr>
            <a:r>
              <a:rPr lang="en-US" dirty="0" smtClean="0"/>
              <a:t>500 1_  $w </a:t>
            </a:r>
            <a:r>
              <a:rPr lang="en-US" dirty="0"/>
              <a:t>r </a:t>
            </a:r>
            <a:r>
              <a:rPr lang="en-US" dirty="0" smtClean="0"/>
              <a:t>$</a:t>
            </a:r>
            <a:r>
              <a:rPr lang="en-US" dirty="0" err="1" smtClean="0"/>
              <a:t>i</a:t>
            </a:r>
            <a:r>
              <a:rPr lang="en-US" dirty="0" smtClean="0"/>
              <a:t> </a:t>
            </a:r>
            <a:r>
              <a:rPr lang="en-US" dirty="0"/>
              <a:t>Editor: </a:t>
            </a:r>
            <a:r>
              <a:rPr lang="en-US" dirty="0" smtClean="0"/>
              <a:t>$a </a:t>
            </a:r>
            <a:r>
              <a:rPr lang="en-US" dirty="0"/>
              <a:t>Ramos, Juanita, </a:t>
            </a:r>
            <a:r>
              <a:rPr lang="en-US" dirty="0" smtClean="0"/>
              <a:t>$d 1953-</a:t>
            </a:r>
          </a:p>
          <a:p>
            <a:pPr marL="0" indent="0">
              <a:buNone/>
            </a:pPr>
            <a:r>
              <a:rPr lang="en-US" dirty="0"/>
              <a:t>670 __  </a:t>
            </a:r>
            <a:r>
              <a:rPr lang="en-US" dirty="0" err="1"/>
              <a:t>Compañeras</a:t>
            </a:r>
            <a:r>
              <a:rPr lang="en-US" dirty="0"/>
              <a:t> : Latina lesbians : (an anthology), 1987: </a:t>
            </a:r>
            <a:r>
              <a:rPr lang="en-US" dirty="0" smtClean="0"/>
              <a:t>$b </a:t>
            </a:r>
            <a:r>
              <a:rPr lang="en-US" dirty="0"/>
              <a:t>title </a:t>
            </a:r>
            <a:r>
              <a:rPr lang="en-US" dirty="0" smtClean="0"/>
              <a:t>page</a:t>
            </a:r>
          </a:p>
          <a:p>
            <a:pPr marL="0" indent="0">
              <a:buNone/>
            </a:pPr>
            <a:r>
              <a:rPr lang="en-US" dirty="0"/>
              <a:t>	</a:t>
            </a:r>
            <a:r>
              <a:rPr lang="en-US" dirty="0" smtClean="0"/>
              <a:t>   </a:t>
            </a:r>
            <a:r>
              <a:rPr lang="en-US" dirty="0"/>
              <a:t>(compiled and edited by Juanita Ramos) </a:t>
            </a:r>
          </a:p>
        </p:txBody>
      </p:sp>
      <p:sp>
        <p:nvSpPr>
          <p:cNvPr id="5" name="Slide Number Placeholder 4"/>
          <p:cNvSpPr>
            <a:spLocks noGrp="1"/>
          </p:cNvSpPr>
          <p:nvPr>
            <p:ph type="sldNum" sz="quarter" idx="12"/>
          </p:nvPr>
        </p:nvSpPr>
        <p:spPr/>
        <p:txBody>
          <a:bodyPr/>
          <a:lstStyle/>
          <a:p>
            <a:fld id="{A00A331D-2EB0-4CEE-8662-2FAB66802E28}" type="slidenum">
              <a:rPr lang="en-US" smtClean="0"/>
              <a:t>238</a:t>
            </a:fld>
            <a:endParaRPr lang="en-US"/>
          </a:p>
        </p:txBody>
      </p:sp>
    </p:spTree>
    <p:extLst>
      <p:ext uri="{BB962C8B-B14F-4D97-AF65-F5344CB8AC3E}">
        <p14:creationId xmlns:p14="http://schemas.microsoft.com/office/powerpoint/2010/main" val="3311405304"/>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937" y="381000"/>
            <a:ext cx="9609909" cy="1143000"/>
          </a:xfrm>
        </p:spPr>
        <p:txBody>
          <a:bodyPr>
            <a:normAutofit/>
          </a:bodyPr>
          <a:lstStyle/>
          <a:p>
            <a:r>
              <a:rPr lang="en-US" dirty="0"/>
              <a:t>Examples - Authority Records</a:t>
            </a:r>
          </a:p>
        </p:txBody>
      </p:sp>
      <p:sp>
        <p:nvSpPr>
          <p:cNvPr id="3" name="Content Placeholder 2"/>
          <p:cNvSpPr>
            <a:spLocks noGrp="1"/>
          </p:cNvSpPr>
          <p:nvPr>
            <p:ph idx="1"/>
          </p:nvPr>
        </p:nvSpPr>
        <p:spPr>
          <a:xfrm>
            <a:off x="1441937" y="1661532"/>
            <a:ext cx="9505406" cy="4939990"/>
          </a:xfrm>
        </p:spPr>
        <p:txBody>
          <a:bodyPr>
            <a:normAutofit fontScale="92500" lnSpcReduction="10000"/>
          </a:bodyPr>
          <a:lstStyle/>
          <a:p>
            <a:pPr marL="0" indent="0">
              <a:buNone/>
            </a:pPr>
            <a:r>
              <a:rPr lang="en-US" dirty="0"/>
              <a:t>130 </a:t>
            </a:r>
            <a:r>
              <a:rPr lang="en-US" dirty="0" smtClean="0"/>
              <a:t>_0  World's </a:t>
            </a:r>
            <a:r>
              <a:rPr lang="en-US" dirty="0"/>
              <a:t>best plays by celebrated European authors</a:t>
            </a:r>
          </a:p>
          <a:p>
            <a:pPr marL="0" indent="0">
              <a:buNone/>
            </a:pPr>
            <a:r>
              <a:rPr lang="en-US" dirty="0"/>
              <a:t>370 </a:t>
            </a:r>
            <a:r>
              <a:rPr lang="en-US" dirty="0" smtClean="0"/>
              <a:t>__  $g </a:t>
            </a:r>
            <a:r>
              <a:rPr lang="en-US" dirty="0"/>
              <a:t>New York (N.Y.) </a:t>
            </a:r>
            <a:r>
              <a:rPr lang="en-US" dirty="0" smtClean="0"/>
              <a:t>$2 </a:t>
            </a:r>
            <a:r>
              <a:rPr lang="en-US" dirty="0" err="1"/>
              <a:t>naf</a:t>
            </a:r>
            <a:endParaRPr lang="en-US" dirty="0"/>
          </a:p>
          <a:p>
            <a:pPr marL="0" indent="0">
              <a:buNone/>
            </a:pPr>
            <a:r>
              <a:rPr lang="en-US" dirty="0"/>
              <a:t>380 </a:t>
            </a:r>
            <a:r>
              <a:rPr lang="en-US" dirty="0" smtClean="0"/>
              <a:t>__  Monographic </a:t>
            </a:r>
            <a:r>
              <a:rPr lang="en-US" dirty="0"/>
              <a:t>series </a:t>
            </a:r>
            <a:r>
              <a:rPr lang="en-US" dirty="0" smtClean="0"/>
              <a:t>$2 </a:t>
            </a:r>
            <a:r>
              <a:rPr lang="en-US" dirty="0" err="1"/>
              <a:t>lcsh</a:t>
            </a:r>
            <a:endParaRPr lang="en-US" dirty="0"/>
          </a:p>
          <a:p>
            <a:pPr marL="0" indent="0">
              <a:buNone/>
            </a:pPr>
            <a:r>
              <a:rPr lang="en-US" dirty="0"/>
              <a:t>380 </a:t>
            </a:r>
            <a:r>
              <a:rPr lang="en-US" dirty="0" smtClean="0"/>
              <a:t>__  Drama $2 </a:t>
            </a:r>
            <a:r>
              <a:rPr lang="en-US" dirty="0" err="1"/>
              <a:t>lcgft</a:t>
            </a:r>
            <a:endParaRPr lang="en-US" dirty="0"/>
          </a:p>
          <a:p>
            <a:pPr marL="0" indent="0">
              <a:buNone/>
            </a:pPr>
            <a:r>
              <a:rPr lang="en-US" dirty="0" smtClean="0">
                <a:solidFill>
                  <a:srgbClr val="FF0000"/>
                </a:solidFill>
              </a:rPr>
              <a:t>386 __  Europeans $2 </a:t>
            </a:r>
            <a:r>
              <a:rPr lang="en-US" dirty="0" err="1">
                <a:solidFill>
                  <a:srgbClr val="FF0000"/>
                </a:solidFill>
              </a:rPr>
              <a:t>lcdgt</a:t>
            </a:r>
            <a:endParaRPr lang="en-US" dirty="0">
              <a:solidFill>
                <a:srgbClr val="FF0000"/>
              </a:solidFill>
            </a:endParaRPr>
          </a:p>
          <a:p>
            <a:pPr marL="0" indent="0">
              <a:buNone/>
            </a:pPr>
            <a:r>
              <a:rPr lang="en-US" dirty="0"/>
              <a:t>643 </a:t>
            </a:r>
            <a:r>
              <a:rPr lang="en-US" dirty="0" smtClean="0"/>
              <a:t>__  New </a:t>
            </a:r>
            <a:r>
              <a:rPr lang="en-US" dirty="0"/>
              <a:t>York </a:t>
            </a:r>
            <a:r>
              <a:rPr lang="en-US" dirty="0" smtClean="0"/>
              <a:t>$a </a:t>
            </a:r>
            <a:r>
              <a:rPr lang="en-US" dirty="0"/>
              <a:t>London </a:t>
            </a:r>
            <a:r>
              <a:rPr lang="en-US" dirty="0" smtClean="0"/>
              <a:t>$b </a:t>
            </a:r>
            <a:r>
              <a:rPr lang="en-US" dirty="0"/>
              <a:t>S. French</a:t>
            </a:r>
          </a:p>
          <a:p>
            <a:pPr marL="0" indent="0">
              <a:buNone/>
            </a:pPr>
            <a:r>
              <a:rPr lang="en-US" dirty="0"/>
              <a:t>644 </a:t>
            </a:r>
            <a:r>
              <a:rPr lang="en-US" dirty="0" smtClean="0"/>
              <a:t>__  f $5 </a:t>
            </a:r>
            <a:r>
              <a:rPr lang="en-US" dirty="0"/>
              <a:t>ICU</a:t>
            </a:r>
          </a:p>
          <a:p>
            <a:pPr marL="0" indent="0">
              <a:buNone/>
            </a:pPr>
            <a:r>
              <a:rPr lang="en-US" dirty="0"/>
              <a:t>645 </a:t>
            </a:r>
            <a:r>
              <a:rPr lang="en-US" dirty="0" smtClean="0"/>
              <a:t>__  t $5 </a:t>
            </a:r>
            <a:r>
              <a:rPr lang="en-US" dirty="0"/>
              <a:t>DPCC </a:t>
            </a:r>
            <a:r>
              <a:rPr lang="en-US" dirty="0" smtClean="0"/>
              <a:t>$5 </a:t>
            </a:r>
            <a:r>
              <a:rPr lang="en-US" dirty="0"/>
              <a:t>ICU</a:t>
            </a:r>
          </a:p>
          <a:p>
            <a:pPr marL="0" indent="0">
              <a:buNone/>
            </a:pPr>
            <a:r>
              <a:rPr lang="en-US" dirty="0"/>
              <a:t>646 </a:t>
            </a:r>
            <a:r>
              <a:rPr lang="en-US" dirty="0" smtClean="0"/>
              <a:t>__  s $5 </a:t>
            </a:r>
            <a:r>
              <a:rPr lang="en-US" dirty="0"/>
              <a:t>ICU</a:t>
            </a:r>
          </a:p>
          <a:p>
            <a:pPr marL="0" indent="0">
              <a:buNone/>
            </a:pPr>
            <a:r>
              <a:rPr lang="en-US" dirty="0"/>
              <a:t>670 </a:t>
            </a:r>
            <a:r>
              <a:rPr lang="en-US" dirty="0" smtClean="0"/>
              <a:t>__  Everyman</a:t>
            </a:r>
            <a:r>
              <a:rPr lang="en-US" dirty="0"/>
              <a:t>, a morality play, ©1925: </a:t>
            </a:r>
            <a:r>
              <a:rPr lang="en-US" dirty="0" smtClean="0"/>
              <a:t>$b </a:t>
            </a:r>
            <a:r>
              <a:rPr lang="en-US" dirty="0"/>
              <a:t>series title page (The </a:t>
            </a:r>
            <a:endParaRPr lang="en-US" dirty="0" smtClean="0"/>
          </a:p>
          <a:p>
            <a:pPr marL="0" indent="0">
              <a:buNone/>
            </a:pPr>
            <a:r>
              <a:rPr lang="en-US" dirty="0"/>
              <a:t>	</a:t>
            </a:r>
            <a:r>
              <a:rPr lang="en-US" dirty="0" smtClean="0"/>
              <a:t>  world's </a:t>
            </a:r>
            <a:r>
              <a:rPr lang="en-US" dirty="0"/>
              <a:t>best plays by celebrated European authors)</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239</a:t>
            </a:fld>
            <a:endParaRPr lang="en-US"/>
          </a:p>
        </p:txBody>
      </p:sp>
    </p:spTree>
    <p:extLst>
      <p:ext uri="{BB962C8B-B14F-4D97-AF65-F5344CB8AC3E}">
        <p14:creationId xmlns:p14="http://schemas.microsoft.com/office/powerpoint/2010/main" val="38579639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163"/>
            <a:ext cx="12136755" cy="3084576"/>
          </a:xfrm>
          <a:prstGeom prst="rect">
            <a:avLst/>
          </a:prstGeom>
        </p:spPr>
      </p:pic>
      <p:pic>
        <p:nvPicPr>
          <p:cNvPr id="6" name="Picture 5"/>
          <p:cNvPicPr>
            <a:picLocks noChangeAspect="1"/>
          </p:cNvPicPr>
          <p:nvPr/>
        </p:nvPicPr>
        <p:blipFill>
          <a:blip r:embed="rId4"/>
          <a:stretch>
            <a:fillRect/>
          </a:stretch>
        </p:blipFill>
        <p:spPr>
          <a:xfrm>
            <a:off x="0" y="2977525"/>
            <a:ext cx="12192000" cy="3991988"/>
          </a:xfrm>
          <a:prstGeom prst="rect">
            <a:avLst/>
          </a:prstGeom>
        </p:spPr>
      </p:pic>
      <p:sp>
        <p:nvSpPr>
          <p:cNvPr id="8" name="Oval 7"/>
          <p:cNvSpPr/>
          <p:nvPr/>
        </p:nvSpPr>
        <p:spPr>
          <a:xfrm>
            <a:off x="7872760" y="3546087"/>
            <a:ext cx="3481040" cy="4683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24</a:t>
            </a:fld>
            <a:endParaRPr lang="en-US"/>
          </a:p>
        </p:txBody>
      </p:sp>
    </p:spTree>
    <p:extLst>
      <p:ext uri="{BB962C8B-B14F-4D97-AF65-F5344CB8AC3E}">
        <p14:creationId xmlns:p14="http://schemas.microsoft.com/office/powerpoint/2010/main" val="335577365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046" y="521677"/>
            <a:ext cx="9609909" cy="1143000"/>
          </a:xfrm>
        </p:spPr>
        <p:txBody>
          <a:bodyPr>
            <a:normAutofit/>
          </a:bodyPr>
          <a:lstStyle/>
          <a:p>
            <a:r>
              <a:rPr lang="en-US" dirty="0"/>
              <a:t>Examples - Authority Records</a:t>
            </a:r>
          </a:p>
        </p:txBody>
      </p:sp>
      <p:sp>
        <p:nvSpPr>
          <p:cNvPr id="3" name="Content Placeholder 2"/>
          <p:cNvSpPr>
            <a:spLocks noGrp="1"/>
          </p:cNvSpPr>
          <p:nvPr>
            <p:ph idx="1"/>
          </p:nvPr>
        </p:nvSpPr>
        <p:spPr>
          <a:xfrm>
            <a:off x="1395046" y="1937697"/>
            <a:ext cx="9505406" cy="4427934"/>
          </a:xfrm>
        </p:spPr>
        <p:txBody>
          <a:bodyPr>
            <a:normAutofit/>
          </a:bodyPr>
          <a:lstStyle/>
          <a:p>
            <a:pPr marL="0" indent="0">
              <a:buNone/>
            </a:pPr>
            <a:r>
              <a:rPr lang="en-US" dirty="0"/>
              <a:t>130 </a:t>
            </a:r>
            <a:r>
              <a:rPr lang="en-US" dirty="0" smtClean="0"/>
              <a:t>_0  Gallaudet </a:t>
            </a:r>
            <a:r>
              <a:rPr lang="en-US" dirty="0"/>
              <a:t>deaf literature series</a:t>
            </a:r>
          </a:p>
          <a:p>
            <a:pPr marL="0" indent="0">
              <a:buNone/>
            </a:pPr>
            <a:r>
              <a:rPr lang="en-US" dirty="0" smtClean="0"/>
              <a:t>380 __  Monographic </a:t>
            </a:r>
            <a:r>
              <a:rPr lang="en-US" dirty="0"/>
              <a:t>series </a:t>
            </a:r>
            <a:r>
              <a:rPr lang="en-US" dirty="0" smtClean="0"/>
              <a:t>$a </a:t>
            </a:r>
            <a:r>
              <a:rPr lang="en-US" dirty="0"/>
              <a:t>Series (Publications) </a:t>
            </a:r>
            <a:r>
              <a:rPr lang="en-US" dirty="0" smtClean="0"/>
              <a:t>$2 </a:t>
            </a:r>
            <a:r>
              <a:rPr lang="en-US" dirty="0" err="1"/>
              <a:t>lcsh</a:t>
            </a:r>
            <a:endParaRPr lang="en-US" dirty="0"/>
          </a:p>
          <a:p>
            <a:pPr marL="0" indent="0">
              <a:buNone/>
            </a:pPr>
            <a:r>
              <a:rPr lang="en-US" dirty="0"/>
              <a:t>380 </a:t>
            </a:r>
            <a:r>
              <a:rPr lang="en-US" dirty="0" smtClean="0"/>
              <a:t>__  Literature $2 </a:t>
            </a:r>
            <a:r>
              <a:rPr lang="en-US" dirty="0" err="1"/>
              <a:t>lcgft</a:t>
            </a:r>
            <a:endParaRPr lang="en-US" dirty="0"/>
          </a:p>
          <a:p>
            <a:pPr marL="0" indent="0">
              <a:buNone/>
            </a:pPr>
            <a:r>
              <a:rPr lang="en-US" dirty="0">
                <a:solidFill>
                  <a:srgbClr val="FF0000"/>
                </a:solidFill>
              </a:rPr>
              <a:t>386 </a:t>
            </a:r>
            <a:r>
              <a:rPr lang="en-US" dirty="0" smtClean="0">
                <a:solidFill>
                  <a:srgbClr val="FF0000"/>
                </a:solidFill>
              </a:rPr>
              <a:t>__  $n </a:t>
            </a:r>
            <a:r>
              <a:rPr lang="en-US" dirty="0" err="1">
                <a:solidFill>
                  <a:srgbClr val="FF0000"/>
                </a:solidFill>
              </a:rPr>
              <a:t>mpd</a:t>
            </a:r>
            <a:r>
              <a:rPr lang="en-US" dirty="0">
                <a:solidFill>
                  <a:srgbClr val="FF0000"/>
                </a:solidFill>
              </a:rPr>
              <a:t> </a:t>
            </a:r>
            <a:r>
              <a:rPr lang="en-US" dirty="0" smtClean="0">
                <a:solidFill>
                  <a:srgbClr val="FF0000"/>
                </a:solidFill>
              </a:rPr>
              <a:t>$a </a:t>
            </a:r>
            <a:r>
              <a:rPr lang="en-US" dirty="0">
                <a:solidFill>
                  <a:srgbClr val="FF0000"/>
                </a:solidFill>
              </a:rPr>
              <a:t>Deaf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$n </a:t>
            </a:r>
            <a:r>
              <a:rPr lang="en-US" dirty="0" err="1">
                <a:solidFill>
                  <a:srgbClr val="FF0000"/>
                </a:solidFill>
              </a:rPr>
              <a:t>mpd</a:t>
            </a:r>
            <a:r>
              <a:rPr lang="en-US" dirty="0">
                <a:solidFill>
                  <a:srgbClr val="FF0000"/>
                </a:solidFill>
              </a:rPr>
              <a:t> </a:t>
            </a:r>
            <a:r>
              <a:rPr lang="en-US" dirty="0" smtClean="0">
                <a:solidFill>
                  <a:srgbClr val="FF0000"/>
                </a:solidFill>
              </a:rPr>
              <a:t>$a </a:t>
            </a:r>
            <a:r>
              <a:rPr lang="en-US" dirty="0">
                <a:solidFill>
                  <a:srgbClr val="FF0000"/>
                </a:solidFill>
              </a:rPr>
              <a:t>Persons With </a:t>
            </a:r>
            <a:r>
              <a:rPr lang="en-US" dirty="0" smtClean="0">
                <a:solidFill>
                  <a:srgbClr val="FF0000"/>
                </a:solidFill>
              </a:rPr>
              <a:t>Hearing </a:t>
            </a:r>
            <a:r>
              <a:rPr lang="en-US" dirty="0">
                <a:solidFill>
                  <a:srgbClr val="FF0000"/>
                </a:solidFill>
              </a:rPr>
              <a:t>Impairments </a:t>
            </a:r>
            <a:r>
              <a:rPr lang="en-US" dirty="0" smtClean="0">
                <a:solidFill>
                  <a:srgbClr val="FF0000"/>
                </a:solidFill>
              </a:rPr>
              <a:t>$2 mesh</a:t>
            </a:r>
          </a:p>
          <a:p>
            <a:pPr marL="0" indent="0">
              <a:buNone/>
            </a:pPr>
            <a:r>
              <a:rPr lang="en-US" dirty="0"/>
              <a:t>670 </a:t>
            </a:r>
            <a:r>
              <a:rPr lang="en-US" dirty="0" smtClean="0"/>
              <a:t>__  Deaf </a:t>
            </a:r>
            <a:r>
              <a:rPr lang="en-US" dirty="0"/>
              <a:t>American prose 1980-2010, c2012: </a:t>
            </a:r>
            <a:r>
              <a:rPr lang="en-US" dirty="0" smtClean="0"/>
              <a:t>$b </a:t>
            </a:r>
            <a:r>
              <a:rPr lang="en-US" dirty="0" err="1"/>
              <a:t>t.p</a:t>
            </a:r>
            <a:r>
              <a:rPr lang="en-US" dirty="0"/>
              <a:t>. (The </a:t>
            </a:r>
            <a:r>
              <a:rPr lang="en-US" dirty="0" smtClean="0"/>
              <a:t>	 	   Gallaudet </a:t>
            </a:r>
            <a:r>
              <a:rPr lang="en-US" dirty="0"/>
              <a:t>deaf literature series)</a:t>
            </a:r>
          </a:p>
        </p:txBody>
      </p:sp>
      <p:sp>
        <p:nvSpPr>
          <p:cNvPr id="5" name="Slide Number Placeholder 4"/>
          <p:cNvSpPr>
            <a:spLocks noGrp="1"/>
          </p:cNvSpPr>
          <p:nvPr>
            <p:ph type="sldNum" sz="quarter" idx="12"/>
          </p:nvPr>
        </p:nvSpPr>
        <p:spPr/>
        <p:txBody>
          <a:bodyPr/>
          <a:lstStyle/>
          <a:p>
            <a:fld id="{A00A331D-2EB0-4CEE-8662-2FAB66802E28}" type="slidenum">
              <a:rPr lang="en-US" smtClean="0"/>
              <a:t>240</a:t>
            </a:fld>
            <a:endParaRPr lang="en-US"/>
          </a:p>
        </p:txBody>
      </p:sp>
    </p:spTree>
    <p:extLst>
      <p:ext uri="{BB962C8B-B14F-4D97-AF65-F5344CB8AC3E}">
        <p14:creationId xmlns:p14="http://schemas.microsoft.com/office/powerpoint/2010/main" val="1210024589"/>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311"/>
            <a:ext cx="10515600" cy="571577"/>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838200" y="1159727"/>
            <a:ext cx="11160512" cy="5561747"/>
          </a:xfrm>
        </p:spPr>
        <p:txBody>
          <a:bodyPr>
            <a:normAutofit fontScale="92500" lnSpcReduction="20000"/>
          </a:bodyPr>
          <a:lstStyle/>
          <a:p>
            <a:pPr marL="0" indent="0">
              <a:buNone/>
            </a:pPr>
            <a:r>
              <a:rPr lang="en-US" dirty="0"/>
              <a:t>046 </a:t>
            </a:r>
            <a:r>
              <a:rPr lang="en-US" dirty="0" smtClean="0"/>
              <a:t>__  $k </a:t>
            </a:r>
            <a:r>
              <a:rPr lang="en-US" dirty="0"/>
              <a:t>2013 </a:t>
            </a:r>
            <a:r>
              <a:rPr lang="en-US" dirty="0" smtClean="0"/>
              <a:t>$2 </a:t>
            </a:r>
            <a:r>
              <a:rPr lang="en-US" dirty="0" err="1"/>
              <a:t>edtf</a:t>
            </a:r>
            <a:endParaRPr lang="en-US" dirty="0"/>
          </a:p>
          <a:p>
            <a:pPr marL="0" indent="0">
              <a:buNone/>
            </a:pPr>
            <a:r>
              <a:rPr lang="en-US" dirty="0" smtClean="0"/>
              <a:t>100 1_  Steinbeck</a:t>
            </a:r>
            <a:r>
              <a:rPr lang="en-US" dirty="0"/>
              <a:t>, John, </a:t>
            </a:r>
            <a:r>
              <a:rPr lang="en-US" dirty="0" smtClean="0"/>
              <a:t>$d </a:t>
            </a:r>
            <a:r>
              <a:rPr lang="en-US" dirty="0"/>
              <a:t>1902-1968. </a:t>
            </a:r>
            <a:r>
              <a:rPr lang="en-US" dirty="0" smtClean="0"/>
              <a:t>$t </a:t>
            </a:r>
            <a:r>
              <a:rPr lang="en-US" dirty="0"/>
              <a:t>Grapes of wrath. </a:t>
            </a:r>
            <a:r>
              <a:rPr lang="en-US" dirty="0" smtClean="0"/>
              <a:t>$l </a:t>
            </a:r>
            <a:r>
              <a:rPr lang="en-US" dirty="0"/>
              <a:t>Italian </a:t>
            </a:r>
            <a:r>
              <a:rPr lang="en-US" dirty="0" smtClean="0"/>
              <a:t>$s </a:t>
            </a:r>
            <a:r>
              <a:rPr lang="en-US" dirty="0"/>
              <a:t>(</a:t>
            </a:r>
            <a:r>
              <a:rPr lang="en-US" dirty="0" err="1"/>
              <a:t>Perroni</a:t>
            </a:r>
            <a:r>
              <a:rPr lang="en-US" dirty="0"/>
              <a:t>)</a:t>
            </a:r>
          </a:p>
          <a:p>
            <a:pPr marL="0" indent="0">
              <a:buNone/>
            </a:pPr>
            <a:r>
              <a:rPr lang="en-US" dirty="0"/>
              <a:t>373 </a:t>
            </a:r>
            <a:r>
              <a:rPr lang="en-US" dirty="0" smtClean="0"/>
              <a:t>__  </a:t>
            </a:r>
            <a:r>
              <a:rPr lang="en-US" dirty="0" err="1" smtClean="0"/>
              <a:t>Bompiani</a:t>
            </a:r>
            <a:r>
              <a:rPr lang="en-US" dirty="0" smtClean="0"/>
              <a:t> </a:t>
            </a:r>
            <a:r>
              <a:rPr lang="en-US" dirty="0"/>
              <a:t>(Firm)</a:t>
            </a:r>
          </a:p>
          <a:p>
            <a:pPr marL="0" indent="0">
              <a:buNone/>
            </a:pPr>
            <a:r>
              <a:rPr lang="en-US" dirty="0"/>
              <a:t>377 </a:t>
            </a:r>
            <a:r>
              <a:rPr lang="en-US" dirty="0" smtClean="0"/>
              <a:t>__  </a:t>
            </a:r>
            <a:r>
              <a:rPr lang="en-US" dirty="0" err="1" smtClean="0"/>
              <a:t>ita</a:t>
            </a:r>
            <a:endParaRPr lang="en-US" dirty="0"/>
          </a:p>
          <a:p>
            <a:pPr marL="514350" indent="-514350">
              <a:buAutoNum type="arabicPlain" startAt="381"/>
            </a:pPr>
            <a:r>
              <a:rPr lang="en-US" dirty="0" smtClean="0"/>
              <a:t> __  </a:t>
            </a:r>
            <a:r>
              <a:rPr lang="en-US" dirty="0" err="1" smtClean="0"/>
              <a:t>Perroni</a:t>
            </a:r>
            <a:endParaRPr lang="en-US" dirty="0"/>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Translator: </a:t>
            </a:r>
            <a:r>
              <a:rPr lang="en-US" dirty="0" smtClean="0">
                <a:solidFill>
                  <a:srgbClr val="FF0000"/>
                </a:solidFill>
              </a:rPr>
              <a:t>$a Italians $a Men $2 </a:t>
            </a:r>
            <a:r>
              <a:rPr lang="en-US" dirty="0" err="1" smtClean="0">
                <a:solidFill>
                  <a:srgbClr val="FF0000"/>
                </a:solidFill>
              </a:rPr>
              <a:t>lcdgt</a:t>
            </a:r>
            <a:r>
              <a:rPr lang="en-US" dirty="0" smtClean="0">
                <a:solidFill>
                  <a:srgbClr val="FF0000"/>
                </a:solidFill>
              </a:rPr>
              <a:t> </a:t>
            </a:r>
            <a:r>
              <a:rPr lang="en-US" dirty="0">
                <a:solidFill>
                  <a:srgbClr val="0070C0"/>
                </a:solidFill>
              </a:rPr>
              <a:t>$4 </a:t>
            </a:r>
            <a:endParaRPr lang="en-US" dirty="0" smtClean="0">
              <a:solidFill>
                <a:srgbClr val="0070C0"/>
              </a:solidFill>
            </a:endParaRPr>
          </a:p>
          <a:p>
            <a:pPr marL="0" indent="0">
              <a:buNone/>
            </a:pPr>
            <a:r>
              <a:rPr lang="en-US" dirty="0">
                <a:solidFill>
                  <a:srgbClr val="0070C0"/>
                </a:solidFill>
              </a:rPr>
              <a:t>	</a:t>
            </a:r>
            <a:r>
              <a:rPr lang="en-US" dirty="0" smtClean="0">
                <a:solidFill>
                  <a:srgbClr val="0070C0"/>
                </a:solidFill>
              </a:rPr>
              <a:t>  </a:t>
            </a:r>
            <a:r>
              <a:rPr lang="en-US" dirty="0">
                <a:hlinkClick r:id="rId3"/>
              </a:rPr>
              <a:t>http://id.loc.gov/vocabulary/relators/trl</a:t>
            </a:r>
            <a:endParaRPr lang="en-US" dirty="0" smtClean="0">
              <a:solidFill>
                <a:srgbClr val="0070C0"/>
              </a:solidFill>
            </a:endParaRPr>
          </a:p>
          <a:p>
            <a:pPr marL="0" indent="0">
              <a:buNone/>
            </a:pPr>
            <a:r>
              <a:rPr lang="en-US" dirty="0" smtClean="0"/>
              <a:t>400 1_  Steinbeck</a:t>
            </a:r>
            <a:r>
              <a:rPr lang="en-US" dirty="0"/>
              <a:t>, John, </a:t>
            </a:r>
            <a:r>
              <a:rPr lang="en-US" dirty="0" smtClean="0"/>
              <a:t>$d </a:t>
            </a:r>
            <a:r>
              <a:rPr lang="en-US" dirty="0"/>
              <a:t>1902-1968. </a:t>
            </a:r>
            <a:r>
              <a:rPr lang="en-US" dirty="0" smtClean="0"/>
              <a:t>$t </a:t>
            </a:r>
            <a:r>
              <a:rPr lang="en-US" dirty="0" err="1"/>
              <a:t>Furore</a:t>
            </a:r>
            <a:endParaRPr lang="en-US" dirty="0"/>
          </a:p>
          <a:p>
            <a:pPr marL="0" indent="0">
              <a:buNone/>
            </a:pPr>
            <a:r>
              <a:rPr lang="en-US" dirty="0" smtClean="0"/>
              <a:t>500 1_  $w r $</a:t>
            </a:r>
            <a:r>
              <a:rPr lang="en-US" dirty="0" err="1" smtClean="0"/>
              <a:t>i</a:t>
            </a:r>
            <a:r>
              <a:rPr lang="en-US" dirty="0" smtClean="0"/>
              <a:t> </a:t>
            </a:r>
            <a:r>
              <a:rPr lang="en-US" dirty="0"/>
              <a:t>Translator: </a:t>
            </a:r>
            <a:r>
              <a:rPr lang="en-US" dirty="0" smtClean="0"/>
              <a:t>$a </a:t>
            </a:r>
            <a:r>
              <a:rPr lang="en-US" dirty="0" err="1"/>
              <a:t>Perroni</a:t>
            </a:r>
            <a:r>
              <a:rPr lang="en-US" dirty="0"/>
              <a:t>, Sergio </a:t>
            </a:r>
            <a:r>
              <a:rPr lang="en-US" dirty="0" smtClean="0"/>
              <a:t>Claudio</a:t>
            </a:r>
            <a:endParaRPr lang="en-US" dirty="0"/>
          </a:p>
          <a:p>
            <a:pPr marL="0" indent="0">
              <a:buNone/>
            </a:pPr>
            <a:r>
              <a:rPr lang="en-US" dirty="0"/>
              <a:t>670 </a:t>
            </a:r>
            <a:r>
              <a:rPr lang="en-US" dirty="0" smtClean="0"/>
              <a:t>__  </a:t>
            </a:r>
            <a:r>
              <a:rPr lang="en-US" dirty="0" err="1" smtClean="0"/>
              <a:t>Furore</a:t>
            </a:r>
            <a:r>
              <a:rPr lang="en-US" dirty="0"/>
              <a:t>, 2014: </a:t>
            </a:r>
            <a:r>
              <a:rPr lang="en-US" dirty="0" smtClean="0"/>
              <a:t>$b </a:t>
            </a:r>
            <a:r>
              <a:rPr lang="en-US" dirty="0"/>
              <a:t>title page (translation by Sergio Claudio </a:t>
            </a:r>
            <a:r>
              <a:rPr lang="en-US" dirty="0" err="1"/>
              <a:t>Perroni</a:t>
            </a:r>
            <a:r>
              <a:rPr lang="en-US" dirty="0"/>
              <a:t>) </a:t>
            </a:r>
            <a:r>
              <a:rPr lang="en-US" dirty="0" smtClean="0"/>
              <a:t>title</a:t>
            </a:r>
          </a:p>
          <a:p>
            <a:pPr marL="0" indent="0">
              <a:buNone/>
            </a:pPr>
            <a:r>
              <a:rPr lang="en-US" dirty="0"/>
              <a:t>	</a:t>
            </a:r>
            <a:r>
              <a:rPr lang="en-US" dirty="0" smtClean="0"/>
              <a:t>  page </a:t>
            </a:r>
            <a:r>
              <a:rPr lang="en-US" dirty="0"/>
              <a:t>verso (</a:t>
            </a:r>
            <a:r>
              <a:rPr lang="en-US" dirty="0" err="1"/>
              <a:t>Bompiani</a:t>
            </a:r>
            <a:r>
              <a:rPr lang="en-US" dirty="0"/>
              <a:t>; original title: The grapes of wrath)</a:t>
            </a:r>
          </a:p>
          <a:p>
            <a:pPr marL="0" indent="0">
              <a:buNone/>
            </a:pPr>
            <a:r>
              <a:rPr lang="en-US" dirty="0"/>
              <a:t>670 </a:t>
            </a:r>
            <a:r>
              <a:rPr lang="en-US" dirty="0" smtClean="0"/>
              <a:t>__  OCLC</a:t>
            </a:r>
            <a:r>
              <a:rPr lang="en-US" dirty="0"/>
              <a:t>, March 8, 2016 </a:t>
            </a:r>
            <a:r>
              <a:rPr lang="en-US" dirty="0" smtClean="0"/>
              <a:t>$b </a:t>
            </a:r>
            <a:r>
              <a:rPr lang="en-US" dirty="0"/>
              <a:t>(</a:t>
            </a:r>
            <a:r>
              <a:rPr lang="en-US" dirty="0" err="1"/>
              <a:t>Furore</a:t>
            </a:r>
            <a:r>
              <a:rPr lang="en-US" dirty="0"/>
              <a:t>; translated by Sergio Claudio </a:t>
            </a:r>
            <a:r>
              <a:rPr lang="en-US" dirty="0" err="1"/>
              <a:t>Perroni</a:t>
            </a:r>
            <a:r>
              <a:rPr lang="en-US" dirty="0" smtClean="0"/>
              <a:t>;</a:t>
            </a:r>
          </a:p>
          <a:p>
            <a:pPr marL="0" indent="0">
              <a:buNone/>
            </a:pPr>
            <a:r>
              <a:rPr lang="en-US" dirty="0"/>
              <a:t>	</a:t>
            </a:r>
            <a:r>
              <a:rPr lang="en-US" dirty="0" smtClean="0"/>
              <a:t>  2013</a:t>
            </a:r>
            <a:r>
              <a:rPr lang="en-US" dirty="0"/>
              <a:t>)</a:t>
            </a:r>
          </a:p>
        </p:txBody>
      </p:sp>
      <p:sp>
        <p:nvSpPr>
          <p:cNvPr id="4" name="TextBox 3"/>
          <p:cNvSpPr txBox="1"/>
          <p:nvPr/>
        </p:nvSpPr>
        <p:spPr>
          <a:xfrm>
            <a:off x="7549374" y="479722"/>
            <a:ext cx="4315524" cy="646331"/>
          </a:xfrm>
          <a:prstGeom prst="rect">
            <a:avLst/>
          </a:prstGeom>
          <a:noFill/>
          <a:ln w="19050">
            <a:solidFill>
              <a:schemeClr val="accent4">
                <a:lumMod val="50000"/>
              </a:schemeClr>
            </a:solidFill>
          </a:ln>
        </p:spPr>
        <p:txBody>
          <a:bodyPr wrap="square" rtlCol="0">
            <a:spAutoFit/>
          </a:bodyPr>
          <a:lstStyle/>
          <a:p>
            <a:r>
              <a:rPr lang="en-US" i="1" dirty="0" smtClean="0">
                <a:solidFill>
                  <a:schemeClr val="accent4">
                    <a:lumMod val="50000"/>
                  </a:schemeClr>
                </a:solidFill>
              </a:rPr>
              <a:t>Potential use of $</a:t>
            </a:r>
            <a:r>
              <a:rPr lang="en-US" i="1" dirty="0" err="1" smtClean="0">
                <a:solidFill>
                  <a:schemeClr val="accent4">
                    <a:lumMod val="50000"/>
                  </a:schemeClr>
                </a:solidFill>
              </a:rPr>
              <a:t>i</a:t>
            </a:r>
            <a:r>
              <a:rPr lang="en-US" i="1" dirty="0" smtClean="0">
                <a:solidFill>
                  <a:schemeClr val="accent4">
                    <a:lumMod val="50000"/>
                  </a:schemeClr>
                </a:solidFill>
              </a:rPr>
              <a:t> and $4. Neither has yet to be implemented in NACO authority records.</a:t>
            </a:r>
            <a:endParaRPr lang="en-US" i="1" dirty="0">
              <a:solidFill>
                <a:schemeClr val="accent4">
                  <a:lumMod val="50000"/>
                </a:schemeClr>
              </a:solidFill>
            </a:endParaRPr>
          </a:p>
        </p:txBody>
      </p:sp>
      <p:sp>
        <p:nvSpPr>
          <p:cNvPr id="7" name="Slide Number Placeholder 6"/>
          <p:cNvSpPr>
            <a:spLocks noGrp="1"/>
          </p:cNvSpPr>
          <p:nvPr>
            <p:ph type="sldNum" sz="quarter" idx="12"/>
          </p:nvPr>
        </p:nvSpPr>
        <p:spPr/>
        <p:txBody>
          <a:bodyPr/>
          <a:lstStyle/>
          <a:p>
            <a:fld id="{A00A331D-2EB0-4CEE-8662-2FAB66802E28}" type="slidenum">
              <a:rPr lang="en-US" smtClean="0"/>
              <a:t>241</a:t>
            </a:fld>
            <a:endParaRPr lang="en-US"/>
          </a:p>
        </p:txBody>
      </p:sp>
    </p:spTree>
    <p:extLst>
      <p:ext uri="{BB962C8B-B14F-4D97-AF65-F5344CB8AC3E}">
        <p14:creationId xmlns:p14="http://schemas.microsoft.com/office/powerpoint/2010/main" val="2065660732"/>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390054"/>
            <a:ext cx="10478724" cy="745629"/>
          </a:xfrm>
        </p:spPr>
        <p:txBody>
          <a:bodyPr/>
          <a:lstStyle/>
          <a:p>
            <a:r>
              <a:rPr lang="en-US" sz="4200" dirty="0" smtClean="0"/>
              <a:t>LCDGT in Other Authority Fields</a:t>
            </a:r>
            <a:endParaRPr lang="en-US" sz="4200" dirty="0"/>
          </a:p>
        </p:txBody>
      </p:sp>
      <p:sp>
        <p:nvSpPr>
          <p:cNvPr id="3" name="Content Placeholder 2"/>
          <p:cNvSpPr>
            <a:spLocks noGrp="1"/>
          </p:cNvSpPr>
          <p:nvPr>
            <p:ph idx="1"/>
          </p:nvPr>
        </p:nvSpPr>
        <p:spPr>
          <a:xfrm>
            <a:off x="995881" y="1306286"/>
            <a:ext cx="10719303" cy="5130729"/>
          </a:xfrm>
        </p:spPr>
        <p:txBody>
          <a:bodyPr>
            <a:noAutofit/>
          </a:bodyPr>
          <a:lstStyle/>
          <a:p>
            <a:r>
              <a:rPr lang="en-US" sz="2500" dirty="0" smtClean="0"/>
              <a:t>LCDGT also authorized for use in some other authority fields: 368 $c, 374, 375</a:t>
            </a:r>
          </a:p>
          <a:p>
            <a:pPr marL="0" indent="0">
              <a:buNone/>
            </a:pPr>
            <a:endParaRPr lang="en-US" sz="2500" dirty="0"/>
          </a:p>
          <a:p>
            <a:pPr marL="0" indent="0">
              <a:buNone/>
            </a:pPr>
            <a:endParaRPr lang="en-US" sz="2500" dirty="0"/>
          </a:p>
        </p:txBody>
      </p:sp>
      <p:pic>
        <p:nvPicPr>
          <p:cNvPr id="10" name="Picture 9"/>
          <p:cNvPicPr>
            <a:picLocks noChangeAspect="1"/>
          </p:cNvPicPr>
          <p:nvPr/>
        </p:nvPicPr>
        <p:blipFill>
          <a:blip r:embed="rId3"/>
          <a:stretch>
            <a:fillRect/>
          </a:stretch>
        </p:blipFill>
        <p:spPr>
          <a:xfrm>
            <a:off x="1281431" y="2031046"/>
            <a:ext cx="10309860" cy="4576572"/>
          </a:xfrm>
          <a:prstGeom prst="rect">
            <a:avLst/>
          </a:prstGeom>
        </p:spPr>
      </p:pic>
      <p:cxnSp>
        <p:nvCxnSpPr>
          <p:cNvPr id="9" name="Straight Arrow Connector 8"/>
          <p:cNvCxnSpPr/>
          <p:nvPr/>
        </p:nvCxnSpPr>
        <p:spPr>
          <a:xfrm>
            <a:off x="535259" y="3746810"/>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35259" y="5215054"/>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35259" y="5638800"/>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00A331D-2EB0-4CEE-8662-2FAB66802E28}" type="slidenum">
              <a:rPr lang="en-US" smtClean="0"/>
              <a:t>242</a:t>
            </a:fld>
            <a:endParaRPr lang="en-US"/>
          </a:p>
        </p:txBody>
      </p:sp>
    </p:spTree>
    <p:extLst>
      <p:ext uri="{BB962C8B-B14F-4D97-AF65-F5344CB8AC3E}">
        <p14:creationId xmlns:p14="http://schemas.microsoft.com/office/powerpoint/2010/main" val="375666991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935"/>
            <a:ext cx="10515600" cy="1325563"/>
          </a:xfrm>
        </p:spPr>
        <p:txBody>
          <a:bodyPr/>
          <a:lstStyle/>
          <a:p>
            <a:pPr algn="ctr"/>
            <a:r>
              <a:rPr lang="en-US" dirty="0" smtClean="0"/>
              <a:t>LCDGT Exercises</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243</a:t>
            </a:fld>
            <a:endParaRPr lang="en-US"/>
          </a:p>
        </p:txBody>
      </p:sp>
    </p:spTree>
    <p:extLst>
      <p:ext uri="{BB962C8B-B14F-4D97-AF65-F5344CB8AC3E}">
        <p14:creationId xmlns:p14="http://schemas.microsoft.com/office/powerpoint/2010/main" val="1827440762"/>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20674"/>
          </a:xfrm>
        </p:spPr>
        <p:txBody>
          <a:bodyPr>
            <a:normAutofit fontScale="90000"/>
          </a:bodyPr>
          <a:lstStyle/>
          <a:p>
            <a:r>
              <a:rPr lang="en-US" dirty="0" smtClean="0"/>
              <a:t>Exercise 1</a:t>
            </a:r>
            <a:endParaRPr lang="en-US" dirty="0"/>
          </a:p>
        </p:txBody>
      </p:sp>
      <p:sp>
        <p:nvSpPr>
          <p:cNvPr id="3" name="Content Placeholder 2"/>
          <p:cNvSpPr>
            <a:spLocks noGrp="1"/>
          </p:cNvSpPr>
          <p:nvPr>
            <p:ph idx="1"/>
          </p:nvPr>
        </p:nvSpPr>
        <p:spPr>
          <a:xfrm>
            <a:off x="838200" y="1077338"/>
            <a:ext cx="10875579" cy="5281448"/>
          </a:xfrm>
        </p:spPr>
        <p:txBody>
          <a:bodyPr>
            <a:normAutofit/>
          </a:bodyPr>
          <a:lstStyle/>
          <a:p>
            <a:pPr marL="0" indent="0">
              <a:buNone/>
            </a:pPr>
            <a:r>
              <a:rPr lang="en-US" dirty="0" smtClean="0"/>
              <a:t>Here are some established terms found in LCDGT:</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3020559"/>
              </p:ext>
            </p:extLst>
          </p:nvPr>
        </p:nvGraphicFramePr>
        <p:xfrm>
          <a:off x="1046478" y="1833467"/>
          <a:ext cx="9461241" cy="4697307"/>
        </p:xfrm>
        <a:graphic>
          <a:graphicData uri="http://schemas.openxmlformats.org/drawingml/2006/table">
            <a:tbl>
              <a:tblPr bandRow="1">
                <a:tableStyleId>{5C22544A-7EE6-4342-B048-85BDC9FD1C3A}</a:tableStyleId>
              </a:tblPr>
              <a:tblGrid>
                <a:gridCol w="3153747"/>
                <a:gridCol w="3153747"/>
                <a:gridCol w="3153747"/>
              </a:tblGrid>
              <a:tr h="400588">
                <a:tc>
                  <a:txBody>
                    <a:bodyPr/>
                    <a:lstStyle/>
                    <a:p>
                      <a:r>
                        <a:rPr lang="en-US" b="1" dirty="0" smtClean="0">
                          <a:solidFill>
                            <a:schemeClr val="tx1"/>
                          </a:solidFill>
                        </a:rPr>
                        <a:t>Americans</a:t>
                      </a:r>
                      <a:endParaRPr lang="en-US" b="1" dirty="0">
                        <a:solidFill>
                          <a:schemeClr val="tx1"/>
                        </a:solidFill>
                      </a:endParaRPr>
                    </a:p>
                  </a:txBody>
                  <a:tcPr>
                    <a:solidFill>
                      <a:schemeClr val="bg2"/>
                    </a:solidFill>
                  </a:tcPr>
                </a:tc>
                <a:tc>
                  <a:txBody>
                    <a:bodyPr/>
                    <a:lstStyle/>
                    <a:p>
                      <a:r>
                        <a:rPr lang="en-US" b="1" dirty="0" smtClean="0">
                          <a:solidFill>
                            <a:schemeClr val="tx1"/>
                          </a:solidFill>
                        </a:rPr>
                        <a:t>High school students</a:t>
                      </a:r>
                      <a:endParaRPr lang="en-US" b="1" dirty="0">
                        <a:solidFill>
                          <a:schemeClr val="tx1"/>
                        </a:solidFill>
                      </a:endParaRPr>
                    </a:p>
                  </a:txBody>
                  <a:tcPr>
                    <a:solidFill>
                      <a:schemeClr val="bg2"/>
                    </a:solidFill>
                  </a:tcPr>
                </a:tc>
                <a:tc>
                  <a:txBody>
                    <a:bodyPr/>
                    <a:lstStyle/>
                    <a:p>
                      <a:r>
                        <a:rPr lang="en-US" b="1" dirty="0" smtClean="0"/>
                        <a:t>Library employees</a:t>
                      </a:r>
                      <a:endParaRPr lang="en-US" b="1" dirty="0"/>
                    </a:p>
                  </a:txBody>
                  <a:tcPr>
                    <a:solidFill>
                      <a:schemeClr val="bg2"/>
                    </a:solidFill>
                  </a:tcPr>
                </a:tc>
              </a:tr>
              <a:tr h="400588">
                <a:tc>
                  <a:txBody>
                    <a:bodyPr/>
                    <a:lstStyle/>
                    <a:p>
                      <a:r>
                        <a:rPr lang="en-US" b="1" dirty="0" smtClean="0"/>
                        <a:t>British Columbians</a:t>
                      </a:r>
                      <a:endParaRPr lang="en-US" b="1" dirty="0"/>
                    </a:p>
                  </a:txBody>
                  <a:tcPr>
                    <a:solidFill>
                      <a:schemeClr val="bg2"/>
                    </a:solidFill>
                  </a:tcPr>
                </a:tc>
                <a:tc>
                  <a:txBody>
                    <a:bodyPr/>
                    <a:lstStyle/>
                    <a:p>
                      <a:r>
                        <a:rPr lang="en-US" b="1" dirty="0" smtClean="0"/>
                        <a:t>Hotel employees</a:t>
                      </a:r>
                      <a:endParaRPr lang="en-US" b="1" dirty="0"/>
                    </a:p>
                  </a:txBody>
                  <a:tcPr>
                    <a:solidFill>
                      <a:schemeClr val="bg2"/>
                    </a:solidFill>
                  </a:tcPr>
                </a:tc>
                <a:tc>
                  <a:txBody>
                    <a:bodyPr/>
                    <a:lstStyle/>
                    <a:p>
                      <a:r>
                        <a:rPr lang="en-US" b="1" dirty="0" smtClean="0"/>
                        <a:t>Librarians</a:t>
                      </a:r>
                      <a:endParaRPr lang="en-US" b="1" dirty="0"/>
                    </a:p>
                  </a:txBody>
                  <a:tcPr>
                    <a:solidFill>
                      <a:schemeClr val="bg2"/>
                    </a:solidFill>
                  </a:tcPr>
                </a:tc>
              </a:tr>
              <a:tr h="400588">
                <a:tc>
                  <a:txBody>
                    <a:bodyPr/>
                    <a:lstStyle/>
                    <a:p>
                      <a:r>
                        <a:rPr lang="en-US" b="1" dirty="0" smtClean="0"/>
                        <a:t>Buddhists</a:t>
                      </a:r>
                      <a:endParaRPr lang="en-US" b="1" dirty="0"/>
                    </a:p>
                  </a:txBody>
                  <a:tcPr>
                    <a:solidFill>
                      <a:schemeClr val="bg2"/>
                    </a:solidFill>
                  </a:tcPr>
                </a:tc>
                <a:tc>
                  <a:txBody>
                    <a:bodyPr/>
                    <a:lstStyle/>
                    <a:p>
                      <a:r>
                        <a:rPr lang="en-US" b="1" dirty="0" smtClean="0"/>
                        <a:t>Japanese</a:t>
                      </a:r>
                      <a:endParaRPr lang="en-US" b="1" dirty="0"/>
                    </a:p>
                  </a:txBody>
                  <a:tcPr>
                    <a:solidFill>
                      <a:schemeClr val="bg2"/>
                    </a:solidFill>
                  </a:tcPr>
                </a:tc>
                <a:tc>
                  <a:txBody>
                    <a:bodyPr/>
                    <a:lstStyle/>
                    <a:p>
                      <a:r>
                        <a:rPr lang="en-US" b="1" dirty="0" smtClean="0"/>
                        <a:t>Males</a:t>
                      </a:r>
                      <a:endParaRPr lang="en-US" b="1" dirty="0"/>
                    </a:p>
                  </a:txBody>
                  <a:tcPr>
                    <a:solidFill>
                      <a:schemeClr val="bg2"/>
                    </a:solidFill>
                  </a:tcPr>
                </a:tc>
              </a:tr>
              <a:tr h="400588">
                <a:tc>
                  <a:txBody>
                    <a:bodyPr/>
                    <a:lstStyle/>
                    <a:p>
                      <a:r>
                        <a:rPr lang="en-US" b="1" dirty="0" smtClean="0"/>
                        <a:t>Calligraphers</a:t>
                      </a:r>
                      <a:endParaRPr lang="en-US" b="1" dirty="0"/>
                    </a:p>
                  </a:txBody>
                  <a:tcPr>
                    <a:solidFill>
                      <a:schemeClr val="bg2"/>
                    </a:solidFill>
                  </a:tcPr>
                </a:tc>
                <a:tc>
                  <a:txBody>
                    <a:bodyPr/>
                    <a:lstStyle/>
                    <a:p>
                      <a:r>
                        <a:rPr lang="en-US" b="1" smtClean="0"/>
                        <a:t>Japanese Canadians</a:t>
                      </a:r>
                      <a:endParaRPr lang="en-US" b="1" dirty="0"/>
                    </a:p>
                  </a:txBody>
                  <a:tcPr>
                    <a:solidFill>
                      <a:schemeClr val="bg2"/>
                    </a:solidFill>
                  </a:tcPr>
                </a:tc>
                <a:tc>
                  <a:txBody>
                    <a:bodyPr/>
                    <a:lstStyle/>
                    <a:p>
                      <a:r>
                        <a:rPr lang="en-US" b="1" dirty="0" smtClean="0"/>
                        <a:t>Men</a:t>
                      </a:r>
                      <a:endParaRPr lang="en-US" b="1" dirty="0"/>
                    </a:p>
                  </a:txBody>
                  <a:tcPr>
                    <a:solidFill>
                      <a:schemeClr val="bg2"/>
                    </a:solidFill>
                  </a:tcPr>
                </a:tc>
              </a:tr>
              <a:tr h="400588">
                <a:tc>
                  <a:txBody>
                    <a:bodyPr/>
                    <a:lstStyle/>
                    <a:p>
                      <a:r>
                        <a:rPr lang="en-US" b="1" dirty="0" smtClean="0"/>
                        <a:t>Children</a:t>
                      </a:r>
                      <a:endParaRPr lang="en-US" b="1" dirty="0"/>
                    </a:p>
                  </a:txBody>
                  <a:tcPr>
                    <a:solidFill>
                      <a:schemeClr val="bg2"/>
                    </a:solidFill>
                  </a:tcPr>
                </a:tc>
                <a:tc>
                  <a:txBody>
                    <a:bodyPr/>
                    <a:lstStyle/>
                    <a:p>
                      <a:r>
                        <a:rPr lang="en-US" b="1" dirty="0" smtClean="0"/>
                        <a:t>Japanese</a:t>
                      </a:r>
                      <a:r>
                        <a:rPr lang="en-US" b="1" baseline="0" dirty="0" smtClean="0"/>
                        <a:t> speakers</a:t>
                      </a:r>
                      <a:endParaRPr lang="en-US" b="1" dirty="0"/>
                    </a:p>
                  </a:txBody>
                  <a:tcPr>
                    <a:solidFill>
                      <a:schemeClr val="bg2"/>
                    </a:solidFill>
                  </a:tcPr>
                </a:tc>
                <a:tc>
                  <a:txBody>
                    <a:bodyPr/>
                    <a:lstStyle/>
                    <a:p>
                      <a:r>
                        <a:rPr lang="en-US" b="1" dirty="0" smtClean="0"/>
                        <a:t>Monks</a:t>
                      </a:r>
                      <a:endParaRPr lang="en-US" b="1" dirty="0"/>
                    </a:p>
                  </a:txBody>
                  <a:tcPr>
                    <a:solidFill>
                      <a:schemeClr val="bg2"/>
                    </a:solidFill>
                  </a:tcPr>
                </a:tc>
              </a:tr>
              <a:tr h="400588">
                <a:tc>
                  <a:txBody>
                    <a:bodyPr/>
                    <a:lstStyle/>
                    <a:p>
                      <a:r>
                        <a:rPr lang="en-US" b="1" dirty="0" smtClean="0"/>
                        <a:t>Chinese</a:t>
                      </a:r>
                      <a:endParaRPr lang="en-US" b="1" dirty="0"/>
                    </a:p>
                  </a:txBody>
                  <a:tcPr>
                    <a:solidFill>
                      <a:schemeClr val="bg2"/>
                    </a:solidFill>
                  </a:tcPr>
                </a:tc>
                <a:tc>
                  <a:txBody>
                    <a:bodyPr/>
                    <a:lstStyle/>
                    <a:p>
                      <a:r>
                        <a:rPr lang="en-US" b="1" dirty="0" smtClean="0"/>
                        <a:t>Journalists</a:t>
                      </a:r>
                      <a:endParaRPr lang="en-US" b="1" dirty="0"/>
                    </a:p>
                  </a:txBody>
                  <a:tcPr>
                    <a:solidFill>
                      <a:schemeClr val="bg2"/>
                    </a:solidFill>
                  </a:tcPr>
                </a:tc>
                <a:tc>
                  <a:txBody>
                    <a:bodyPr/>
                    <a:lstStyle/>
                    <a:p>
                      <a:r>
                        <a:rPr lang="en-US" b="1" dirty="0" smtClean="0"/>
                        <a:t>Restaurant employees</a:t>
                      </a:r>
                      <a:endParaRPr lang="en-US" b="1" dirty="0"/>
                    </a:p>
                  </a:txBody>
                  <a:tcPr>
                    <a:solidFill>
                      <a:schemeClr val="bg2"/>
                    </a:solidFill>
                  </a:tcPr>
                </a:tc>
              </a:tr>
              <a:tr h="691427">
                <a:tc>
                  <a:txBody>
                    <a:bodyPr/>
                    <a:lstStyle/>
                    <a:p>
                      <a:r>
                        <a:rPr lang="en-US" b="1" dirty="0" smtClean="0"/>
                        <a:t>Chinese Americans</a:t>
                      </a:r>
                      <a:endParaRPr lang="en-US" b="1" dirty="0"/>
                    </a:p>
                  </a:txBody>
                  <a:tcPr>
                    <a:solidFill>
                      <a:schemeClr val="bg2"/>
                    </a:solidFill>
                  </a:tcPr>
                </a:tc>
                <a:tc>
                  <a:txBody>
                    <a:bodyPr/>
                    <a:lstStyle/>
                    <a:p>
                      <a:r>
                        <a:rPr lang="en-US" b="1" dirty="0" smtClean="0"/>
                        <a:t>Junior high school students</a:t>
                      </a:r>
                      <a:endParaRPr lang="en-US" b="1" dirty="0"/>
                    </a:p>
                  </a:txBody>
                  <a:tcPr>
                    <a:solidFill>
                      <a:schemeClr val="bg2"/>
                    </a:solidFill>
                  </a:tcPr>
                </a:tc>
                <a:tc>
                  <a:txBody>
                    <a:bodyPr/>
                    <a:lstStyle/>
                    <a:p>
                      <a:r>
                        <a:rPr lang="en-US" b="1" dirty="0" smtClean="0"/>
                        <a:t>Teenagers</a:t>
                      </a:r>
                      <a:endParaRPr lang="en-US" b="1" dirty="0"/>
                    </a:p>
                  </a:txBody>
                  <a:tcPr>
                    <a:solidFill>
                      <a:schemeClr val="bg2"/>
                    </a:solidFill>
                  </a:tcPr>
                </a:tc>
              </a:tr>
              <a:tr h="4005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Chinese speakers</a:t>
                      </a:r>
                    </a:p>
                  </a:txBody>
                  <a:tcPr>
                    <a:solidFill>
                      <a:schemeClr val="bg2"/>
                    </a:solidFill>
                  </a:tcPr>
                </a:tc>
                <a:tc>
                  <a:txBody>
                    <a:bodyPr/>
                    <a:lstStyle/>
                    <a:p>
                      <a:r>
                        <a:rPr lang="en-US" b="1" dirty="0" smtClean="0"/>
                        <a:t>Korean speakers</a:t>
                      </a:r>
                      <a:endParaRPr lang="en-US" b="1" dirty="0"/>
                    </a:p>
                  </a:txBody>
                  <a:tcPr>
                    <a:solidFill>
                      <a:schemeClr val="bg2"/>
                    </a:solidFill>
                  </a:tcPr>
                </a:tc>
                <a:tc>
                  <a:txBody>
                    <a:bodyPr/>
                    <a:lstStyle/>
                    <a:p>
                      <a:r>
                        <a:rPr lang="en-US" b="1" dirty="0" smtClean="0"/>
                        <a:t>Travelers</a:t>
                      </a:r>
                      <a:endParaRPr lang="en-US" b="1" dirty="0"/>
                    </a:p>
                  </a:txBody>
                  <a:tcPr>
                    <a:solidFill>
                      <a:schemeClr val="bg2"/>
                    </a:solidFill>
                  </a:tcPr>
                </a:tc>
              </a:tr>
              <a:tr h="400588">
                <a:tc>
                  <a:txBody>
                    <a:bodyPr/>
                    <a:lstStyle/>
                    <a:p>
                      <a:r>
                        <a:rPr lang="en-US" b="1" dirty="0" err="1" smtClean="0"/>
                        <a:t>Chosŏnjok</a:t>
                      </a:r>
                      <a:endParaRPr lang="en-US" b="1" dirty="0"/>
                    </a:p>
                  </a:txBody>
                  <a:tcPr>
                    <a:solidFill>
                      <a:schemeClr val="bg2"/>
                    </a:solidFill>
                  </a:tcPr>
                </a:tc>
                <a:tc>
                  <a:txBody>
                    <a:bodyPr/>
                    <a:lstStyle/>
                    <a:p>
                      <a:r>
                        <a:rPr lang="en-US" b="1" dirty="0" smtClean="0"/>
                        <a:t>Koreans</a:t>
                      </a:r>
                      <a:endParaRPr lang="en-US" b="1" dirty="0"/>
                    </a:p>
                  </a:txBody>
                  <a:tcPr>
                    <a:solidFill>
                      <a:schemeClr val="bg2"/>
                    </a:solidFill>
                  </a:tcPr>
                </a:tc>
                <a:tc>
                  <a:txBody>
                    <a:bodyPr/>
                    <a:lstStyle/>
                    <a:p>
                      <a:r>
                        <a:rPr lang="en-US" b="1" dirty="0" smtClean="0"/>
                        <a:t>Tourism industry employees</a:t>
                      </a:r>
                    </a:p>
                  </a:txBody>
                  <a:tcPr>
                    <a:solidFill>
                      <a:schemeClr val="bg2"/>
                    </a:solidFill>
                  </a:tcPr>
                </a:tc>
              </a:tr>
              <a:tr h="400588">
                <a:tc>
                  <a:txBody>
                    <a:bodyPr/>
                    <a:lstStyle/>
                    <a:p>
                      <a:r>
                        <a:rPr lang="en-US" b="1" dirty="0" smtClean="0"/>
                        <a:t>English speakers</a:t>
                      </a:r>
                    </a:p>
                  </a:txBody>
                  <a:tcPr>
                    <a:solidFill>
                      <a:schemeClr val="bg2"/>
                    </a:solidFill>
                  </a:tcPr>
                </a:tc>
                <a:tc>
                  <a:txBody>
                    <a:bodyPr/>
                    <a:lstStyle/>
                    <a:p>
                      <a:r>
                        <a:rPr lang="en-US" b="1" dirty="0" smtClean="0"/>
                        <a:t>Lamas</a:t>
                      </a:r>
                      <a:endParaRPr lang="en-US" b="1" dirty="0"/>
                    </a:p>
                  </a:txBody>
                  <a:tcPr>
                    <a:solidFill>
                      <a:schemeClr val="bg2"/>
                    </a:solidFill>
                  </a:tcPr>
                </a:tc>
                <a:tc>
                  <a:txBody>
                    <a:bodyPr/>
                    <a:lstStyle/>
                    <a:p>
                      <a:r>
                        <a:rPr lang="en-US" b="1" dirty="0" smtClean="0"/>
                        <a:t>Women</a:t>
                      </a:r>
                    </a:p>
                  </a:txBody>
                  <a:tcPr>
                    <a:solidFill>
                      <a:schemeClr val="bg2"/>
                    </a:solidFill>
                  </a:tcPr>
                </a:tc>
              </a:tr>
              <a:tr h="400588">
                <a:tc>
                  <a:txBody>
                    <a:bodyPr/>
                    <a:lstStyle/>
                    <a:p>
                      <a:r>
                        <a:rPr lang="en-US" b="1" dirty="0" smtClean="0"/>
                        <a:t>Females</a:t>
                      </a:r>
                    </a:p>
                  </a:txBody>
                  <a:tcPr>
                    <a:solidFill>
                      <a:schemeClr val="bg2"/>
                    </a:solidFill>
                  </a:tcPr>
                </a:tc>
                <a:tc>
                  <a:txBody>
                    <a:bodyPr/>
                    <a:lstStyle/>
                    <a:p>
                      <a:r>
                        <a:rPr lang="en-US" b="1" dirty="0" smtClean="0"/>
                        <a:t>Lawyers</a:t>
                      </a:r>
                      <a:endParaRPr lang="en-US" b="1" dirty="0"/>
                    </a:p>
                  </a:txBody>
                  <a:tcPr>
                    <a:solidFill>
                      <a:schemeClr val="bg2"/>
                    </a:solidFill>
                  </a:tcPr>
                </a:tc>
                <a:tc>
                  <a:txBody>
                    <a:bodyPr/>
                    <a:lstStyle/>
                    <a:p>
                      <a:r>
                        <a:rPr lang="en-US" b="1" dirty="0" smtClean="0"/>
                        <a:t>Zen Buddhists</a:t>
                      </a:r>
                    </a:p>
                  </a:txBody>
                  <a:tcPr>
                    <a:solidFill>
                      <a:schemeClr val="bg2"/>
                    </a:solidFill>
                  </a:tcPr>
                </a:tc>
              </a:tr>
            </a:tbl>
          </a:graphicData>
        </a:graphic>
      </p:graphicFrame>
      <p:sp>
        <p:nvSpPr>
          <p:cNvPr id="6" name="Slide Number Placeholder 5"/>
          <p:cNvSpPr>
            <a:spLocks noGrp="1"/>
          </p:cNvSpPr>
          <p:nvPr>
            <p:ph type="sldNum" sz="quarter" idx="12"/>
          </p:nvPr>
        </p:nvSpPr>
        <p:spPr/>
        <p:txBody>
          <a:bodyPr/>
          <a:lstStyle/>
          <a:p>
            <a:fld id="{A00A331D-2EB0-4CEE-8662-2FAB66802E28}" type="slidenum">
              <a:rPr lang="en-US" smtClean="0"/>
              <a:t>244</a:t>
            </a:fld>
            <a:endParaRPr lang="en-US"/>
          </a:p>
        </p:txBody>
      </p:sp>
    </p:spTree>
    <p:extLst>
      <p:ext uri="{BB962C8B-B14F-4D97-AF65-F5344CB8AC3E}">
        <p14:creationId xmlns:p14="http://schemas.microsoft.com/office/powerpoint/2010/main" val="3350905256"/>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579442"/>
            <a:ext cx="10875579" cy="5776908"/>
          </a:xfrm>
        </p:spPr>
        <p:txBody>
          <a:bodyPr>
            <a:normAutofit fontScale="85000" lnSpcReduction="20000"/>
          </a:bodyPr>
          <a:lstStyle/>
          <a:p>
            <a:pPr marL="0" indent="0">
              <a:spcAft>
                <a:spcPts val="1200"/>
              </a:spcAft>
              <a:buNone/>
            </a:pPr>
            <a:r>
              <a:rPr lang="en-US" dirty="0" smtClean="0"/>
              <a:t>Assign audience and creator/contributor characteristics for the following resources based on these subject headings assigned:</a:t>
            </a:r>
          </a:p>
          <a:p>
            <a:pPr marL="514350" indent="-514350">
              <a:buAutoNum type="arabicPeriod"/>
            </a:pPr>
            <a:r>
              <a:rPr lang="en-US" dirty="0" smtClean="0"/>
              <a:t>Children’s poetry, Chinese.</a:t>
            </a:r>
          </a:p>
          <a:p>
            <a:pPr marL="514350" indent="-514350">
              <a:buAutoNum type="arabicPeriod"/>
            </a:pPr>
            <a:r>
              <a:rPr lang="en-US" dirty="0"/>
              <a:t>Korean language </a:t>
            </a:r>
            <a:r>
              <a:rPr lang="en-US" dirty="0" smtClean="0"/>
              <a:t>$v </a:t>
            </a:r>
            <a:r>
              <a:rPr lang="en-US" dirty="0"/>
              <a:t>Textbooks for foreign speakers </a:t>
            </a:r>
            <a:r>
              <a:rPr lang="en-US" dirty="0" smtClean="0"/>
              <a:t>$x Japanese.</a:t>
            </a:r>
          </a:p>
          <a:p>
            <a:pPr marL="514350" indent="-514350">
              <a:buAutoNum type="arabicPeriod"/>
            </a:pPr>
            <a:r>
              <a:rPr lang="en-US" dirty="0"/>
              <a:t>Japanese language $v Conversation and phrase books (for restaurant and hotel personnel</a:t>
            </a:r>
            <a:r>
              <a:rPr lang="en-US" dirty="0" smtClean="0"/>
              <a:t>)</a:t>
            </a:r>
          </a:p>
          <a:p>
            <a:pPr marL="0" indent="0">
              <a:buNone/>
            </a:pPr>
            <a:r>
              <a:rPr lang="en-US" dirty="0"/>
              <a:t> </a:t>
            </a:r>
            <a:r>
              <a:rPr lang="en-US" dirty="0" smtClean="0"/>
              <a:t>      Japanese </a:t>
            </a:r>
            <a:r>
              <a:rPr lang="en-US" dirty="0"/>
              <a:t>language $v Conversation and phrase books $x Korean.</a:t>
            </a:r>
          </a:p>
          <a:p>
            <a:pPr marL="0" indent="0">
              <a:buNone/>
            </a:pPr>
            <a:r>
              <a:rPr lang="en-US" dirty="0" smtClean="0"/>
              <a:t>4.    Sermons, Korean $x Women authors.</a:t>
            </a:r>
          </a:p>
          <a:p>
            <a:pPr marL="0" indent="0">
              <a:buNone/>
            </a:pPr>
            <a:r>
              <a:rPr lang="en-US" dirty="0" smtClean="0"/>
              <a:t>5.    </a:t>
            </a:r>
            <a:r>
              <a:rPr lang="en-US" dirty="0" err="1" smtClean="0"/>
              <a:t>Mishima</a:t>
            </a:r>
            <a:r>
              <a:rPr lang="en-US" dirty="0"/>
              <a:t>, Yukio, </a:t>
            </a:r>
            <a:r>
              <a:rPr lang="en-US" dirty="0" smtClean="0"/>
              <a:t>$d </a:t>
            </a:r>
            <a:r>
              <a:rPr lang="en-US" dirty="0"/>
              <a:t>1925-1970 </a:t>
            </a:r>
            <a:r>
              <a:rPr lang="en-US" dirty="0" smtClean="0"/>
              <a:t>$v </a:t>
            </a:r>
            <a:r>
              <a:rPr lang="en-US" dirty="0"/>
              <a:t>Translations into </a:t>
            </a:r>
            <a:r>
              <a:rPr lang="en-US" dirty="0" smtClean="0"/>
              <a:t>English.</a:t>
            </a:r>
          </a:p>
          <a:p>
            <a:pPr marL="0" indent="0">
              <a:buNone/>
            </a:pPr>
            <a:r>
              <a:rPr lang="en-US" dirty="0" smtClean="0"/>
              <a:t>6.    American drama $x Chinese American authors.</a:t>
            </a:r>
          </a:p>
          <a:p>
            <a:pPr marL="0" indent="0">
              <a:buNone/>
            </a:pPr>
            <a:r>
              <a:rPr lang="en-US" dirty="0" smtClean="0"/>
              <a:t>       American drama $x Buddhist authors.</a:t>
            </a:r>
          </a:p>
          <a:p>
            <a:pPr marL="0" indent="0">
              <a:buNone/>
            </a:pPr>
            <a:r>
              <a:rPr lang="en-US" dirty="0"/>
              <a:t> </a:t>
            </a:r>
            <a:r>
              <a:rPr lang="en-US" dirty="0" smtClean="0"/>
              <a:t>      Young adult drama, American.</a:t>
            </a:r>
          </a:p>
          <a:p>
            <a:pPr marL="514350" indent="-514350">
              <a:buAutoNum type="arabicPeriod" startAt="7"/>
            </a:pPr>
            <a:r>
              <a:rPr lang="en-US" dirty="0" smtClean="0"/>
              <a:t>Monks’ writings, Japanese $z British Columbia $z Vancouver.</a:t>
            </a:r>
          </a:p>
          <a:p>
            <a:pPr marL="0" indent="0">
              <a:buNone/>
            </a:pPr>
            <a:r>
              <a:rPr lang="en-US" dirty="0"/>
              <a:t> </a:t>
            </a:r>
            <a:r>
              <a:rPr lang="en-US" dirty="0" smtClean="0"/>
              <a:t>      Zen literature, Japanese $z British Columbia $z Vancouver.</a:t>
            </a:r>
          </a:p>
          <a:p>
            <a:pPr marL="0" indent="0">
              <a:buNone/>
            </a:pPr>
            <a:r>
              <a:rPr lang="en-US" dirty="0"/>
              <a:t>       Gautama Buddha </a:t>
            </a:r>
            <a:r>
              <a:rPr lang="en-US" dirty="0" smtClean="0"/>
              <a:t>$v Juvenile literature.        </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245</a:t>
            </a:fld>
            <a:endParaRPr lang="en-US"/>
          </a:p>
        </p:txBody>
      </p:sp>
    </p:spTree>
    <p:extLst>
      <p:ext uri="{BB962C8B-B14F-4D97-AF65-F5344CB8AC3E}">
        <p14:creationId xmlns:p14="http://schemas.microsoft.com/office/powerpoint/2010/main" val="381208810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42117"/>
            <a:ext cx="10515600" cy="653625"/>
          </a:xfrm>
        </p:spPr>
        <p:txBody>
          <a:bodyPr>
            <a:normAutofit fontScale="90000"/>
          </a:bodyPr>
          <a:lstStyle/>
          <a:p>
            <a:r>
              <a:rPr lang="en-US" dirty="0" smtClean="0"/>
              <a:t>Exercise 2</a:t>
            </a:r>
            <a:br>
              <a:rPr lang="en-US" dirty="0" smtClean="0"/>
            </a:br>
            <a:r>
              <a:rPr lang="en-US" dirty="0"/>
              <a:t/>
            </a:r>
            <a:br>
              <a:rPr lang="en-US" dirty="0"/>
            </a:br>
            <a:r>
              <a:rPr lang="en-US" sz="4200" dirty="0" smtClean="0"/>
              <a:t>Assign audience and/or creator/contributor characteristics using the PDF list of LCDGT terms and the information provided for the following resources.</a:t>
            </a:r>
            <a:endParaRPr lang="en-US" sz="4200" dirty="0"/>
          </a:p>
        </p:txBody>
      </p:sp>
      <p:sp>
        <p:nvSpPr>
          <p:cNvPr id="4" name="Slide Number Placeholder 3"/>
          <p:cNvSpPr>
            <a:spLocks noGrp="1"/>
          </p:cNvSpPr>
          <p:nvPr>
            <p:ph type="sldNum" sz="quarter" idx="12"/>
          </p:nvPr>
        </p:nvSpPr>
        <p:spPr/>
        <p:txBody>
          <a:bodyPr/>
          <a:lstStyle/>
          <a:p>
            <a:fld id="{A00A331D-2EB0-4CEE-8662-2FAB66802E28}" type="slidenum">
              <a:rPr lang="en-US" smtClean="0"/>
              <a:t>246</a:t>
            </a:fld>
            <a:endParaRPr lang="en-US"/>
          </a:p>
        </p:txBody>
      </p:sp>
    </p:spTree>
    <p:extLst>
      <p:ext uri="{BB962C8B-B14F-4D97-AF65-F5344CB8AC3E}">
        <p14:creationId xmlns:p14="http://schemas.microsoft.com/office/powerpoint/2010/main" val="275314978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979" y="858645"/>
            <a:ext cx="3982212" cy="4886960"/>
          </a:xfrm>
          <a:prstGeom prst="rect">
            <a:avLst/>
          </a:prstGeom>
        </p:spPr>
      </p:pic>
      <p:sp>
        <p:nvSpPr>
          <p:cNvPr id="5" name="TextBox 4"/>
          <p:cNvSpPr txBox="1"/>
          <p:nvPr/>
        </p:nvSpPr>
        <p:spPr>
          <a:xfrm>
            <a:off x="5977054" y="858644"/>
            <a:ext cx="5096107" cy="4154984"/>
          </a:xfrm>
          <a:prstGeom prst="rect">
            <a:avLst/>
          </a:prstGeom>
          <a:noFill/>
        </p:spPr>
        <p:txBody>
          <a:bodyPr wrap="square" rtlCol="0">
            <a:spAutoFit/>
          </a:bodyPr>
          <a:lstStyle/>
          <a:p>
            <a:r>
              <a:rPr lang="en-US" sz="2400" dirty="0" smtClean="0"/>
              <a:t>245 00  Out </a:t>
            </a:r>
            <a:r>
              <a:rPr lang="en-US" sz="2400" dirty="0"/>
              <a:t>of the dump : </a:t>
            </a:r>
            <a:r>
              <a:rPr lang="en-US" sz="2400" dirty="0" smtClean="0"/>
              <a:t>$b writings</a:t>
            </a:r>
          </a:p>
          <a:p>
            <a:r>
              <a:rPr lang="en-US" sz="2400" dirty="0"/>
              <a:t>	</a:t>
            </a:r>
            <a:r>
              <a:rPr lang="en-US" sz="2400" dirty="0" smtClean="0"/>
              <a:t> </a:t>
            </a:r>
            <a:r>
              <a:rPr lang="en-US" sz="2400" dirty="0"/>
              <a:t>and photographs by </a:t>
            </a:r>
            <a:r>
              <a:rPr lang="en-US" sz="2400" dirty="0" smtClean="0"/>
              <a:t>children</a:t>
            </a:r>
          </a:p>
          <a:p>
            <a:r>
              <a:rPr lang="en-US" sz="2400" dirty="0"/>
              <a:t>	</a:t>
            </a:r>
            <a:r>
              <a:rPr lang="en-US" sz="2400" dirty="0" smtClean="0"/>
              <a:t> </a:t>
            </a:r>
            <a:r>
              <a:rPr lang="en-US" sz="2400" dirty="0"/>
              <a:t>from Guatemala / </a:t>
            </a:r>
            <a:r>
              <a:rPr lang="en-US" sz="2400" dirty="0" smtClean="0"/>
              <a:t>$c </a:t>
            </a:r>
            <a:r>
              <a:rPr lang="en-US" sz="2400" dirty="0"/>
              <a:t>edited </a:t>
            </a:r>
            <a:r>
              <a:rPr lang="en-US" sz="2400" dirty="0" smtClean="0"/>
              <a:t>by</a:t>
            </a:r>
          </a:p>
          <a:p>
            <a:r>
              <a:rPr lang="en-US" sz="2400" dirty="0"/>
              <a:t>	</a:t>
            </a:r>
            <a:r>
              <a:rPr lang="en-US" sz="2400" dirty="0" smtClean="0"/>
              <a:t> </a:t>
            </a:r>
            <a:r>
              <a:rPr lang="en-US" sz="2400" dirty="0"/>
              <a:t>Kristine L. Franklin &amp; </a:t>
            </a:r>
            <a:r>
              <a:rPr lang="en-US" sz="2400" dirty="0" smtClean="0"/>
              <a:t>Nancy</a:t>
            </a:r>
          </a:p>
          <a:p>
            <a:r>
              <a:rPr lang="en-US" sz="2400" dirty="0"/>
              <a:t>	</a:t>
            </a:r>
            <a:r>
              <a:rPr lang="en-US" sz="2400" dirty="0" smtClean="0"/>
              <a:t> </a:t>
            </a:r>
            <a:r>
              <a:rPr lang="en-US" sz="2400" dirty="0" err="1"/>
              <a:t>McGirr</a:t>
            </a:r>
            <a:r>
              <a:rPr lang="en-US" sz="2400" dirty="0"/>
              <a:t> ; translated from </a:t>
            </a:r>
            <a:r>
              <a:rPr lang="en-US" sz="2400" dirty="0" smtClean="0"/>
              <a:t>the</a:t>
            </a:r>
          </a:p>
          <a:p>
            <a:r>
              <a:rPr lang="en-US" sz="2400" dirty="0"/>
              <a:t>	</a:t>
            </a:r>
            <a:r>
              <a:rPr lang="en-US" sz="2400" dirty="0" smtClean="0"/>
              <a:t> </a:t>
            </a:r>
            <a:r>
              <a:rPr lang="en-US" sz="2400" dirty="0"/>
              <a:t>Spanish by Kristine L. Franklin</a:t>
            </a:r>
            <a:r>
              <a:rPr lang="en-US" sz="2400" dirty="0" smtClean="0"/>
              <a:t>.</a:t>
            </a:r>
          </a:p>
          <a:p>
            <a:endParaRPr lang="en-US" sz="2400" dirty="0"/>
          </a:p>
          <a:p>
            <a:r>
              <a:rPr lang="en-US" sz="2400" dirty="0" smtClean="0"/>
              <a:t>520 __  A </a:t>
            </a:r>
            <a:r>
              <a:rPr lang="en-US" sz="2400" dirty="0"/>
              <a:t>compilation of poems </a:t>
            </a:r>
            <a:r>
              <a:rPr lang="en-US" sz="2400" dirty="0" smtClean="0"/>
              <a:t>with</a:t>
            </a:r>
          </a:p>
          <a:p>
            <a:r>
              <a:rPr lang="en-US" sz="2400" dirty="0"/>
              <a:t>	</a:t>
            </a:r>
            <a:r>
              <a:rPr lang="en-US" sz="2400" dirty="0" smtClean="0"/>
              <a:t> </a:t>
            </a:r>
            <a:r>
              <a:rPr lang="en-US" sz="2400" dirty="0"/>
              <a:t>photographs by children </a:t>
            </a:r>
            <a:r>
              <a:rPr lang="en-US" sz="2400" dirty="0" smtClean="0"/>
              <a:t>who</a:t>
            </a:r>
          </a:p>
          <a:p>
            <a:r>
              <a:rPr lang="en-US" sz="2400" dirty="0"/>
              <a:t>	</a:t>
            </a:r>
            <a:r>
              <a:rPr lang="en-US" sz="2400" dirty="0" smtClean="0"/>
              <a:t> </a:t>
            </a:r>
            <a:r>
              <a:rPr lang="en-US" sz="2400" dirty="0"/>
              <a:t>live in the municipal dump in </a:t>
            </a:r>
            <a:endParaRPr lang="en-US" sz="2400" dirty="0" smtClean="0"/>
          </a:p>
          <a:p>
            <a:r>
              <a:rPr lang="en-US" sz="2400" dirty="0"/>
              <a:t>	</a:t>
            </a:r>
            <a:r>
              <a:rPr lang="en-US" sz="2400" dirty="0" smtClean="0"/>
              <a:t> Guatemala </a:t>
            </a:r>
            <a:r>
              <a:rPr lang="en-US" sz="2400" dirty="0"/>
              <a:t>City.</a:t>
            </a:r>
          </a:p>
        </p:txBody>
      </p:sp>
      <p:sp>
        <p:nvSpPr>
          <p:cNvPr id="3" name="Slide Number Placeholder 2"/>
          <p:cNvSpPr>
            <a:spLocks noGrp="1"/>
          </p:cNvSpPr>
          <p:nvPr>
            <p:ph type="sldNum" sz="quarter" idx="12"/>
          </p:nvPr>
        </p:nvSpPr>
        <p:spPr/>
        <p:txBody>
          <a:bodyPr/>
          <a:lstStyle/>
          <a:p>
            <a:fld id="{A00A331D-2EB0-4CEE-8662-2FAB66802E28}" type="slidenum">
              <a:rPr lang="en-US" smtClean="0"/>
              <a:t>247</a:t>
            </a:fld>
            <a:endParaRPr lang="en-US"/>
          </a:p>
        </p:txBody>
      </p:sp>
    </p:spTree>
    <p:extLst>
      <p:ext uri="{BB962C8B-B14F-4D97-AF65-F5344CB8AC3E}">
        <p14:creationId xmlns:p14="http://schemas.microsoft.com/office/powerpoint/2010/main" val="471024736"/>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27125" y="1065211"/>
            <a:ext cx="3009900" cy="4629150"/>
          </a:xfrm>
          <a:prstGeom prst="rect">
            <a:avLst/>
          </a:prstGeom>
        </p:spPr>
      </p:pic>
      <p:sp>
        <p:nvSpPr>
          <p:cNvPr id="5" name="TextBox 4"/>
          <p:cNvSpPr txBox="1"/>
          <p:nvPr/>
        </p:nvSpPr>
        <p:spPr>
          <a:xfrm>
            <a:off x="4699000" y="985380"/>
            <a:ext cx="6743700" cy="4708981"/>
          </a:xfrm>
          <a:prstGeom prst="rect">
            <a:avLst/>
          </a:prstGeom>
          <a:noFill/>
        </p:spPr>
        <p:txBody>
          <a:bodyPr wrap="square" rtlCol="0">
            <a:spAutoFit/>
          </a:bodyPr>
          <a:lstStyle/>
          <a:p>
            <a:r>
              <a:rPr lang="en-US" sz="2500" i="1" dirty="0" smtClean="0"/>
              <a:t>Information found on preliminary pages:</a:t>
            </a:r>
          </a:p>
          <a:p>
            <a:endParaRPr lang="en-US" sz="2500" dirty="0"/>
          </a:p>
          <a:p>
            <a:r>
              <a:rPr lang="en-US" sz="2500" dirty="0" err="1" smtClean="0"/>
              <a:t>Huw</a:t>
            </a:r>
            <a:r>
              <a:rPr lang="en-US" sz="2500" dirty="0" smtClean="0"/>
              <a:t> Powell is the author of the adult novel </a:t>
            </a:r>
            <a:r>
              <a:rPr lang="en-US" sz="2500" i="1" dirty="0" smtClean="0"/>
              <a:t>Rush Hour Rules</a:t>
            </a:r>
            <a:r>
              <a:rPr lang="en-US" sz="2500" dirty="0" smtClean="0"/>
              <a:t>, which was shortlisted for the International Thriller Awards’ Best First Novel. </a:t>
            </a:r>
            <a:r>
              <a:rPr lang="en-US" sz="2500" i="1" dirty="0" err="1" smtClean="0"/>
              <a:t>Spacejackers</a:t>
            </a:r>
            <a:r>
              <a:rPr lang="en-US" sz="2500" dirty="0" smtClean="0"/>
              <a:t> is his first book for children. He lives in Somerset, England with his wife and two children.</a:t>
            </a:r>
          </a:p>
          <a:p>
            <a:endParaRPr lang="en-US" sz="2500" dirty="0"/>
          </a:p>
          <a:p>
            <a:r>
              <a:rPr lang="en-US" sz="2500" dirty="0" smtClean="0"/>
              <a:t>FORMAT: middle-grade novel</a:t>
            </a:r>
          </a:p>
          <a:p>
            <a:r>
              <a:rPr lang="en-US" sz="2500" dirty="0" smtClean="0"/>
              <a:t>AGES: 8-12</a:t>
            </a:r>
          </a:p>
          <a:p>
            <a:r>
              <a:rPr lang="en-US" sz="2500" dirty="0" smtClean="0"/>
              <a:t>GRADES: 3-6</a:t>
            </a:r>
            <a:endParaRPr lang="en-US" sz="2500" dirty="0"/>
          </a:p>
        </p:txBody>
      </p:sp>
      <p:sp>
        <p:nvSpPr>
          <p:cNvPr id="3" name="Slide Number Placeholder 2"/>
          <p:cNvSpPr>
            <a:spLocks noGrp="1"/>
          </p:cNvSpPr>
          <p:nvPr>
            <p:ph type="sldNum" sz="quarter" idx="12"/>
          </p:nvPr>
        </p:nvSpPr>
        <p:spPr/>
        <p:txBody>
          <a:bodyPr/>
          <a:lstStyle/>
          <a:p>
            <a:fld id="{A00A331D-2EB0-4CEE-8662-2FAB66802E28}" type="slidenum">
              <a:rPr lang="en-US" smtClean="0"/>
              <a:t>248</a:t>
            </a:fld>
            <a:endParaRPr lang="en-US"/>
          </a:p>
        </p:txBody>
      </p:sp>
    </p:spTree>
    <p:extLst>
      <p:ext uri="{BB962C8B-B14F-4D97-AF65-F5344CB8AC3E}">
        <p14:creationId xmlns:p14="http://schemas.microsoft.com/office/powerpoint/2010/main" val="196525089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511" y="963476"/>
            <a:ext cx="10735492" cy="4801317"/>
          </a:xfrm>
        </p:spPr>
        <p:txBody>
          <a:bodyPr>
            <a:normAutofit/>
          </a:bodyPr>
          <a:lstStyle/>
          <a:p>
            <a:pPr marL="0" indent="0">
              <a:buNone/>
            </a:pPr>
            <a:r>
              <a:rPr lang="en-US" dirty="0" smtClean="0"/>
              <a:t>245 04  The Faber book of gay short fiction / $c edited by Edmund White.</a:t>
            </a:r>
            <a:endParaRPr lang="en-US" dirty="0"/>
          </a:p>
          <a:p>
            <a:pPr marL="0" indent="0">
              <a:buNone/>
            </a:pPr>
            <a:r>
              <a:rPr lang="en-US" dirty="0" smtClean="0"/>
              <a:t>260        London ; $a Boston : $b Faber and Faber, $c 1991.</a:t>
            </a:r>
            <a:endParaRPr lang="en-US" dirty="0"/>
          </a:p>
          <a:p>
            <a:pPr marL="0" indent="0">
              <a:buNone/>
            </a:pPr>
            <a:r>
              <a:rPr lang="en-US" dirty="0"/>
              <a:t>650 </a:t>
            </a:r>
            <a:r>
              <a:rPr lang="en-US" dirty="0" smtClean="0"/>
              <a:t>_0  Gay </a:t>
            </a:r>
            <a:r>
              <a:rPr lang="en-US" dirty="0"/>
              <a:t>men </a:t>
            </a:r>
            <a:r>
              <a:rPr lang="en-US" dirty="0" smtClean="0"/>
              <a:t>$v </a:t>
            </a:r>
            <a:r>
              <a:rPr lang="en-US" dirty="0"/>
              <a:t>Fiction.</a:t>
            </a:r>
          </a:p>
          <a:p>
            <a:pPr marL="0" indent="0">
              <a:buNone/>
            </a:pPr>
            <a:r>
              <a:rPr lang="en-US" dirty="0"/>
              <a:t>650 </a:t>
            </a:r>
            <a:r>
              <a:rPr lang="en-US" dirty="0" smtClean="0"/>
              <a:t>_0  Gay </a:t>
            </a:r>
            <a:r>
              <a:rPr lang="en-US" dirty="0"/>
              <a:t>men's writings, English.</a:t>
            </a:r>
          </a:p>
          <a:p>
            <a:pPr marL="0" indent="0">
              <a:buNone/>
            </a:pPr>
            <a:r>
              <a:rPr lang="en-US" dirty="0"/>
              <a:t>650 </a:t>
            </a:r>
            <a:r>
              <a:rPr lang="en-US" dirty="0" smtClean="0"/>
              <a:t>_0  Gay </a:t>
            </a:r>
            <a:r>
              <a:rPr lang="en-US" dirty="0"/>
              <a:t>men's writings, American.</a:t>
            </a:r>
          </a:p>
          <a:p>
            <a:pPr marL="0" indent="0">
              <a:buNone/>
            </a:pPr>
            <a:r>
              <a:rPr lang="en-US" dirty="0"/>
              <a:t>650 </a:t>
            </a:r>
            <a:r>
              <a:rPr lang="en-US" dirty="0" smtClean="0"/>
              <a:t>_0  Short </a:t>
            </a:r>
            <a:r>
              <a:rPr lang="en-US" dirty="0"/>
              <a:t>stories, American.</a:t>
            </a:r>
          </a:p>
          <a:p>
            <a:pPr marL="0" indent="0">
              <a:buNone/>
            </a:pPr>
            <a:r>
              <a:rPr lang="en-US" dirty="0"/>
              <a:t>650 </a:t>
            </a:r>
            <a:r>
              <a:rPr lang="en-US" dirty="0" smtClean="0"/>
              <a:t>_0  Short </a:t>
            </a:r>
            <a:r>
              <a:rPr lang="en-US" dirty="0"/>
              <a:t>stories, English</a:t>
            </a:r>
            <a:r>
              <a:rPr lang="en-US" dirty="0" smtClean="0"/>
              <a:t>.</a:t>
            </a:r>
          </a:p>
          <a:p>
            <a:pPr marL="0" indent="0">
              <a:buNone/>
            </a:pPr>
            <a:r>
              <a:rPr lang="en-US" dirty="0" smtClean="0"/>
              <a:t>655 _7  Gay fiction. $2 </a:t>
            </a:r>
            <a:r>
              <a:rPr lang="en-US" dirty="0" err="1" smtClean="0"/>
              <a:t>lcgft</a:t>
            </a:r>
            <a:endParaRPr lang="en-US" dirty="0" smtClean="0"/>
          </a:p>
          <a:p>
            <a:pPr marL="0" indent="0">
              <a:buNone/>
            </a:pPr>
            <a:r>
              <a:rPr lang="en-US" dirty="0" smtClean="0"/>
              <a:t>655 _7  Short stories. $2 </a:t>
            </a:r>
            <a:r>
              <a:rPr lang="en-US" dirty="0" err="1" smtClean="0"/>
              <a:t>lcgft</a:t>
            </a:r>
            <a:endParaRPr lang="en-US" dirty="0"/>
          </a:p>
        </p:txBody>
      </p:sp>
      <p:pic>
        <p:nvPicPr>
          <p:cNvPr id="4" name="Picture 3"/>
          <p:cNvPicPr>
            <a:picLocks noChangeAspect="1"/>
          </p:cNvPicPr>
          <p:nvPr/>
        </p:nvPicPr>
        <p:blipFill>
          <a:blip r:embed="rId3"/>
          <a:stretch>
            <a:fillRect/>
          </a:stretch>
        </p:blipFill>
        <p:spPr>
          <a:xfrm>
            <a:off x="7782739" y="2418343"/>
            <a:ext cx="2381250" cy="3810000"/>
          </a:xfrm>
          <a:prstGeom prst="rect">
            <a:avLst/>
          </a:prstGeom>
        </p:spPr>
      </p:pic>
      <p:sp>
        <p:nvSpPr>
          <p:cNvPr id="6" name="TextBox 5"/>
          <p:cNvSpPr txBox="1"/>
          <p:nvPr/>
        </p:nvSpPr>
        <p:spPr>
          <a:xfrm>
            <a:off x="612697" y="5845128"/>
            <a:ext cx="6388100" cy="430887"/>
          </a:xfrm>
          <a:prstGeom prst="rect">
            <a:avLst/>
          </a:prstGeom>
          <a:noFill/>
          <a:ln>
            <a:solidFill>
              <a:schemeClr val="accent1"/>
            </a:solidFill>
          </a:ln>
        </p:spPr>
        <p:txBody>
          <a:bodyPr wrap="square" rtlCol="0">
            <a:spAutoFit/>
          </a:bodyPr>
          <a:lstStyle/>
          <a:p>
            <a:r>
              <a:rPr lang="en-US" sz="2200" dirty="0" smtClean="0"/>
              <a:t>An anthology </a:t>
            </a:r>
            <a:r>
              <a:rPr lang="en-US" sz="2200" dirty="0"/>
              <a:t>by 32 American and British male authors</a:t>
            </a:r>
          </a:p>
        </p:txBody>
      </p:sp>
      <p:sp>
        <p:nvSpPr>
          <p:cNvPr id="5" name="Slide Number Placeholder 4"/>
          <p:cNvSpPr>
            <a:spLocks noGrp="1"/>
          </p:cNvSpPr>
          <p:nvPr>
            <p:ph type="sldNum" sz="quarter" idx="12"/>
          </p:nvPr>
        </p:nvSpPr>
        <p:spPr/>
        <p:txBody>
          <a:bodyPr/>
          <a:lstStyle/>
          <a:p>
            <a:fld id="{A00A331D-2EB0-4CEE-8662-2FAB66802E28}" type="slidenum">
              <a:rPr lang="en-US" smtClean="0"/>
              <a:t>249</a:t>
            </a:fld>
            <a:endParaRPr lang="en-US"/>
          </a:p>
        </p:txBody>
      </p:sp>
    </p:spTree>
    <p:extLst>
      <p:ext uri="{BB962C8B-B14F-4D97-AF65-F5344CB8AC3E}">
        <p14:creationId xmlns:p14="http://schemas.microsoft.com/office/powerpoint/2010/main" val="3344290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49249" y="0"/>
            <a:ext cx="10504551" cy="6802374"/>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25</a:t>
            </a:fld>
            <a:endParaRPr lang="en-US"/>
          </a:p>
        </p:txBody>
      </p:sp>
    </p:spTree>
    <p:extLst>
      <p:ext uri="{BB962C8B-B14F-4D97-AF65-F5344CB8AC3E}">
        <p14:creationId xmlns:p14="http://schemas.microsoft.com/office/powerpoint/2010/main" val="1118589015"/>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193" y="494828"/>
            <a:ext cx="11384783"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a:t>348 </a:t>
            </a:r>
            <a:r>
              <a:rPr lang="en-US" dirty="0" smtClean="0"/>
              <a:t>__  score $2 </a:t>
            </a:r>
            <a:r>
              <a:rPr lang="en-US" dirty="0" err="1" smtClean="0"/>
              <a:t>rdafnm</a:t>
            </a:r>
            <a:endParaRPr lang="en-US" dirty="0" smtClean="0"/>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a:t>
            </a:r>
          </a:p>
          <a:p>
            <a:pPr marL="0" indent="0">
              <a:buNone/>
            </a:pPr>
            <a:r>
              <a:rPr lang="en-US" dirty="0"/>
              <a:t> </a:t>
            </a:r>
            <a:r>
              <a:rPr lang="en-US" dirty="0" smtClean="0"/>
              <a:t>             of </a:t>
            </a:r>
            <a:r>
              <a:rPr lang="en-US" dirty="0"/>
              <a:t>cover</a:t>
            </a:r>
            <a:r>
              <a:rPr lang="en-US" dirty="0" smtClean="0"/>
              <a:t>.</a:t>
            </a:r>
          </a:p>
          <a:p>
            <a:pPr marL="0" indent="0">
              <a:buNone/>
            </a:pPr>
            <a:r>
              <a:rPr lang="en-US" dirty="0"/>
              <a:t>650 </a:t>
            </a:r>
            <a:r>
              <a:rPr lang="en-US" dirty="0" smtClean="0"/>
              <a:t>_0  Piano $v </a:t>
            </a:r>
            <a:r>
              <a:rPr lang="en-US" dirty="0"/>
              <a:t>Methods (Jazz)</a:t>
            </a:r>
          </a:p>
          <a:p>
            <a:pPr marL="0" indent="0">
              <a:buNone/>
            </a:pPr>
            <a:r>
              <a:rPr lang="en-US" dirty="0"/>
              <a:t>650 </a:t>
            </a:r>
            <a:r>
              <a:rPr lang="en-US" dirty="0" smtClean="0"/>
              <a:t>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t>655 </a:t>
            </a:r>
            <a:r>
              <a:rPr lang="en-US" dirty="0" smtClean="0"/>
              <a:t>_7  Jazz</a:t>
            </a:r>
            <a:r>
              <a:rPr lang="en-US" dirty="0"/>
              <a:t>. </a:t>
            </a:r>
            <a:r>
              <a:rPr lang="en-US" dirty="0" smtClean="0"/>
              <a:t>$2 </a:t>
            </a:r>
            <a:r>
              <a:rPr lang="en-US" dirty="0" err="1"/>
              <a:t>lcgft</a:t>
            </a:r>
            <a:endParaRPr lang="en-US" dirty="0"/>
          </a:p>
          <a:p>
            <a:pPr marL="0" indent="0">
              <a:buNone/>
            </a:pPr>
            <a:r>
              <a:rPr lang="en-US" dirty="0"/>
              <a:t>655 </a:t>
            </a:r>
            <a:r>
              <a:rPr lang="en-US" dirty="0" smtClean="0"/>
              <a:t>_7  Methods </a:t>
            </a:r>
            <a:r>
              <a:rPr lang="en-US" dirty="0"/>
              <a:t>(Music) </a:t>
            </a:r>
            <a:r>
              <a:rPr lang="en-US" dirty="0" smtClean="0"/>
              <a:t>$2 </a:t>
            </a:r>
            <a:r>
              <a:rPr lang="en-US" dirty="0" err="1"/>
              <a:t>lcgft</a:t>
            </a:r>
            <a:endParaRPr lang="en-US" dirty="0"/>
          </a:p>
          <a:p>
            <a:pPr marL="0" indent="0">
              <a:buNone/>
            </a:pPr>
            <a:r>
              <a:rPr lang="en-US" dirty="0"/>
              <a:t>655 </a:t>
            </a:r>
            <a:r>
              <a:rPr lang="en-US" dirty="0" smtClean="0"/>
              <a:t>_7  Scores</a:t>
            </a:r>
            <a:r>
              <a:rPr lang="en-US" dirty="0"/>
              <a:t>. </a:t>
            </a:r>
            <a:r>
              <a:rPr lang="en-US" dirty="0" smtClean="0"/>
              <a:t>$2 </a:t>
            </a:r>
            <a:r>
              <a:rPr lang="en-US" dirty="0" err="1"/>
              <a:t>lcgft</a:t>
            </a: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756" y="3873468"/>
            <a:ext cx="2071687" cy="2756726"/>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250</a:t>
            </a:fld>
            <a:endParaRPr lang="en-US"/>
          </a:p>
        </p:txBody>
      </p:sp>
    </p:spTree>
    <p:extLst>
      <p:ext uri="{BB962C8B-B14F-4D97-AF65-F5344CB8AC3E}">
        <p14:creationId xmlns:p14="http://schemas.microsoft.com/office/powerpoint/2010/main" val="314007828"/>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84956" y="201168"/>
            <a:ext cx="6601521" cy="6278642"/>
          </a:xfrm>
          <a:prstGeom prst="rect">
            <a:avLst/>
          </a:prstGeom>
          <a:noFill/>
        </p:spPr>
        <p:txBody>
          <a:bodyPr wrap="square" rtlCol="0">
            <a:spAutoFit/>
          </a:bodyPr>
          <a:lstStyle/>
          <a:p>
            <a:r>
              <a:rPr lang="en-US" sz="2000" i="1" dirty="0" smtClean="0"/>
              <a:t>On back cover:</a:t>
            </a:r>
          </a:p>
          <a:p>
            <a:endParaRPr lang="en-US" dirty="0"/>
          </a:p>
          <a:p>
            <a:r>
              <a:rPr lang="en-US" b="1" dirty="0" smtClean="0"/>
              <a:t>010-014 RL: 3.2</a:t>
            </a:r>
          </a:p>
          <a:p>
            <a:r>
              <a:rPr lang="en-US" b="1" dirty="0" smtClean="0"/>
              <a:t>GUIDED READING LEVEL: L</a:t>
            </a:r>
          </a:p>
          <a:p>
            <a:endParaRPr lang="en-US" b="1" dirty="0"/>
          </a:p>
          <a:p>
            <a:pPr>
              <a:spcAft>
                <a:spcPts val="600"/>
              </a:spcAft>
            </a:pPr>
            <a:r>
              <a:rPr lang="en-US" sz="2000" i="1" dirty="0" smtClean="0"/>
              <a:t>On page 64:</a:t>
            </a:r>
            <a:endParaRPr lang="en-US" i="1" dirty="0" smtClean="0"/>
          </a:p>
          <a:p>
            <a:pPr algn="ctr">
              <a:spcAft>
                <a:spcPts val="600"/>
              </a:spcAft>
            </a:pPr>
            <a:r>
              <a:rPr lang="en-US" i="1" dirty="0" smtClean="0"/>
              <a:t>ABOUT THE AUTHOR</a:t>
            </a:r>
            <a:endParaRPr lang="en-US" i="1" dirty="0"/>
          </a:p>
          <a:p>
            <a:r>
              <a:rPr lang="en-US" dirty="0" smtClean="0"/>
              <a:t>Jonathan Swift was born on November 30, 1667, in Dublin, Ireland.  … In 1726, he published Gulliver’s Travels, a story that is still popular today.</a:t>
            </a:r>
          </a:p>
          <a:p>
            <a:endParaRPr lang="en-US" dirty="0"/>
          </a:p>
          <a:p>
            <a:pPr algn="ctr">
              <a:spcAft>
                <a:spcPts val="600"/>
              </a:spcAft>
            </a:pPr>
            <a:r>
              <a:rPr lang="en-US" dirty="0" smtClean="0"/>
              <a:t>ABOUT THE RETELLING AUTHOR</a:t>
            </a:r>
          </a:p>
          <a:p>
            <a:r>
              <a:rPr lang="en-US" dirty="0" smtClean="0"/>
              <a:t>Growing up in a small Minnesota town, Donald Lemke kept himself busy reading comics, as well as classic novels. Today, Lemke works as a children’s book editor and pursues a master’s degree in publishing from Hamline University in St. Paul. In his spare time, Lemke has written several graphic novels for kids.</a:t>
            </a:r>
          </a:p>
          <a:p>
            <a:endParaRPr lang="en-US" dirty="0"/>
          </a:p>
          <a:p>
            <a:pPr algn="ctr">
              <a:spcAft>
                <a:spcPts val="600"/>
              </a:spcAft>
            </a:pPr>
            <a:r>
              <a:rPr lang="en-US" dirty="0" smtClean="0"/>
              <a:t>ABOUT THE ILLUSTRATOR</a:t>
            </a:r>
          </a:p>
          <a:p>
            <a:r>
              <a:rPr lang="en-US" dirty="0" smtClean="0"/>
              <a:t>Cynthia Martin has worked in comics and animation since 1983. … She lives in Omaha, Nebraska.</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83" y="331771"/>
            <a:ext cx="4172903" cy="6178868"/>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251</a:t>
            </a:fld>
            <a:endParaRPr lang="en-US"/>
          </a:p>
        </p:txBody>
      </p:sp>
    </p:spTree>
    <p:extLst>
      <p:ext uri="{BB962C8B-B14F-4D97-AF65-F5344CB8AC3E}">
        <p14:creationId xmlns:p14="http://schemas.microsoft.com/office/powerpoint/2010/main" val="3435731684"/>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1003" y="264714"/>
            <a:ext cx="3662934" cy="6378702"/>
          </a:xfrm>
          <a:prstGeom prst="rect">
            <a:avLst/>
          </a:prstGeom>
        </p:spPr>
      </p:pic>
      <p:pic>
        <p:nvPicPr>
          <p:cNvPr id="4" name="Picture 3"/>
          <p:cNvPicPr>
            <a:picLocks noChangeAspect="1"/>
          </p:cNvPicPr>
          <p:nvPr/>
        </p:nvPicPr>
        <p:blipFill>
          <a:blip r:embed="rId4"/>
          <a:stretch>
            <a:fillRect/>
          </a:stretch>
        </p:blipFill>
        <p:spPr>
          <a:xfrm>
            <a:off x="4244084" y="1241154"/>
            <a:ext cx="7762875" cy="4219575"/>
          </a:xfrm>
          <a:prstGeom prst="rect">
            <a:avLst/>
          </a:prstGeom>
        </p:spPr>
      </p:pic>
      <p:sp>
        <p:nvSpPr>
          <p:cNvPr id="2" name="TextBox 1"/>
          <p:cNvSpPr txBox="1"/>
          <p:nvPr/>
        </p:nvSpPr>
        <p:spPr>
          <a:xfrm>
            <a:off x="4348977" y="5723873"/>
            <a:ext cx="7147930" cy="646331"/>
          </a:xfrm>
          <a:prstGeom prst="rect">
            <a:avLst/>
          </a:prstGeom>
          <a:noFill/>
        </p:spPr>
        <p:txBody>
          <a:bodyPr wrap="square" rtlCol="0">
            <a:spAutoFit/>
          </a:bodyPr>
          <a:lstStyle/>
          <a:p>
            <a:r>
              <a:rPr lang="en-US" i="1" dirty="0" smtClean="0"/>
              <a:t>Found on UMKC Conservatory website: </a:t>
            </a:r>
            <a:r>
              <a:rPr lang="en-US" dirty="0" smtClean="0"/>
              <a:t>Dr</a:t>
            </a:r>
            <a:r>
              <a:rPr lang="en-US" dirty="0"/>
              <a:t>. Zhou has been a United States citizen since 1999</a:t>
            </a:r>
          </a:p>
        </p:txBody>
      </p:sp>
      <p:sp>
        <p:nvSpPr>
          <p:cNvPr id="7" name="Slide Number Placeholder 6"/>
          <p:cNvSpPr>
            <a:spLocks noGrp="1"/>
          </p:cNvSpPr>
          <p:nvPr>
            <p:ph type="sldNum" sz="quarter" idx="12"/>
          </p:nvPr>
        </p:nvSpPr>
        <p:spPr/>
        <p:txBody>
          <a:bodyPr/>
          <a:lstStyle/>
          <a:p>
            <a:fld id="{A00A331D-2EB0-4CEE-8662-2FAB66802E28}" type="slidenum">
              <a:rPr lang="en-US" smtClean="0"/>
              <a:t>252</a:t>
            </a:fld>
            <a:endParaRPr lang="en-US"/>
          </a:p>
        </p:txBody>
      </p:sp>
    </p:spTree>
    <p:extLst>
      <p:ext uri="{BB962C8B-B14F-4D97-AF65-F5344CB8AC3E}">
        <p14:creationId xmlns:p14="http://schemas.microsoft.com/office/powerpoint/2010/main" val="30662150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295" y="852367"/>
            <a:ext cx="3371850" cy="4922901"/>
          </a:xfrm>
          <a:prstGeom prst="rect">
            <a:avLst/>
          </a:prstGeom>
        </p:spPr>
      </p:pic>
      <p:sp>
        <p:nvSpPr>
          <p:cNvPr id="4" name="TextBox 3"/>
          <p:cNvSpPr txBox="1"/>
          <p:nvPr/>
        </p:nvSpPr>
        <p:spPr>
          <a:xfrm>
            <a:off x="5354444" y="852367"/>
            <a:ext cx="6512312" cy="4493538"/>
          </a:xfrm>
          <a:prstGeom prst="rect">
            <a:avLst/>
          </a:prstGeom>
          <a:noFill/>
        </p:spPr>
        <p:txBody>
          <a:bodyPr wrap="square" rtlCol="0">
            <a:spAutoFit/>
          </a:bodyPr>
          <a:lstStyle/>
          <a:p>
            <a:r>
              <a:rPr lang="en-US" sz="2600" dirty="0" smtClean="0"/>
              <a:t>245 00  Brewing : $b 20 Milwaukee poets / $c 	  edited by Martin J. Rosenblum ; </a:t>
            </a:r>
          </a:p>
          <a:p>
            <a:r>
              <a:rPr lang="en-US" sz="2600" dirty="0"/>
              <a:t>	</a:t>
            </a:r>
            <a:r>
              <a:rPr lang="en-US" sz="2600" dirty="0" smtClean="0"/>
              <a:t>  photographs by G. Reed.</a:t>
            </a:r>
          </a:p>
          <a:p>
            <a:r>
              <a:rPr lang="en-US" sz="2600" dirty="0" smtClean="0"/>
              <a:t>246 30  20 Milwaukee poets</a:t>
            </a:r>
          </a:p>
          <a:p>
            <a:r>
              <a:rPr lang="en-US" sz="2600" dirty="0" smtClean="0"/>
              <a:t>246 3_  Twenty Milwaukee poets</a:t>
            </a:r>
          </a:p>
          <a:p>
            <a:r>
              <a:rPr lang="en-US" sz="2600" dirty="0" smtClean="0"/>
              <a:t>490 1_  The city anthology series of American</a:t>
            </a:r>
          </a:p>
          <a:p>
            <a:r>
              <a:rPr lang="en-US" sz="2600" dirty="0"/>
              <a:t>	</a:t>
            </a:r>
            <a:r>
              <a:rPr lang="en-US" sz="2600" dirty="0" smtClean="0"/>
              <a:t>  poetry</a:t>
            </a:r>
          </a:p>
          <a:p>
            <a:r>
              <a:rPr lang="en-US" sz="2600" dirty="0" smtClean="0"/>
              <a:t>650 _0  American poetry $z Wisconsin $z </a:t>
            </a:r>
          </a:p>
          <a:p>
            <a:r>
              <a:rPr lang="en-US" sz="2600" dirty="0"/>
              <a:t>	</a:t>
            </a:r>
            <a:r>
              <a:rPr lang="en-US" sz="2600" dirty="0" smtClean="0"/>
              <a:t> Milwaukee.</a:t>
            </a:r>
          </a:p>
          <a:p>
            <a:r>
              <a:rPr lang="en-US" sz="2600" dirty="0" smtClean="0"/>
              <a:t>650 _0  American poetry $y 20th century.</a:t>
            </a:r>
          </a:p>
          <a:p>
            <a:r>
              <a:rPr lang="en-US" sz="2600" dirty="0" smtClean="0"/>
              <a:t>651 _0  Milwaukee (Wis.) $v Poetry.</a:t>
            </a:r>
            <a:endParaRPr lang="en-US" sz="2600" dirty="0"/>
          </a:p>
        </p:txBody>
      </p:sp>
      <p:sp>
        <p:nvSpPr>
          <p:cNvPr id="5" name="Slide Number Placeholder 4"/>
          <p:cNvSpPr>
            <a:spLocks noGrp="1"/>
          </p:cNvSpPr>
          <p:nvPr>
            <p:ph type="sldNum" sz="quarter" idx="12"/>
          </p:nvPr>
        </p:nvSpPr>
        <p:spPr/>
        <p:txBody>
          <a:bodyPr/>
          <a:lstStyle/>
          <a:p>
            <a:fld id="{A00A331D-2EB0-4CEE-8662-2FAB66802E28}" type="slidenum">
              <a:rPr lang="en-US" smtClean="0"/>
              <a:t>253</a:t>
            </a:fld>
            <a:endParaRPr lang="en-US"/>
          </a:p>
        </p:txBody>
      </p:sp>
    </p:spTree>
    <p:extLst>
      <p:ext uri="{BB962C8B-B14F-4D97-AF65-F5344CB8AC3E}">
        <p14:creationId xmlns:p14="http://schemas.microsoft.com/office/powerpoint/2010/main" val="362981458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02" y="955287"/>
            <a:ext cx="5080000" cy="4724400"/>
          </a:xfrm>
          <a:prstGeom prst="rect">
            <a:avLst/>
          </a:prstGeom>
        </p:spPr>
      </p:pic>
      <p:sp>
        <p:nvSpPr>
          <p:cNvPr id="5" name="TextBox 4"/>
          <p:cNvSpPr txBox="1"/>
          <p:nvPr/>
        </p:nvSpPr>
        <p:spPr>
          <a:xfrm>
            <a:off x="6490011" y="655219"/>
            <a:ext cx="5107258" cy="5324535"/>
          </a:xfrm>
          <a:prstGeom prst="rect">
            <a:avLst/>
          </a:prstGeom>
          <a:noFill/>
        </p:spPr>
        <p:txBody>
          <a:bodyPr wrap="square" rtlCol="0">
            <a:spAutoFit/>
          </a:bodyPr>
          <a:lstStyle/>
          <a:p>
            <a:r>
              <a:rPr lang="en-US" sz="2000" dirty="0" smtClean="0"/>
              <a:t>100 0_  </a:t>
            </a:r>
            <a:r>
              <a:rPr lang="en-US" sz="2000" dirty="0" err="1" smtClean="0"/>
              <a:t>Jahri</a:t>
            </a:r>
            <a:r>
              <a:rPr lang="en-US" sz="2000" dirty="0" smtClean="0"/>
              <a:t> </a:t>
            </a:r>
            <a:r>
              <a:rPr lang="en-US" sz="2000" dirty="0"/>
              <a:t>Jah </a:t>
            </a:r>
            <a:r>
              <a:rPr lang="en-US" sz="2000" dirty="0" err="1"/>
              <a:t>Jah</a:t>
            </a:r>
            <a:r>
              <a:rPr lang="en-US" sz="2000" dirty="0"/>
              <a:t>, </a:t>
            </a:r>
            <a:r>
              <a:rPr lang="en-US" sz="2000" dirty="0" smtClean="0"/>
              <a:t>$d </a:t>
            </a:r>
            <a:r>
              <a:rPr lang="en-US" sz="2000" dirty="0"/>
              <a:t>1968- </a:t>
            </a:r>
            <a:r>
              <a:rPr lang="en-US" sz="2000" dirty="0" smtClean="0"/>
              <a:t>$e </a:t>
            </a:r>
            <a:r>
              <a:rPr lang="en-US" sz="2000" dirty="0"/>
              <a:t>author.</a:t>
            </a:r>
          </a:p>
          <a:p>
            <a:r>
              <a:rPr lang="en-US" sz="2000" dirty="0" smtClean="0"/>
              <a:t>245 10  Tongan </a:t>
            </a:r>
            <a:r>
              <a:rPr lang="en-US" sz="2000" dirty="0"/>
              <a:t>for kids / </a:t>
            </a:r>
            <a:r>
              <a:rPr lang="en-US" sz="2000" dirty="0" smtClean="0"/>
              <a:t>$c </a:t>
            </a:r>
            <a:r>
              <a:rPr lang="en-US" sz="2000" dirty="0"/>
              <a:t>by </a:t>
            </a:r>
            <a:r>
              <a:rPr lang="en-US" sz="2000" dirty="0" err="1"/>
              <a:t>Jahri</a:t>
            </a:r>
            <a:r>
              <a:rPr lang="en-US" sz="2000" dirty="0"/>
              <a:t> Jah </a:t>
            </a:r>
            <a:r>
              <a:rPr lang="en-US" sz="2000" dirty="0" err="1"/>
              <a:t>Jah</a:t>
            </a:r>
            <a:r>
              <a:rPr lang="en-US" sz="2000" dirty="0"/>
              <a:t>!.</a:t>
            </a:r>
          </a:p>
          <a:p>
            <a:r>
              <a:rPr lang="en-US" sz="2000" dirty="0" smtClean="0"/>
              <a:t>246 1_  $</a:t>
            </a:r>
            <a:r>
              <a:rPr lang="en-US" sz="2000" dirty="0" err="1" smtClean="0"/>
              <a:t>i</a:t>
            </a:r>
            <a:r>
              <a:rPr lang="en-US" sz="2000" dirty="0" smtClean="0"/>
              <a:t> </a:t>
            </a:r>
            <a:r>
              <a:rPr lang="en-US" sz="2000" dirty="0"/>
              <a:t>Subtitle on cover: </a:t>
            </a:r>
            <a:r>
              <a:rPr lang="en-US" sz="2000" dirty="0" smtClean="0"/>
              <a:t>$a </a:t>
            </a:r>
            <a:r>
              <a:rPr lang="en-US" sz="2000" dirty="0"/>
              <a:t>Words </a:t>
            </a:r>
            <a:r>
              <a:rPr lang="en-US" sz="2000" dirty="0" smtClean="0"/>
              <a:t>and</a:t>
            </a:r>
          </a:p>
          <a:p>
            <a:r>
              <a:rPr lang="en-US" sz="2000" dirty="0"/>
              <a:t> </a:t>
            </a:r>
            <a:r>
              <a:rPr lang="en-US" sz="2000" dirty="0" smtClean="0"/>
              <a:t>             </a:t>
            </a:r>
            <a:r>
              <a:rPr lang="en-US" sz="2000" dirty="0"/>
              <a:t>phrases in Tongan</a:t>
            </a:r>
          </a:p>
          <a:p>
            <a:r>
              <a:rPr lang="en-US" sz="2000" dirty="0" smtClean="0"/>
              <a:t>246 1_  $</a:t>
            </a:r>
            <a:r>
              <a:rPr lang="en-US" sz="2000" dirty="0" err="1" smtClean="0"/>
              <a:t>i</a:t>
            </a:r>
            <a:r>
              <a:rPr lang="en-US" sz="2000" dirty="0" smtClean="0"/>
              <a:t> </a:t>
            </a:r>
            <a:r>
              <a:rPr lang="en-US" sz="2000" dirty="0"/>
              <a:t>Subtitle on back cover: </a:t>
            </a:r>
            <a:r>
              <a:rPr lang="en-US" sz="2000" dirty="0" smtClean="0"/>
              <a:t>$a </a:t>
            </a:r>
            <a:r>
              <a:rPr lang="en-US" sz="2000" dirty="0"/>
              <a:t>Learn </a:t>
            </a:r>
            <a:r>
              <a:rPr lang="en-US" sz="2000" dirty="0" smtClean="0"/>
              <a:t>to</a:t>
            </a:r>
          </a:p>
          <a:p>
            <a:r>
              <a:rPr lang="en-US" sz="2000" dirty="0"/>
              <a:t> </a:t>
            </a:r>
            <a:r>
              <a:rPr lang="en-US" sz="2000" dirty="0" smtClean="0"/>
              <a:t>             </a:t>
            </a:r>
            <a:r>
              <a:rPr lang="en-US" sz="2000" dirty="0"/>
              <a:t>speak words and phrases in </a:t>
            </a:r>
            <a:r>
              <a:rPr lang="en-US" sz="2000" dirty="0" smtClean="0"/>
              <a:t>Tongan</a:t>
            </a:r>
          </a:p>
          <a:p>
            <a:r>
              <a:rPr lang="en-US" sz="2000" dirty="0"/>
              <a:t>650 </a:t>
            </a:r>
            <a:r>
              <a:rPr lang="en-US" sz="2000" dirty="0" smtClean="0"/>
              <a:t>_0  Tongan </a:t>
            </a:r>
            <a:r>
              <a:rPr lang="en-US" sz="2000" dirty="0"/>
              <a:t>language </a:t>
            </a:r>
            <a:r>
              <a:rPr lang="en-US" sz="2000" dirty="0" smtClean="0"/>
              <a:t>$v </a:t>
            </a:r>
            <a:r>
              <a:rPr lang="en-US" sz="2000" dirty="0"/>
              <a:t>Terms and </a:t>
            </a:r>
            <a:r>
              <a:rPr lang="en-US" sz="2000" dirty="0" smtClean="0"/>
              <a:t>phrases</a:t>
            </a:r>
          </a:p>
          <a:p>
            <a:r>
              <a:rPr lang="en-US" sz="2000" dirty="0" smtClean="0"/>
              <a:t>              $v </a:t>
            </a:r>
            <a:r>
              <a:rPr lang="en-US" sz="2000" dirty="0"/>
              <a:t>Juvenile literature.</a:t>
            </a:r>
          </a:p>
          <a:p>
            <a:r>
              <a:rPr lang="en-US" sz="2000" dirty="0"/>
              <a:t>650 </a:t>
            </a:r>
            <a:r>
              <a:rPr lang="en-US" sz="2000" dirty="0" smtClean="0"/>
              <a:t>_0  Tongan </a:t>
            </a:r>
            <a:r>
              <a:rPr lang="en-US" sz="2000" dirty="0"/>
              <a:t>language </a:t>
            </a:r>
            <a:r>
              <a:rPr lang="en-US" sz="2000" dirty="0" smtClean="0"/>
              <a:t>$v </a:t>
            </a:r>
            <a:r>
              <a:rPr lang="en-US" sz="2000" dirty="0"/>
              <a:t>Conversation </a:t>
            </a:r>
            <a:r>
              <a:rPr lang="en-US" sz="2000" dirty="0" smtClean="0"/>
              <a:t>and</a:t>
            </a:r>
          </a:p>
          <a:p>
            <a:r>
              <a:rPr lang="en-US" sz="2000" dirty="0"/>
              <a:t> </a:t>
            </a:r>
            <a:r>
              <a:rPr lang="en-US" sz="2000" dirty="0" smtClean="0"/>
              <a:t>             </a:t>
            </a:r>
            <a:r>
              <a:rPr lang="en-US" sz="2000" dirty="0"/>
              <a:t>phrase books </a:t>
            </a:r>
            <a:r>
              <a:rPr lang="en-US" sz="2000" dirty="0" smtClean="0"/>
              <a:t>$x </a:t>
            </a:r>
            <a:r>
              <a:rPr lang="en-US" sz="2000" dirty="0"/>
              <a:t>English </a:t>
            </a:r>
            <a:r>
              <a:rPr lang="en-US" sz="2000" dirty="0" smtClean="0"/>
              <a:t>$v Juvenile</a:t>
            </a:r>
          </a:p>
          <a:p>
            <a:r>
              <a:rPr lang="en-US" sz="2000" dirty="0" smtClean="0"/>
              <a:t>              </a:t>
            </a:r>
            <a:r>
              <a:rPr lang="en-US" sz="2000" dirty="0"/>
              <a:t>literature.</a:t>
            </a:r>
          </a:p>
          <a:p>
            <a:r>
              <a:rPr lang="en-US" sz="2000" dirty="0"/>
              <a:t>650 </a:t>
            </a:r>
            <a:r>
              <a:rPr lang="en-US" sz="2000" dirty="0" smtClean="0"/>
              <a:t>_0  Tongan </a:t>
            </a:r>
            <a:r>
              <a:rPr lang="en-US" sz="2000" dirty="0"/>
              <a:t>language </a:t>
            </a:r>
            <a:r>
              <a:rPr lang="en-US" sz="2000" dirty="0" smtClean="0"/>
              <a:t>$v </a:t>
            </a:r>
            <a:r>
              <a:rPr lang="en-US" sz="2000" dirty="0"/>
              <a:t>Glossaries</a:t>
            </a:r>
            <a:r>
              <a:rPr lang="en-US" sz="2000" dirty="0" smtClean="0"/>
              <a:t>,</a:t>
            </a:r>
          </a:p>
          <a:p>
            <a:r>
              <a:rPr lang="en-US" sz="2000" dirty="0"/>
              <a:t> </a:t>
            </a:r>
            <a:r>
              <a:rPr lang="en-US" sz="2000" dirty="0" smtClean="0"/>
              <a:t>             </a:t>
            </a:r>
            <a:r>
              <a:rPr lang="en-US" sz="2000" dirty="0"/>
              <a:t>vocabularies, etc. </a:t>
            </a:r>
            <a:r>
              <a:rPr lang="en-US" sz="2000" dirty="0" smtClean="0"/>
              <a:t>$v </a:t>
            </a:r>
            <a:r>
              <a:rPr lang="en-US" sz="2000" dirty="0"/>
              <a:t>Juvenile literature.</a:t>
            </a:r>
          </a:p>
          <a:p>
            <a:r>
              <a:rPr lang="en-US" sz="2000" dirty="0"/>
              <a:t>650 </a:t>
            </a:r>
            <a:r>
              <a:rPr lang="en-US" sz="2000" dirty="0" smtClean="0"/>
              <a:t>_0  Picture </a:t>
            </a:r>
            <a:r>
              <a:rPr lang="en-US" sz="2000" dirty="0"/>
              <a:t>dictionaries, Tongan </a:t>
            </a:r>
            <a:r>
              <a:rPr lang="en-US" sz="2000" dirty="0" smtClean="0"/>
              <a:t>$v Juvenile</a:t>
            </a:r>
          </a:p>
          <a:p>
            <a:r>
              <a:rPr lang="en-US" sz="2000" dirty="0"/>
              <a:t> </a:t>
            </a:r>
            <a:r>
              <a:rPr lang="en-US" sz="2000" dirty="0" smtClean="0"/>
              <a:t>             </a:t>
            </a:r>
            <a:r>
              <a:rPr lang="en-US" sz="2000" dirty="0"/>
              <a:t>literature</a:t>
            </a:r>
            <a:r>
              <a:rPr lang="en-US" sz="2000" dirty="0" smtClean="0"/>
              <a:t>.</a:t>
            </a:r>
          </a:p>
          <a:p>
            <a:r>
              <a:rPr lang="en-US" sz="2000" dirty="0"/>
              <a:t>655 </a:t>
            </a:r>
            <a:r>
              <a:rPr lang="en-US" sz="2000" dirty="0" smtClean="0"/>
              <a:t>_7  Picture </a:t>
            </a:r>
            <a:r>
              <a:rPr lang="en-US" sz="2000" dirty="0"/>
              <a:t>dictionaries. </a:t>
            </a:r>
            <a:r>
              <a:rPr lang="en-US" sz="2000" dirty="0" smtClean="0"/>
              <a:t>$2 </a:t>
            </a:r>
            <a:r>
              <a:rPr lang="en-US" sz="2000" dirty="0" err="1"/>
              <a:t>lcgft</a:t>
            </a:r>
            <a:endParaRPr lang="en-US" sz="2000" dirty="0"/>
          </a:p>
          <a:p>
            <a:r>
              <a:rPr lang="en-US" sz="2000" dirty="0"/>
              <a:t>655 </a:t>
            </a:r>
            <a:r>
              <a:rPr lang="en-US" sz="2000" dirty="0" smtClean="0"/>
              <a:t>_7  Phrase </a:t>
            </a:r>
            <a:r>
              <a:rPr lang="en-US" sz="2000" dirty="0"/>
              <a:t>books. </a:t>
            </a:r>
            <a:r>
              <a:rPr lang="en-US" sz="2000" dirty="0" smtClean="0"/>
              <a:t>$2 </a:t>
            </a:r>
            <a:r>
              <a:rPr lang="en-US" sz="2000" dirty="0" err="1"/>
              <a:t>lcgft</a:t>
            </a:r>
            <a:endParaRPr lang="en-US" sz="2000" dirty="0"/>
          </a:p>
        </p:txBody>
      </p:sp>
      <p:sp>
        <p:nvSpPr>
          <p:cNvPr id="3" name="Slide Number Placeholder 2"/>
          <p:cNvSpPr>
            <a:spLocks noGrp="1"/>
          </p:cNvSpPr>
          <p:nvPr>
            <p:ph type="sldNum" sz="quarter" idx="12"/>
          </p:nvPr>
        </p:nvSpPr>
        <p:spPr/>
        <p:txBody>
          <a:bodyPr/>
          <a:lstStyle/>
          <a:p>
            <a:fld id="{A00A331D-2EB0-4CEE-8662-2FAB66802E28}" type="slidenum">
              <a:rPr lang="en-US" smtClean="0"/>
              <a:t>254</a:t>
            </a:fld>
            <a:endParaRPr lang="en-US"/>
          </a:p>
        </p:txBody>
      </p:sp>
    </p:spTree>
    <p:extLst>
      <p:ext uri="{BB962C8B-B14F-4D97-AF65-F5344CB8AC3E}">
        <p14:creationId xmlns:p14="http://schemas.microsoft.com/office/powerpoint/2010/main" val="2754389950"/>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954" y="342551"/>
            <a:ext cx="4066032" cy="6096000"/>
          </a:xfrm>
          <a:prstGeom prst="rect">
            <a:avLst/>
          </a:prstGeom>
        </p:spPr>
      </p:pic>
      <p:sp>
        <p:nvSpPr>
          <p:cNvPr id="4" name="TextBox 3"/>
          <p:cNvSpPr txBox="1"/>
          <p:nvPr/>
        </p:nvSpPr>
        <p:spPr>
          <a:xfrm>
            <a:off x="6657276" y="1260088"/>
            <a:ext cx="4404733" cy="3046988"/>
          </a:xfrm>
          <a:prstGeom prst="rect">
            <a:avLst/>
          </a:prstGeom>
          <a:noFill/>
        </p:spPr>
        <p:txBody>
          <a:bodyPr wrap="square" rtlCol="0">
            <a:spAutoFit/>
          </a:bodyPr>
          <a:lstStyle/>
          <a:p>
            <a:r>
              <a:rPr lang="en-US" sz="2400" i="1" dirty="0" smtClean="0"/>
              <a:t>Back cover:</a:t>
            </a:r>
          </a:p>
          <a:p>
            <a:endParaRPr lang="en-US" sz="2400" dirty="0"/>
          </a:p>
          <a:p>
            <a:r>
              <a:rPr lang="en-US" sz="2400" dirty="0" smtClean="0"/>
              <a:t>PATRICK MODIANO was awarded the 2014 Nobel Prize in Literature and is one of the most celebrated French novelists of his generation. </a:t>
            </a:r>
            <a:r>
              <a:rPr lang="en-US" sz="2400" i="1" dirty="0" smtClean="0"/>
              <a:t>Dora </a:t>
            </a:r>
            <a:r>
              <a:rPr lang="en-US" sz="2400" i="1" dirty="0" err="1" smtClean="0"/>
              <a:t>Bruder</a:t>
            </a:r>
            <a:r>
              <a:rPr lang="en-US" sz="2400" i="1" dirty="0" smtClean="0"/>
              <a:t> </a:t>
            </a:r>
            <a:r>
              <a:rPr lang="en-US" sz="2400" dirty="0" smtClean="0"/>
              <a:t>has been translated worldwide into twenty languages.</a:t>
            </a:r>
            <a:endParaRPr lang="en-US" sz="2400" dirty="0"/>
          </a:p>
        </p:txBody>
      </p:sp>
      <p:sp>
        <p:nvSpPr>
          <p:cNvPr id="5" name="Slide Number Placeholder 4"/>
          <p:cNvSpPr>
            <a:spLocks noGrp="1"/>
          </p:cNvSpPr>
          <p:nvPr>
            <p:ph type="sldNum" sz="quarter" idx="12"/>
          </p:nvPr>
        </p:nvSpPr>
        <p:spPr/>
        <p:txBody>
          <a:bodyPr/>
          <a:lstStyle/>
          <a:p>
            <a:fld id="{A00A331D-2EB0-4CEE-8662-2FAB66802E28}" type="slidenum">
              <a:rPr lang="en-US" smtClean="0"/>
              <a:t>255</a:t>
            </a:fld>
            <a:endParaRPr lang="en-US"/>
          </a:p>
        </p:txBody>
      </p:sp>
    </p:spTree>
    <p:extLst>
      <p:ext uri="{BB962C8B-B14F-4D97-AF65-F5344CB8AC3E}">
        <p14:creationId xmlns:p14="http://schemas.microsoft.com/office/powerpoint/2010/main" val="192659287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79058" y="0"/>
            <a:ext cx="5365164" cy="6858000"/>
          </a:xfrm>
          <a:prstGeom prst="rect">
            <a:avLst/>
          </a:prstGeom>
        </p:spPr>
      </p:pic>
      <p:pic>
        <p:nvPicPr>
          <p:cNvPr id="12" name="Picture 11"/>
          <p:cNvPicPr>
            <a:picLocks noChangeAspect="1"/>
          </p:cNvPicPr>
          <p:nvPr/>
        </p:nvPicPr>
        <p:blipFill>
          <a:blip r:embed="rId4"/>
          <a:stretch>
            <a:fillRect/>
          </a:stretch>
        </p:blipFill>
        <p:spPr>
          <a:xfrm>
            <a:off x="6447961" y="130291"/>
            <a:ext cx="3838575" cy="304800"/>
          </a:xfrm>
          <a:prstGeom prst="rect">
            <a:avLst/>
          </a:prstGeom>
        </p:spPr>
      </p:pic>
      <p:pic>
        <p:nvPicPr>
          <p:cNvPr id="13" name="Picture 12"/>
          <p:cNvPicPr>
            <a:picLocks noChangeAspect="1"/>
          </p:cNvPicPr>
          <p:nvPr/>
        </p:nvPicPr>
        <p:blipFill>
          <a:blip r:embed="rId5"/>
          <a:stretch>
            <a:fillRect/>
          </a:stretch>
        </p:blipFill>
        <p:spPr>
          <a:xfrm>
            <a:off x="8014836" y="372722"/>
            <a:ext cx="3552825" cy="247650"/>
          </a:xfrm>
          <a:prstGeom prst="rect">
            <a:avLst/>
          </a:prstGeom>
        </p:spPr>
      </p:pic>
      <p:pic>
        <p:nvPicPr>
          <p:cNvPr id="14" name="Picture 13"/>
          <p:cNvPicPr>
            <a:picLocks noChangeAspect="1"/>
          </p:cNvPicPr>
          <p:nvPr/>
        </p:nvPicPr>
        <p:blipFill>
          <a:blip r:embed="rId6"/>
          <a:stretch>
            <a:fillRect/>
          </a:stretch>
        </p:blipFill>
        <p:spPr>
          <a:xfrm>
            <a:off x="6007291" y="717518"/>
            <a:ext cx="5949887" cy="6140482"/>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256</a:t>
            </a:fld>
            <a:endParaRPr lang="en-US"/>
          </a:p>
        </p:txBody>
      </p:sp>
    </p:spTree>
    <p:extLst>
      <p:ext uri="{BB962C8B-B14F-4D97-AF65-F5344CB8AC3E}">
        <p14:creationId xmlns:p14="http://schemas.microsoft.com/office/powerpoint/2010/main" val="4092405724"/>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316" y="1095202"/>
            <a:ext cx="2933700" cy="45148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16" y="1095200"/>
            <a:ext cx="3009900" cy="45148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679" y="1095198"/>
            <a:ext cx="3259166" cy="4498848"/>
          </a:xfrm>
          <a:prstGeom prst="rect">
            <a:avLst/>
          </a:prstGeom>
        </p:spPr>
      </p:pic>
      <p:pic>
        <p:nvPicPr>
          <p:cNvPr id="7" name="Picture 6"/>
          <p:cNvPicPr>
            <a:picLocks noChangeAspect="1"/>
          </p:cNvPicPr>
          <p:nvPr/>
        </p:nvPicPr>
        <p:blipFill>
          <a:blip r:embed="rId6"/>
          <a:stretch>
            <a:fillRect/>
          </a:stretch>
        </p:blipFill>
        <p:spPr>
          <a:xfrm>
            <a:off x="9219507" y="1095199"/>
            <a:ext cx="2921096" cy="4498848"/>
          </a:xfrm>
          <a:prstGeom prst="rect">
            <a:avLst/>
          </a:prstGeom>
        </p:spPr>
      </p:pic>
      <p:sp>
        <p:nvSpPr>
          <p:cNvPr id="8" name="TextBox 7"/>
          <p:cNvSpPr txBox="1"/>
          <p:nvPr/>
        </p:nvSpPr>
        <p:spPr>
          <a:xfrm>
            <a:off x="1728438" y="400141"/>
            <a:ext cx="4092499" cy="461665"/>
          </a:xfrm>
          <a:prstGeom prst="rect">
            <a:avLst/>
          </a:prstGeom>
          <a:noFill/>
          <a:ln w="15875">
            <a:solidFill>
              <a:schemeClr val="tx1"/>
            </a:solidFill>
          </a:ln>
        </p:spPr>
        <p:txBody>
          <a:bodyPr wrap="square" rtlCol="0">
            <a:spAutoFit/>
          </a:bodyPr>
          <a:lstStyle/>
          <a:p>
            <a:r>
              <a:rPr lang="en-US" sz="2400" i="1" dirty="0" smtClean="0"/>
              <a:t>An annual cataloged as a serial</a:t>
            </a:r>
            <a:endParaRPr lang="en-US" sz="2400" i="1" dirty="0"/>
          </a:p>
        </p:txBody>
      </p:sp>
      <p:sp>
        <p:nvSpPr>
          <p:cNvPr id="6" name="TextBox 5"/>
          <p:cNvSpPr txBox="1"/>
          <p:nvPr/>
        </p:nvSpPr>
        <p:spPr>
          <a:xfrm>
            <a:off x="965200" y="5942502"/>
            <a:ext cx="9893300" cy="677108"/>
          </a:xfrm>
          <a:prstGeom prst="rect">
            <a:avLst/>
          </a:prstGeom>
          <a:noFill/>
          <a:ln w="12700">
            <a:solidFill>
              <a:schemeClr val="tx1"/>
            </a:solidFill>
          </a:ln>
        </p:spPr>
        <p:txBody>
          <a:bodyPr wrap="square" rtlCol="0">
            <a:spAutoFit/>
          </a:bodyPr>
          <a:lstStyle/>
          <a:p>
            <a:r>
              <a:rPr lang="en-US" sz="1900" dirty="0" smtClean="0"/>
              <a:t>Most authors are from either the Republic of Ireland or Northern Ireland; others are of Irish heritage living in other countries.</a:t>
            </a:r>
            <a:endParaRPr lang="en-US" sz="1900" dirty="0"/>
          </a:p>
        </p:txBody>
      </p:sp>
      <p:sp>
        <p:nvSpPr>
          <p:cNvPr id="9" name="Slide Number Placeholder 8"/>
          <p:cNvSpPr>
            <a:spLocks noGrp="1"/>
          </p:cNvSpPr>
          <p:nvPr>
            <p:ph type="sldNum" sz="quarter" idx="12"/>
          </p:nvPr>
        </p:nvSpPr>
        <p:spPr/>
        <p:txBody>
          <a:bodyPr/>
          <a:lstStyle/>
          <a:p>
            <a:fld id="{A00A331D-2EB0-4CEE-8662-2FAB66802E28}" type="slidenum">
              <a:rPr lang="en-US" smtClean="0"/>
              <a:t>257</a:t>
            </a:fld>
            <a:endParaRPr lang="en-US"/>
          </a:p>
        </p:txBody>
      </p:sp>
    </p:spTree>
    <p:extLst>
      <p:ext uri="{BB962C8B-B14F-4D97-AF65-F5344CB8AC3E}">
        <p14:creationId xmlns:p14="http://schemas.microsoft.com/office/powerpoint/2010/main" val="212202861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51" y="912424"/>
            <a:ext cx="5715000" cy="4810125"/>
          </a:xfrm>
          <a:prstGeom prst="rect">
            <a:avLst/>
          </a:prstGeom>
        </p:spPr>
      </p:pic>
      <p:pic>
        <p:nvPicPr>
          <p:cNvPr id="6" name="Picture 5"/>
          <p:cNvPicPr>
            <a:picLocks noChangeAspect="1"/>
          </p:cNvPicPr>
          <p:nvPr/>
        </p:nvPicPr>
        <p:blipFill>
          <a:blip r:embed="rId4"/>
          <a:stretch>
            <a:fillRect/>
          </a:stretch>
        </p:blipFill>
        <p:spPr>
          <a:xfrm>
            <a:off x="6667383" y="38100"/>
            <a:ext cx="5191125" cy="681990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258</a:t>
            </a:fld>
            <a:endParaRPr lang="en-US"/>
          </a:p>
        </p:txBody>
      </p:sp>
    </p:spTree>
    <p:extLst>
      <p:ext uri="{BB962C8B-B14F-4D97-AF65-F5344CB8AC3E}">
        <p14:creationId xmlns:p14="http://schemas.microsoft.com/office/powerpoint/2010/main" val="159074339"/>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750" y="762000"/>
            <a:ext cx="3886200" cy="5181600"/>
          </a:xfrm>
          <a:prstGeom prst="rect">
            <a:avLst/>
          </a:prstGeom>
        </p:spPr>
      </p:pic>
      <p:sp>
        <p:nvSpPr>
          <p:cNvPr id="5" name="TextBox 4"/>
          <p:cNvSpPr txBox="1"/>
          <p:nvPr/>
        </p:nvSpPr>
        <p:spPr>
          <a:xfrm>
            <a:off x="6007100" y="306437"/>
            <a:ext cx="5626100" cy="6047809"/>
          </a:xfrm>
          <a:prstGeom prst="rect">
            <a:avLst/>
          </a:prstGeom>
          <a:noFill/>
        </p:spPr>
        <p:txBody>
          <a:bodyPr wrap="square" rtlCol="0">
            <a:spAutoFit/>
          </a:bodyPr>
          <a:lstStyle/>
          <a:p>
            <a:r>
              <a:rPr lang="en-US" sz="2150" i="1" dirty="0"/>
              <a:t>P</a:t>
            </a:r>
            <a:r>
              <a:rPr lang="en-US" sz="2150" i="1" dirty="0" smtClean="0"/>
              <a:t>reliminary page: </a:t>
            </a:r>
            <a:r>
              <a:rPr lang="en-US" sz="2150" dirty="0" smtClean="0"/>
              <a:t>“Susan </a:t>
            </a:r>
            <a:r>
              <a:rPr lang="en-US" sz="2150" dirty="0" err="1"/>
              <a:t>Frohlick</a:t>
            </a:r>
            <a:r>
              <a:rPr lang="en-US" sz="2150" dirty="0"/>
              <a:t> is Associate Professor of Cultural Anthropology at the University of </a:t>
            </a:r>
            <a:r>
              <a:rPr lang="en-US" sz="2150" dirty="0" smtClean="0"/>
              <a:t>Manitoba, Canada.” </a:t>
            </a:r>
          </a:p>
          <a:p>
            <a:endParaRPr lang="en-US" sz="2150" dirty="0"/>
          </a:p>
          <a:p>
            <a:r>
              <a:rPr lang="en-US" sz="2150" i="1" dirty="0"/>
              <a:t>P</a:t>
            </a:r>
            <a:r>
              <a:rPr lang="en-US" sz="2150" i="1" dirty="0" smtClean="0"/>
              <a:t>age xv: </a:t>
            </a:r>
            <a:r>
              <a:rPr lang="en-US" sz="2150" dirty="0" smtClean="0"/>
              <a:t>“like most anthropologists, I cherish being in the field above all”</a:t>
            </a:r>
          </a:p>
          <a:p>
            <a:endParaRPr lang="en-US" sz="2150" dirty="0"/>
          </a:p>
          <a:p>
            <a:r>
              <a:rPr lang="en-US" sz="2150" i="1" dirty="0" smtClean="0"/>
              <a:t>Page xvii: </a:t>
            </a:r>
            <a:r>
              <a:rPr lang="en-US" sz="2150" dirty="0" smtClean="0"/>
              <a:t>“Many students in both undergraduate and graduate courses over the past few years have allowed me to discuss my work …”</a:t>
            </a:r>
          </a:p>
          <a:p>
            <a:endParaRPr lang="en-US" sz="2150" dirty="0"/>
          </a:p>
          <a:p>
            <a:r>
              <a:rPr lang="en-US" sz="2150" i="1" dirty="0" smtClean="0"/>
              <a:t>Page 3:</a:t>
            </a:r>
            <a:r>
              <a:rPr lang="en-US" sz="2150" dirty="0" smtClean="0"/>
              <a:t> “These observations of mine as a cultural anthropologist …”</a:t>
            </a:r>
          </a:p>
          <a:p>
            <a:endParaRPr lang="en-US" sz="2150" dirty="0"/>
          </a:p>
          <a:p>
            <a:r>
              <a:rPr lang="en-US" sz="2150" i="1" dirty="0" smtClean="0"/>
              <a:t>Page 10: </a:t>
            </a:r>
            <a:r>
              <a:rPr lang="en-US" sz="2150" dirty="0" smtClean="0"/>
              <a:t>“familiar to me as a white heterosexual Euro-Canadian woman … My own history of traveling to Europe and other countries abroad as a young woman in the late 1970s …”</a:t>
            </a:r>
            <a:endParaRPr lang="en-US" sz="2150" dirty="0"/>
          </a:p>
        </p:txBody>
      </p:sp>
      <p:sp>
        <p:nvSpPr>
          <p:cNvPr id="3" name="Slide Number Placeholder 2"/>
          <p:cNvSpPr>
            <a:spLocks noGrp="1"/>
          </p:cNvSpPr>
          <p:nvPr>
            <p:ph type="sldNum" sz="quarter" idx="12"/>
          </p:nvPr>
        </p:nvSpPr>
        <p:spPr/>
        <p:txBody>
          <a:bodyPr/>
          <a:lstStyle/>
          <a:p>
            <a:fld id="{A00A331D-2EB0-4CEE-8662-2FAB66802E28}" type="slidenum">
              <a:rPr lang="en-US" smtClean="0"/>
              <a:t>259</a:t>
            </a:fld>
            <a:endParaRPr lang="en-US"/>
          </a:p>
        </p:txBody>
      </p:sp>
    </p:spTree>
    <p:extLst>
      <p:ext uri="{BB962C8B-B14F-4D97-AF65-F5344CB8AC3E}">
        <p14:creationId xmlns:p14="http://schemas.microsoft.com/office/powerpoint/2010/main" val="698076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pPr>
              <a:spcAft>
                <a:spcPts val="600"/>
              </a:spcAft>
            </a:pPr>
            <a:r>
              <a:rPr lang="en-US" sz="3000" dirty="0" smtClean="0"/>
              <a:t>General principles</a:t>
            </a:r>
          </a:p>
          <a:p>
            <a:pPr lvl="1">
              <a:spcAft>
                <a:spcPts val="600"/>
              </a:spcAft>
            </a:pPr>
            <a:r>
              <a:rPr lang="en-US" sz="2800" dirty="0" smtClean="0"/>
              <a:t>Consult</a:t>
            </a:r>
            <a:r>
              <a:rPr lang="en-US" sz="2800" i="1" dirty="0" smtClean="0"/>
              <a:t> Introduction to Library </a:t>
            </a:r>
            <a:r>
              <a:rPr lang="en-US" sz="2800" i="1" dirty="0"/>
              <a:t>of Congress Genre/Form Terms for </a:t>
            </a:r>
            <a:r>
              <a:rPr lang="en-US" sz="2800" i="1" dirty="0" smtClean="0"/>
              <a:t>Library </a:t>
            </a:r>
            <a:r>
              <a:rPr lang="en-US" sz="2800" i="1" dirty="0"/>
              <a:t>and Archival Materials </a:t>
            </a:r>
            <a:r>
              <a:rPr lang="en-US" sz="2800" dirty="0" smtClean="0"/>
              <a:t>and </a:t>
            </a:r>
            <a:r>
              <a:rPr lang="en-US" sz="2800" dirty="0"/>
              <a:t>the </a:t>
            </a:r>
            <a:r>
              <a:rPr lang="en-US" sz="2800" i="1" dirty="0"/>
              <a:t>Library of Congress Genre/Form Terms Manual </a:t>
            </a:r>
            <a:r>
              <a:rPr lang="en-US" sz="2800" dirty="0"/>
              <a:t>(</a:t>
            </a:r>
            <a:r>
              <a:rPr lang="en-US" sz="2800" dirty="0">
                <a:hlinkClick r:id="rId3"/>
              </a:rPr>
              <a:t>http://</a:t>
            </a:r>
            <a:r>
              <a:rPr lang="en-US" sz="2800" dirty="0" smtClean="0">
                <a:hlinkClick r:id="rId3"/>
              </a:rPr>
              <a:t>www.loc.gov/aba/publications/FreeLCGFT/freelcgft.html</a:t>
            </a:r>
            <a:r>
              <a:rPr lang="en-US" sz="2800" dirty="0" smtClean="0"/>
              <a:t>)</a:t>
            </a:r>
          </a:p>
          <a:p>
            <a:pPr lvl="1">
              <a:spcAft>
                <a:spcPts val="600"/>
              </a:spcAft>
            </a:pPr>
            <a:r>
              <a:rPr lang="en-US" sz="2800" dirty="0"/>
              <a:t>Assigned </a:t>
            </a:r>
            <a:r>
              <a:rPr lang="en-US" sz="2800" dirty="0" smtClean="0"/>
              <a:t>to </a:t>
            </a:r>
            <a:r>
              <a:rPr lang="en-US" sz="2800" dirty="0"/>
              <a:t>individual works </a:t>
            </a:r>
            <a:r>
              <a:rPr lang="en-US" sz="2800" i="1" dirty="0"/>
              <a:t>and</a:t>
            </a:r>
            <a:r>
              <a:rPr lang="en-US" sz="2800" dirty="0"/>
              <a:t> to </a:t>
            </a:r>
            <a:r>
              <a:rPr lang="en-US" sz="2800" dirty="0" smtClean="0"/>
              <a:t>compilations</a:t>
            </a:r>
            <a:endParaRPr lang="en-US" sz="2800" dirty="0"/>
          </a:p>
          <a:p>
            <a:pPr lvl="1"/>
            <a:r>
              <a:rPr lang="en-US" sz="2800" dirty="0" smtClean="0"/>
              <a:t>Terms that describe </a:t>
            </a:r>
            <a:r>
              <a:rPr lang="en-US" sz="2800" dirty="0"/>
              <a:t>works and expressions </a:t>
            </a:r>
            <a:r>
              <a:rPr lang="en-US" sz="2800" dirty="0" smtClean="0"/>
              <a:t>are eligible: terms for the </a:t>
            </a:r>
            <a:r>
              <a:rPr lang="en-US" sz="2800" dirty="0"/>
              <a:t>intellectual or artistic expression of the work and also </a:t>
            </a:r>
            <a:r>
              <a:rPr lang="en-US" sz="2800" dirty="0" smtClean="0"/>
              <a:t>the original </a:t>
            </a:r>
            <a:r>
              <a:rPr lang="en-US" sz="2800" dirty="0"/>
              <a:t>mode of issuance, where </a:t>
            </a:r>
            <a:r>
              <a:rPr lang="en-US" sz="2800" dirty="0" smtClean="0"/>
              <a:t>applicable </a:t>
            </a:r>
          </a:p>
        </p:txBody>
      </p:sp>
      <p:sp>
        <p:nvSpPr>
          <p:cNvPr id="5" name="Slide Number Placeholder 4"/>
          <p:cNvSpPr>
            <a:spLocks noGrp="1"/>
          </p:cNvSpPr>
          <p:nvPr>
            <p:ph type="sldNum" sz="quarter" idx="12"/>
          </p:nvPr>
        </p:nvSpPr>
        <p:spPr/>
        <p:txBody>
          <a:bodyPr/>
          <a:lstStyle/>
          <a:p>
            <a:fld id="{A00A331D-2EB0-4CEE-8662-2FAB66802E28}" type="slidenum">
              <a:rPr lang="en-US" smtClean="0"/>
              <a:t>26</a:t>
            </a:fld>
            <a:endParaRPr lang="en-US"/>
          </a:p>
        </p:txBody>
      </p:sp>
    </p:spTree>
    <p:extLst>
      <p:ext uri="{BB962C8B-B14F-4D97-AF65-F5344CB8AC3E}">
        <p14:creationId xmlns:p14="http://schemas.microsoft.com/office/powerpoint/2010/main" val="425991995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8500" y="1092200"/>
            <a:ext cx="6070600" cy="3693319"/>
          </a:xfrm>
          <a:prstGeom prst="rect">
            <a:avLst/>
          </a:prstGeom>
          <a:noFill/>
        </p:spPr>
        <p:txBody>
          <a:bodyPr wrap="square" rtlCol="0">
            <a:spAutoFit/>
          </a:bodyPr>
          <a:lstStyle/>
          <a:p>
            <a:r>
              <a:rPr lang="en-US" sz="2600" i="1" dirty="0" smtClean="0"/>
              <a:t>Back cover: </a:t>
            </a:r>
          </a:p>
          <a:p>
            <a:endParaRPr lang="en-US" sz="2600" i="1" dirty="0"/>
          </a:p>
          <a:p>
            <a:r>
              <a:rPr lang="en-US" sz="2600" i="1" dirty="0" smtClean="0"/>
              <a:t>“</a:t>
            </a:r>
            <a:r>
              <a:rPr lang="en-US" sz="2600" dirty="0" smtClean="0"/>
              <a:t>Arthur </a:t>
            </a:r>
            <a:r>
              <a:rPr lang="en-US" sz="2600" dirty="0" err="1" smtClean="0"/>
              <a:t>Braverman</a:t>
            </a:r>
            <a:r>
              <a:rPr lang="en-US" sz="2600" dirty="0" smtClean="0"/>
              <a:t> is an American author and translator, primarily translating from Japanese to English. A Zen Buddhist practitioner, </a:t>
            </a:r>
            <a:r>
              <a:rPr lang="en-US" sz="2600" dirty="0" err="1" smtClean="0"/>
              <a:t>Bravermen</a:t>
            </a:r>
            <a:r>
              <a:rPr lang="en-US" sz="2600" dirty="0" smtClean="0"/>
              <a:t> lived in Japan for seven years and studied at </a:t>
            </a:r>
            <a:r>
              <a:rPr lang="en-US" sz="2600" dirty="0" err="1" smtClean="0"/>
              <a:t>Antai-ji</a:t>
            </a:r>
            <a:r>
              <a:rPr lang="en-US" sz="2600" dirty="0" smtClean="0"/>
              <a:t> temple in 1969 training under Kosho Uchiyama. He lives in Ojai, California.”</a:t>
            </a:r>
            <a:endParaRPr lang="en-US" sz="2600" dirty="0"/>
          </a:p>
        </p:txBody>
      </p:sp>
      <p:pic>
        <p:nvPicPr>
          <p:cNvPr id="5" name="Picture 4"/>
          <p:cNvPicPr>
            <a:picLocks noChangeAspect="1"/>
          </p:cNvPicPr>
          <p:nvPr/>
        </p:nvPicPr>
        <p:blipFill>
          <a:blip r:embed="rId3"/>
          <a:stretch>
            <a:fillRect/>
          </a:stretch>
        </p:blipFill>
        <p:spPr>
          <a:xfrm>
            <a:off x="7731127" y="462280"/>
            <a:ext cx="2972276" cy="5417820"/>
          </a:xfrm>
          <a:prstGeom prst="rect">
            <a:avLst/>
          </a:prstGeom>
        </p:spPr>
      </p:pic>
      <p:pic>
        <p:nvPicPr>
          <p:cNvPr id="6" name="Picture 5"/>
          <p:cNvPicPr>
            <a:picLocks noChangeAspect="1"/>
          </p:cNvPicPr>
          <p:nvPr/>
        </p:nvPicPr>
        <p:blipFill>
          <a:blip r:embed="rId4"/>
          <a:stretch>
            <a:fillRect/>
          </a:stretch>
        </p:blipFill>
        <p:spPr>
          <a:xfrm>
            <a:off x="6503988" y="5880100"/>
            <a:ext cx="4012787" cy="442913"/>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260</a:t>
            </a:fld>
            <a:endParaRPr lang="en-US"/>
          </a:p>
        </p:txBody>
      </p:sp>
    </p:spTree>
    <p:extLst>
      <p:ext uri="{BB962C8B-B14F-4D97-AF65-F5344CB8AC3E}">
        <p14:creationId xmlns:p14="http://schemas.microsoft.com/office/powerpoint/2010/main" val="2597486777"/>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39628" y="447040"/>
            <a:ext cx="7352371" cy="5909310"/>
          </a:xfrm>
          <a:prstGeom prst="rect">
            <a:avLst/>
          </a:prstGeom>
          <a:noFill/>
        </p:spPr>
        <p:txBody>
          <a:bodyPr wrap="square" rtlCol="0">
            <a:spAutoFit/>
          </a:bodyPr>
          <a:lstStyle/>
          <a:p>
            <a:r>
              <a:rPr lang="en-US" dirty="0" smtClean="0"/>
              <a:t>245 00  The </a:t>
            </a:r>
            <a:r>
              <a:rPr lang="en-US" dirty="0"/>
              <a:t>sorcerer's apprentice / </a:t>
            </a:r>
            <a:r>
              <a:rPr lang="en-US" dirty="0" smtClean="0"/>
              <a:t>$c </a:t>
            </a:r>
            <a:r>
              <a:rPr lang="en-US" dirty="0"/>
              <a:t>Paul </a:t>
            </a:r>
            <a:r>
              <a:rPr lang="en-US" dirty="0" err="1"/>
              <a:t>Dukas</a:t>
            </a:r>
            <a:r>
              <a:rPr lang="en-US" dirty="0"/>
              <a:t>. </a:t>
            </a:r>
            <a:r>
              <a:rPr lang="en-US" dirty="0" err="1"/>
              <a:t>Danse</a:t>
            </a:r>
            <a:r>
              <a:rPr lang="en-US" dirty="0"/>
              <a:t> macabre, op. 40 </a:t>
            </a:r>
            <a:r>
              <a:rPr lang="en-US" dirty="0" smtClean="0"/>
              <a:t>/</a:t>
            </a:r>
          </a:p>
          <a:p>
            <a:r>
              <a:rPr lang="en-US" dirty="0"/>
              <a:t>  </a:t>
            </a:r>
            <a:r>
              <a:rPr lang="en-US" dirty="0" smtClean="0"/>
              <a:t>            </a:t>
            </a:r>
            <a:r>
              <a:rPr lang="en-US" dirty="0"/>
              <a:t>Camille </a:t>
            </a:r>
            <a:r>
              <a:rPr lang="en-US" dirty="0" err="1" smtClean="0"/>
              <a:t>Saint-Saëns</a:t>
            </a:r>
            <a:r>
              <a:rPr lang="en-US" dirty="0"/>
              <a:t>. La boutique </a:t>
            </a:r>
            <a:r>
              <a:rPr lang="en-US" dirty="0" err="1"/>
              <a:t>fantasque</a:t>
            </a:r>
            <a:r>
              <a:rPr lang="en-US" dirty="0"/>
              <a:t> / </a:t>
            </a:r>
            <a:r>
              <a:rPr lang="en-US" dirty="0" err="1"/>
              <a:t>Gioacchino</a:t>
            </a:r>
            <a:r>
              <a:rPr lang="en-US" dirty="0"/>
              <a:t> </a:t>
            </a:r>
            <a:r>
              <a:rPr lang="en-US" dirty="0" smtClean="0"/>
              <a:t>Rossini-</a:t>
            </a:r>
          </a:p>
          <a:p>
            <a:r>
              <a:rPr lang="en-US" dirty="0"/>
              <a:t> </a:t>
            </a:r>
            <a:r>
              <a:rPr lang="en-US" dirty="0" smtClean="0"/>
              <a:t>             </a:t>
            </a:r>
            <a:r>
              <a:rPr lang="en-US" dirty="0" err="1" smtClean="0"/>
              <a:t>Ottorino</a:t>
            </a:r>
            <a:r>
              <a:rPr lang="en-US" dirty="0" smtClean="0"/>
              <a:t> </a:t>
            </a:r>
            <a:r>
              <a:rPr lang="en-US" dirty="0"/>
              <a:t>Respighi</a:t>
            </a:r>
            <a:r>
              <a:rPr lang="en-US" dirty="0" smtClean="0"/>
              <a:t>.</a:t>
            </a:r>
          </a:p>
          <a:p>
            <a:r>
              <a:rPr lang="en-US" dirty="0" smtClean="0"/>
              <a:t>511 0_  Scottish </a:t>
            </a:r>
            <a:r>
              <a:rPr lang="en-US" dirty="0"/>
              <a:t>National Orchestra, Sir Alexander Gibson, conductor.</a:t>
            </a:r>
          </a:p>
          <a:p>
            <a:r>
              <a:rPr lang="en-US" dirty="0"/>
              <a:t>518 </a:t>
            </a:r>
            <a:r>
              <a:rPr lang="en-US" dirty="0" smtClean="0"/>
              <a:t>__  Recorded </a:t>
            </a:r>
            <a:r>
              <a:rPr lang="en-US" dirty="0"/>
              <a:t>at the City Hall, Glasgow, 31 October 1972.</a:t>
            </a:r>
          </a:p>
          <a:p>
            <a:r>
              <a:rPr lang="en-US" dirty="0" smtClean="0"/>
              <a:t>505 00  $t </a:t>
            </a:r>
            <a:r>
              <a:rPr lang="en-US" dirty="0" err="1"/>
              <a:t>L'apprenti</a:t>
            </a:r>
            <a:r>
              <a:rPr lang="en-US" dirty="0"/>
              <a:t> </a:t>
            </a:r>
            <a:r>
              <a:rPr lang="en-US" dirty="0" err="1"/>
              <a:t>sorcier</a:t>
            </a:r>
            <a:r>
              <a:rPr lang="en-US" dirty="0"/>
              <a:t> / </a:t>
            </a:r>
            <a:r>
              <a:rPr lang="en-US" dirty="0" smtClean="0"/>
              <a:t>$r </a:t>
            </a:r>
            <a:r>
              <a:rPr lang="en-US" dirty="0"/>
              <a:t>Paul </a:t>
            </a:r>
            <a:r>
              <a:rPr lang="en-US" dirty="0" err="1"/>
              <a:t>Dukas</a:t>
            </a:r>
            <a:r>
              <a:rPr lang="en-US" dirty="0"/>
              <a:t> </a:t>
            </a:r>
            <a:r>
              <a:rPr lang="en-US" dirty="0" smtClean="0"/>
              <a:t>$r </a:t>
            </a:r>
            <a:r>
              <a:rPr lang="en-US" dirty="0"/>
              <a:t>(Alexander Gibson, </a:t>
            </a:r>
            <a:endParaRPr lang="en-US" dirty="0" smtClean="0"/>
          </a:p>
          <a:p>
            <a:r>
              <a:rPr lang="en-US" dirty="0"/>
              <a:t> </a:t>
            </a:r>
            <a:r>
              <a:rPr lang="en-US" dirty="0" smtClean="0"/>
              <a:t>             conductor </a:t>
            </a:r>
            <a:r>
              <a:rPr lang="en-US" dirty="0"/>
              <a:t>; Royal Scottish National Orchestra) -- </a:t>
            </a:r>
            <a:r>
              <a:rPr lang="en-US" dirty="0" smtClean="0"/>
              <a:t>$t </a:t>
            </a:r>
            <a:r>
              <a:rPr lang="en-US" dirty="0" err="1"/>
              <a:t>Danse</a:t>
            </a:r>
            <a:r>
              <a:rPr lang="en-US" dirty="0"/>
              <a:t> macabre</a:t>
            </a:r>
            <a:r>
              <a:rPr lang="en-US" dirty="0" smtClean="0"/>
              <a:t>,</a:t>
            </a:r>
          </a:p>
          <a:p>
            <a:r>
              <a:rPr lang="en-US" dirty="0"/>
              <a:t> </a:t>
            </a:r>
            <a:r>
              <a:rPr lang="en-US" dirty="0" smtClean="0"/>
              <a:t>             op</a:t>
            </a:r>
            <a:r>
              <a:rPr lang="en-US" dirty="0"/>
              <a:t>. 40 / </a:t>
            </a:r>
            <a:r>
              <a:rPr lang="en-US" dirty="0" smtClean="0"/>
              <a:t>$r </a:t>
            </a:r>
            <a:r>
              <a:rPr lang="en-US" dirty="0"/>
              <a:t>Camille Saint-Saens </a:t>
            </a:r>
            <a:r>
              <a:rPr lang="en-US" dirty="0" smtClean="0"/>
              <a:t>$r </a:t>
            </a:r>
            <a:r>
              <a:rPr lang="en-US" dirty="0"/>
              <a:t>(Alexander Gibson, conductor ; </a:t>
            </a:r>
            <a:endParaRPr lang="en-US" dirty="0" smtClean="0"/>
          </a:p>
          <a:p>
            <a:r>
              <a:rPr lang="en-US" dirty="0"/>
              <a:t> </a:t>
            </a:r>
            <a:r>
              <a:rPr lang="en-US" dirty="0" smtClean="0"/>
              <a:t>             Royal </a:t>
            </a:r>
            <a:r>
              <a:rPr lang="en-US" dirty="0"/>
              <a:t>Scottish National Orchestra) -- </a:t>
            </a:r>
            <a:r>
              <a:rPr lang="en-US" dirty="0" smtClean="0"/>
              <a:t>$t </a:t>
            </a:r>
            <a:r>
              <a:rPr lang="en-US" dirty="0"/>
              <a:t>La boutique </a:t>
            </a:r>
            <a:r>
              <a:rPr lang="en-US" dirty="0" err="1"/>
              <a:t>fantasque</a:t>
            </a:r>
            <a:r>
              <a:rPr lang="en-US" dirty="0"/>
              <a:t>, P. </a:t>
            </a:r>
            <a:r>
              <a:rPr lang="en-US" dirty="0" smtClean="0"/>
              <a:t>120</a:t>
            </a:r>
          </a:p>
          <a:p>
            <a:r>
              <a:rPr lang="en-US" dirty="0"/>
              <a:t> </a:t>
            </a:r>
            <a:r>
              <a:rPr lang="en-US" dirty="0" smtClean="0"/>
              <a:t>             / $r </a:t>
            </a:r>
            <a:r>
              <a:rPr lang="en-US" dirty="0" err="1"/>
              <a:t>Ottorino</a:t>
            </a:r>
            <a:r>
              <a:rPr lang="en-US" dirty="0"/>
              <a:t> Respighi </a:t>
            </a:r>
            <a:r>
              <a:rPr lang="en-US" dirty="0" smtClean="0"/>
              <a:t>$r </a:t>
            </a:r>
            <a:r>
              <a:rPr lang="en-US" dirty="0"/>
              <a:t>(Alexander Gibson, conductor ; Royal </a:t>
            </a:r>
            <a:endParaRPr lang="en-US" dirty="0" smtClean="0"/>
          </a:p>
          <a:p>
            <a:r>
              <a:rPr lang="en-US" dirty="0"/>
              <a:t> </a:t>
            </a:r>
            <a:r>
              <a:rPr lang="en-US" dirty="0" smtClean="0"/>
              <a:t>             Scottish </a:t>
            </a:r>
            <a:r>
              <a:rPr lang="en-US" dirty="0"/>
              <a:t>National Orchestra</a:t>
            </a:r>
            <a:r>
              <a:rPr lang="en-US" dirty="0" smtClean="0"/>
              <a:t>).</a:t>
            </a:r>
          </a:p>
          <a:p>
            <a:r>
              <a:rPr lang="en-US" dirty="0"/>
              <a:t>655 </a:t>
            </a:r>
            <a:r>
              <a:rPr lang="en-US" dirty="0" smtClean="0"/>
              <a:t>_7  Symphonic </a:t>
            </a:r>
            <a:r>
              <a:rPr lang="en-US" dirty="0"/>
              <a:t>poems. </a:t>
            </a:r>
            <a:r>
              <a:rPr lang="en-US" dirty="0" smtClean="0"/>
              <a:t>$2 </a:t>
            </a:r>
            <a:r>
              <a:rPr lang="en-US" dirty="0" err="1"/>
              <a:t>lcgft</a:t>
            </a:r>
            <a:endParaRPr lang="en-US" dirty="0"/>
          </a:p>
          <a:p>
            <a:r>
              <a:rPr lang="en-US" dirty="0"/>
              <a:t>655 </a:t>
            </a:r>
            <a:r>
              <a:rPr lang="en-US" dirty="0" smtClean="0"/>
              <a:t>_7  Ballets </a:t>
            </a:r>
            <a:r>
              <a:rPr lang="en-US" dirty="0"/>
              <a:t>(Music) </a:t>
            </a:r>
            <a:r>
              <a:rPr lang="en-US" dirty="0" smtClean="0"/>
              <a:t>$2 </a:t>
            </a:r>
            <a:r>
              <a:rPr lang="en-US" dirty="0" err="1" smtClean="0"/>
              <a:t>lcgft</a:t>
            </a:r>
            <a:endParaRPr lang="en-US" dirty="0" smtClean="0"/>
          </a:p>
          <a:p>
            <a:r>
              <a:rPr lang="en-US" dirty="0" smtClean="0"/>
              <a:t>700 1_  Gibson, Alexander</a:t>
            </a:r>
            <a:r>
              <a:rPr lang="en-US" dirty="0"/>
              <a:t>, $d </a:t>
            </a:r>
            <a:r>
              <a:rPr lang="en-US" dirty="0" smtClean="0"/>
              <a:t>1926-1995, </a:t>
            </a:r>
            <a:r>
              <a:rPr lang="en-US" dirty="0"/>
              <a:t>$e conductor.</a:t>
            </a:r>
            <a:endParaRPr lang="en-US" dirty="0" smtClean="0"/>
          </a:p>
          <a:p>
            <a:r>
              <a:rPr lang="en-US" dirty="0" smtClean="0"/>
              <a:t>700 12  $</a:t>
            </a:r>
            <a:r>
              <a:rPr lang="en-US" dirty="0" err="1" smtClean="0"/>
              <a:t>i</a:t>
            </a:r>
            <a:r>
              <a:rPr lang="en-US" dirty="0" smtClean="0"/>
              <a:t> Container of </a:t>
            </a:r>
            <a:r>
              <a:rPr lang="en-US" dirty="0"/>
              <a:t>(work): $a </a:t>
            </a:r>
            <a:r>
              <a:rPr lang="en-US" dirty="0" err="1" smtClean="0"/>
              <a:t>Dukas</a:t>
            </a:r>
            <a:r>
              <a:rPr lang="en-US" dirty="0" smtClean="0"/>
              <a:t>, Paul, $d </a:t>
            </a:r>
            <a:r>
              <a:rPr lang="en-US" dirty="0"/>
              <a:t>1865-1935</a:t>
            </a:r>
            <a:r>
              <a:rPr lang="en-US" dirty="0" smtClean="0"/>
              <a:t>. </a:t>
            </a:r>
            <a:r>
              <a:rPr lang="en-US" dirty="0"/>
              <a:t>$t </a:t>
            </a:r>
            <a:r>
              <a:rPr lang="en-US" dirty="0" err="1"/>
              <a:t>Apprenti</a:t>
            </a:r>
            <a:r>
              <a:rPr lang="en-US" dirty="0"/>
              <a:t> </a:t>
            </a:r>
            <a:endParaRPr lang="en-US" dirty="0" smtClean="0"/>
          </a:p>
          <a:p>
            <a:r>
              <a:rPr lang="en-US" dirty="0"/>
              <a:t> </a:t>
            </a:r>
            <a:r>
              <a:rPr lang="en-US" dirty="0" smtClean="0"/>
              <a:t>             </a:t>
            </a:r>
            <a:r>
              <a:rPr lang="en-US" dirty="0" err="1" smtClean="0"/>
              <a:t>sorcier</a:t>
            </a:r>
            <a:r>
              <a:rPr lang="en-US" dirty="0" smtClean="0"/>
              <a:t>.</a:t>
            </a:r>
          </a:p>
          <a:p>
            <a:r>
              <a:rPr lang="en-US" dirty="0" smtClean="0"/>
              <a:t>700 12  $</a:t>
            </a:r>
            <a:r>
              <a:rPr lang="en-US" dirty="0" err="1"/>
              <a:t>i</a:t>
            </a:r>
            <a:r>
              <a:rPr lang="en-US" dirty="0"/>
              <a:t> Container of (work): $a </a:t>
            </a:r>
            <a:r>
              <a:rPr lang="en-US" dirty="0" err="1" smtClean="0"/>
              <a:t>Saint-Sae</a:t>
            </a:r>
            <a:r>
              <a:rPr lang="en-US" dirty="0" err="1"/>
              <a:t>̈ns</a:t>
            </a:r>
            <a:r>
              <a:rPr lang="en-US" dirty="0"/>
              <a:t>, Camille, </a:t>
            </a:r>
            <a:r>
              <a:rPr lang="en-US" dirty="0" smtClean="0"/>
              <a:t>$d </a:t>
            </a:r>
            <a:r>
              <a:rPr lang="en-US" dirty="0"/>
              <a:t>1835-1921. </a:t>
            </a:r>
            <a:r>
              <a:rPr lang="en-US" dirty="0" smtClean="0"/>
              <a:t>$t </a:t>
            </a:r>
          </a:p>
          <a:p>
            <a:r>
              <a:rPr lang="en-US" dirty="0"/>
              <a:t> </a:t>
            </a:r>
            <a:r>
              <a:rPr lang="en-US" dirty="0" smtClean="0"/>
              <a:t>             </a:t>
            </a:r>
            <a:r>
              <a:rPr lang="en-US" dirty="0" err="1" smtClean="0"/>
              <a:t>Danse</a:t>
            </a:r>
            <a:r>
              <a:rPr lang="en-US" dirty="0" smtClean="0"/>
              <a:t> </a:t>
            </a:r>
            <a:r>
              <a:rPr lang="en-US" dirty="0"/>
              <a:t>macabre (Symphonic poem)</a:t>
            </a:r>
          </a:p>
          <a:p>
            <a:r>
              <a:rPr lang="en-US" dirty="0" smtClean="0"/>
              <a:t>700 12  $</a:t>
            </a:r>
            <a:r>
              <a:rPr lang="en-US" dirty="0" err="1"/>
              <a:t>i</a:t>
            </a:r>
            <a:r>
              <a:rPr lang="en-US" dirty="0"/>
              <a:t> Container of (work): $a </a:t>
            </a:r>
            <a:r>
              <a:rPr lang="en-US" dirty="0" smtClean="0"/>
              <a:t>Respighi</a:t>
            </a:r>
            <a:r>
              <a:rPr lang="en-US" dirty="0"/>
              <a:t>, </a:t>
            </a:r>
            <a:r>
              <a:rPr lang="en-US" dirty="0" err="1"/>
              <a:t>Ottorino</a:t>
            </a:r>
            <a:r>
              <a:rPr lang="en-US" dirty="0"/>
              <a:t>, </a:t>
            </a:r>
            <a:r>
              <a:rPr lang="en-US" dirty="0" smtClean="0"/>
              <a:t>$d </a:t>
            </a:r>
            <a:r>
              <a:rPr lang="en-US" dirty="0"/>
              <a:t>1879-1936. </a:t>
            </a:r>
            <a:r>
              <a:rPr lang="en-US" dirty="0" smtClean="0"/>
              <a:t>$t </a:t>
            </a:r>
          </a:p>
          <a:p>
            <a:r>
              <a:rPr lang="en-US" dirty="0"/>
              <a:t> </a:t>
            </a:r>
            <a:r>
              <a:rPr lang="en-US" dirty="0" smtClean="0"/>
              <a:t>             Boutique </a:t>
            </a:r>
            <a:r>
              <a:rPr lang="en-US" dirty="0" err="1"/>
              <a:t>fantasque</a:t>
            </a:r>
            <a:r>
              <a:rPr lang="en-US" dirty="0"/>
              <a:t>.</a:t>
            </a:r>
          </a:p>
          <a:p>
            <a:r>
              <a:rPr lang="en-US" dirty="0" smtClean="0"/>
              <a:t>710 2_  Scottish </a:t>
            </a:r>
            <a:r>
              <a:rPr lang="en-US" dirty="0"/>
              <a:t>National </a:t>
            </a:r>
            <a:r>
              <a:rPr lang="en-US" dirty="0" smtClean="0"/>
              <a:t>Orchestra, $e performer.</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27" y="535276"/>
            <a:ext cx="3857625" cy="3857625"/>
          </a:xfrm>
          <a:prstGeom prst="rect">
            <a:avLst/>
          </a:prstGeom>
        </p:spPr>
      </p:pic>
      <p:sp>
        <p:nvSpPr>
          <p:cNvPr id="6" name="TextBox 5"/>
          <p:cNvSpPr txBox="1"/>
          <p:nvPr/>
        </p:nvSpPr>
        <p:spPr>
          <a:xfrm>
            <a:off x="584527" y="4728117"/>
            <a:ext cx="3836020" cy="923330"/>
          </a:xfrm>
          <a:prstGeom prst="rect">
            <a:avLst/>
          </a:prstGeom>
          <a:noFill/>
          <a:ln w="12700">
            <a:solidFill>
              <a:srgbClr val="002060"/>
            </a:solidFill>
          </a:ln>
        </p:spPr>
        <p:txBody>
          <a:bodyPr wrap="square" rtlCol="0">
            <a:spAutoFit/>
          </a:bodyPr>
          <a:lstStyle/>
          <a:p>
            <a:r>
              <a:rPr lang="en-US" dirty="0" err="1" smtClean="0"/>
              <a:t>Dukas</a:t>
            </a:r>
            <a:r>
              <a:rPr lang="en-US" dirty="0" smtClean="0"/>
              <a:t> </a:t>
            </a:r>
            <a:r>
              <a:rPr lang="en-US" dirty="0"/>
              <a:t>and </a:t>
            </a:r>
            <a:r>
              <a:rPr lang="en-US" dirty="0" err="1" smtClean="0"/>
              <a:t>Saint-Saëns</a:t>
            </a:r>
            <a:r>
              <a:rPr lang="en-US" dirty="0" smtClean="0"/>
              <a:t> are from France</a:t>
            </a:r>
          </a:p>
          <a:p>
            <a:r>
              <a:rPr lang="en-US" dirty="0" smtClean="0"/>
              <a:t>Rossini and Respighi are from Italy</a:t>
            </a:r>
          </a:p>
          <a:p>
            <a:r>
              <a:rPr lang="en-US" dirty="0" smtClean="0"/>
              <a:t>Gibson is Scottish</a:t>
            </a:r>
            <a:endParaRPr lang="en-US" dirty="0"/>
          </a:p>
        </p:txBody>
      </p:sp>
      <p:sp>
        <p:nvSpPr>
          <p:cNvPr id="7" name="Slide Number Placeholder 6"/>
          <p:cNvSpPr>
            <a:spLocks noGrp="1"/>
          </p:cNvSpPr>
          <p:nvPr>
            <p:ph type="sldNum" sz="quarter" idx="12"/>
          </p:nvPr>
        </p:nvSpPr>
        <p:spPr/>
        <p:txBody>
          <a:bodyPr/>
          <a:lstStyle/>
          <a:p>
            <a:fld id="{A00A331D-2EB0-4CEE-8662-2FAB66802E28}" type="slidenum">
              <a:rPr lang="en-US" smtClean="0"/>
              <a:t>261</a:t>
            </a:fld>
            <a:endParaRPr lang="en-US"/>
          </a:p>
        </p:txBody>
      </p:sp>
    </p:spTree>
    <p:extLst>
      <p:ext uri="{BB962C8B-B14F-4D97-AF65-F5344CB8AC3E}">
        <p14:creationId xmlns:p14="http://schemas.microsoft.com/office/powerpoint/2010/main" val="167206699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30" y="1092355"/>
            <a:ext cx="3935159" cy="4333875"/>
          </a:xfrm>
          <a:prstGeom prst="rect">
            <a:avLst/>
          </a:prstGeom>
        </p:spPr>
      </p:pic>
      <p:sp>
        <p:nvSpPr>
          <p:cNvPr id="7" name="TextBox 6"/>
          <p:cNvSpPr txBox="1"/>
          <p:nvPr/>
        </p:nvSpPr>
        <p:spPr>
          <a:xfrm>
            <a:off x="4415882" y="0"/>
            <a:ext cx="7382107" cy="7571303"/>
          </a:xfrm>
          <a:prstGeom prst="rect">
            <a:avLst/>
          </a:prstGeom>
          <a:noFill/>
        </p:spPr>
        <p:txBody>
          <a:bodyPr wrap="square" rtlCol="0">
            <a:spAutoFit/>
          </a:bodyPr>
          <a:lstStyle/>
          <a:p>
            <a:pPr>
              <a:spcAft>
                <a:spcPts val="600"/>
              </a:spcAft>
            </a:pPr>
            <a:r>
              <a:rPr lang="en-US" b="1" dirty="0" smtClean="0"/>
              <a:t>A children’s book about HIV with a First Nations storyline</a:t>
            </a:r>
          </a:p>
          <a:p>
            <a:r>
              <a:rPr lang="en-US" b="1" dirty="0" smtClean="0"/>
              <a:t>Includes study material for students, teachers, parents, health educators and others</a:t>
            </a:r>
          </a:p>
          <a:p>
            <a:endParaRPr lang="en-US" dirty="0"/>
          </a:p>
          <a:p>
            <a:r>
              <a:rPr lang="en-US" b="1" dirty="0" smtClean="0"/>
              <a:t>Author Larry </a:t>
            </a:r>
            <a:r>
              <a:rPr lang="en-US" b="1" dirty="0" err="1" smtClean="0"/>
              <a:t>Loyie</a:t>
            </a:r>
            <a:r>
              <a:rPr lang="en-US" b="1" dirty="0" smtClean="0"/>
              <a:t> </a:t>
            </a:r>
            <a:r>
              <a:rPr lang="en-US" dirty="0" smtClean="0"/>
              <a:t>was born in Slave Lake, Alberta. He spent his early years living a traditional Cree life and treasures the lessons he learned from the elders. He went to residential school from the age of 10 to 14, then began his working life. Larry returned to school later in life to fulfill his childhood dream of becoming a writer. He received the 2001 Canada Post Literacy Award for Individual Achievement (British Columbia). In 2003, Larry was the first </a:t>
            </a:r>
            <a:r>
              <a:rPr lang="en-US" dirty="0" err="1" smtClean="0"/>
              <a:t>First</a:t>
            </a:r>
            <a:r>
              <a:rPr lang="en-US" dirty="0" smtClean="0"/>
              <a:t> Nations writer to win the Norma Fleck Award for Canadian Children’s Non-Fiction for his first children’s book </a:t>
            </a:r>
            <a:r>
              <a:rPr lang="en-US" i="1" dirty="0" smtClean="0"/>
              <a:t>As Long as the Rivers Flow</a:t>
            </a:r>
            <a:r>
              <a:rPr lang="en-US" dirty="0" smtClean="0"/>
              <a:t>.</a:t>
            </a:r>
          </a:p>
          <a:p>
            <a:endParaRPr lang="en-US" dirty="0"/>
          </a:p>
          <a:p>
            <a:r>
              <a:rPr lang="en-US" b="1" dirty="0" smtClean="0"/>
              <a:t>Co-author Constance </a:t>
            </a:r>
            <a:r>
              <a:rPr lang="en-US" b="1" dirty="0" err="1" smtClean="0"/>
              <a:t>Brissenden</a:t>
            </a:r>
            <a:r>
              <a:rPr lang="en-US" b="1" dirty="0" smtClean="0"/>
              <a:t> </a:t>
            </a:r>
            <a:r>
              <a:rPr lang="en-US" dirty="0" smtClean="0"/>
              <a:t>BA, MA is a freelance writer and editor. She is the author of 14 books of travel and history. In 1993, Constance and Larry formed Living Traditions Writers Group (www.firstnationswriter.com) to encourage First Nations people to write about their traditions and stories.</a:t>
            </a:r>
          </a:p>
          <a:p>
            <a:endParaRPr lang="en-US" dirty="0"/>
          </a:p>
          <a:p>
            <a:r>
              <a:rPr lang="en-US" b="1" dirty="0" smtClean="0"/>
              <a:t>Illustrator Heather D. </a:t>
            </a:r>
            <a:r>
              <a:rPr lang="en-US" b="1" dirty="0" err="1" smtClean="0"/>
              <a:t>Holmlund</a:t>
            </a:r>
            <a:r>
              <a:rPr lang="en-US" dirty="0" smtClean="0"/>
              <a:t> has roots in the northern town of Fort Frances, Ontario, where she grew up. Her source of artistic vision has always been the spiritual essence of the Canadian landscape and its people. Heather attended York University in the visual arts program, before making her home in Pickering, Ontario. She is the award-winning illustrator of </a:t>
            </a:r>
            <a:r>
              <a:rPr lang="en-US" i="1" dirty="0" smtClean="0"/>
              <a:t>As Long as the Rivers Flow</a:t>
            </a:r>
            <a:r>
              <a:rPr lang="en-US" dirty="0" smtClean="0"/>
              <a:t>.</a:t>
            </a:r>
            <a:endParaRPr lang="en-US" b="1" dirty="0" smtClean="0"/>
          </a:p>
          <a:p>
            <a:endParaRPr lang="en-US" dirty="0"/>
          </a:p>
          <a:p>
            <a:endParaRPr lang="en-US" dirty="0"/>
          </a:p>
        </p:txBody>
      </p:sp>
      <p:sp>
        <p:nvSpPr>
          <p:cNvPr id="3" name="Slide Number Placeholder 2"/>
          <p:cNvSpPr>
            <a:spLocks noGrp="1"/>
          </p:cNvSpPr>
          <p:nvPr>
            <p:ph type="sldNum" sz="quarter" idx="12"/>
          </p:nvPr>
        </p:nvSpPr>
        <p:spPr/>
        <p:txBody>
          <a:bodyPr/>
          <a:lstStyle/>
          <a:p>
            <a:fld id="{A00A331D-2EB0-4CEE-8662-2FAB66802E28}" type="slidenum">
              <a:rPr lang="en-US" smtClean="0"/>
              <a:t>262</a:t>
            </a:fld>
            <a:endParaRPr lang="en-US"/>
          </a:p>
        </p:txBody>
      </p:sp>
    </p:spTree>
    <p:extLst>
      <p:ext uri="{BB962C8B-B14F-4D97-AF65-F5344CB8AC3E}">
        <p14:creationId xmlns:p14="http://schemas.microsoft.com/office/powerpoint/2010/main" val="648842806"/>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85" y="733574"/>
            <a:ext cx="3590163" cy="5133213"/>
          </a:xfrm>
          <a:prstGeom prst="rect">
            <a:avLst/>
          </a:prstGeom>
        </p:spPr>
      </p:pic>
      <p:pic>
        <p:nvPicPr>
          <p:cNvPr id="5" name="Picture 4"/>
          <p:cNvPicPr>
            <a:picLocks noChangeAspect="1"/>
          </p:cNvPicPr>
          <p:nvPr/>
        </p:nvPicPr>
        <p:blipFill>
          <a:blip r:embed="rId4"/>
          <a:stretch>
            <a:fillRect/>
          </a:stretch>
        </p:blipFill>
        <p:spPr>
          <a:xfrm>
            <a:off x="4070662" y="448780"/>
            <a:ext cx="7972425" cy="3521869"/>
          </a:xfrm>
          <a:prstGeom prst="rect">
            <a:avLst/>
          </a:prstGeom>
        </p:spPr>
      </p:pic>
      <p:pic>
        <p:nvPicPr>
          <p:cNvPr id="8" name="Picture 7"/>
          <p:cNvPicPr>
            <a:picLocks noChangeAspect="1"/>
          </p:cNvPicPr>
          <p:nvPr/>
        </p:nvPicPr>
        <p:blipFill>
          <a:blip r:embed="rId5"/>
          <a:stretch>
            <a:fillRect/>
          </a:stretch>
        </p:blipFill>
        <p:spPr>
          <a:xfrm>
            <a:off x="4070661" y="4356099"/>
            <a:ext cx="7370445" cy="212026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263</a:t>
            </a:fld>
            <a:endParaRPr lang="en-US"/>
          </a:p>
        </p:txBody>
      </p:sp>
    </p:spTree>
    <p:extLst>
      <p:ext uri="{BB962C8B-B14F-4D97-AF65-F5344CB8AC3E}">
        <p14:creationId xmlns:p14="http://schemas.microsoft.com/office/powerpoint/2010/main" val="61883137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20700" y="288925"/>
            <a:ext cx="4038600" cy="6067425"/>
          </a:xfrm>
          <a:prstGeom prst="rect">
            <a:avLst/>
          </a:prstGeom>
        </p:spPr>
      </p:pic>
      <p:sp>
        <p:nvSpPr>
          <p:cNvPr id="9" name="TextBox 8"/>
          <p:cNvSpPr txBox="1"/>
          <p:nvPr/>
        </p:nvSpPr>
        <p:spPr>
          <a:xfrm>
            <a:off x="4991100" y="302359"/>
            <a:ext cx="6794500" cy="6555641"/>
          </a:xfrm>
          <a:prstGeom prst="rect">
            <a:avLst/>
          </a:prstGeom>
          <a:noFill/>
        </p:spPr>
        <p:txBody>
          <a:bodyPr wrap="square" rtlCol="0">
            <a:spAutoFit/>
          </a:bodyPr>
          <a:lstStyle/>
          <a:p>
            <a:r>
              <a:rPr lang="en-US" sz="2000" i="1" dirty="0" smtClean="0"/>
              <a:t>Back cover: </a:t>
            </a:r>
            <a:r>
              <a:rPr lang="en-US" sz="2000" dirty="0" smtClean="0"/>
              <a:t>“Tailored specifically for undergraduate students, this Companion offers uniquely comprehensive coverage of the topics necessary for successful communication in psychology, making it a valuable resource for research methods and introductory psychology courses.”</a:t>
            </a:r>
          </a:p>
          <a:p>
            <a:endParaRPr lang="en-US" sz="2000" dirty="0" smtClean="0"/>
          </a:p>
          <a:p>
            <a:r>
              <a:rPr lang="en-US" sz="2000" i="1" dirty="0" smtClean="0"/>
              <a:t>Introduction:</a:t>
            </a:r>
            <a:r>
              <a:rPr lang="en-US" sz="2000" dirty="0" smtClean="0"/>
              <a:t> </a:t>
            </a:r>
          </a:p>
          <a:p>
            <a:r>
              <a:rPr lang="en-US" sz="2000" dirty="0"/>
              <a:t> </a:t>
            </a:r>
            <a:r>
              <a:rPr lang="en-US" sz="2000" dirty="0" smtClean="0"/>
              <a:t>    “Most students and even faculty in psychology and related disciplines receive little or no formal training in how to communicate effectively. … </a:t>
            </a:r>
          </a:p>
          <a:p>
            <a:r>
              <a:rPr lang="en-US" sz="2000" dirty="0"/>
              <a:t> </a:t>
            </a:r>
            <a:r>
              <a:rPr lang="en-US" sz="2000" dirty="0" smtClean="0"/>
              <a:t>    The purpose of this book is to provide the basic information that students and professionals alike need to communicate well and succeed in psychology and related disciplines. … </a:t>
            </a:r>
          </a:p>
          <a:p>
            <a:r>
              <a:rPr lang="en-US" sz="2000" dirty="0" smtClean="0"/>
              <a:t>     Chapter 1 is on getting started. It discusses how you can learn about and communicate effectively in psychology and related fields. It contains tips for ensuring that you will make the very best use possible of your college experiences in psychology and related fields. </a:t>
            </a:r>
          </a:p>
          <a:p>
            <a:r>
              <a:rPr lang="en-US" sz="2000" dirty="0"/>
              <a:t> </a:t>
            </a:r>
            <a:r>
              <a:rPr lang="en-US" sz="2000" dirty="0" smtClean="0"/>
              <a:t>    Chapter 2 presents and discusses eight common misconceptions that students hold about psychology papers. …”</a:t>
            </a:r>
            <a:endParaRPr lang="en-US" sz="2000" dirty="0"/>
          </a:p>
          <a:p>
            <a:endParaRPr lang="en-US" sz="2000" dirty="0"/>
          </a:p>
        </p:txBody>
      </p:sp>
      <p:sp>
        <p:nvSpPr>
          <p:cNvPr id="10" name="TextBox 9"/>
          <p:cNvSpPr txBox="1"/>
          <p:nvPr/>
        </p:nvSpPr>
        <p:spPr>
          <a:xfrm>
            <a:off x="1212850" y="6437376"/>
            <a:ext cx="2374900" cy="384721"/>
          </a:xfrm>
          <a:prstGeom prst="rect">
            <a:avLst/>
          </a:prstGeom>
          <a:noFill/>
        </p:spPr>
        <p:txBody>
          <a:bodyPr wrap="square" rtlCol="0">
            <a:spAutoFit/>
          </a:bodyPr>
          <a:lstStyle/>
          <a:p>
            <a:r>
              <a:rPr lang="en-US" sz="1900" b="1" dirty="0" smtClean="0">
                <a:solidFill>
                  <a:srgbClr val="FF0000"/>
                </a:solidFill>
              </a:rPr>
              <a:t>SEE ALSO NEXT SLIDE</a:t>
            </a:r>
            <a:endParaRPr lang="en-US" sz="1900" b="1" dirty="0">
              <a:solidFill>
                <a:srgbClr val="FF0000"/>
              </a:solidFill>
            </a:endParaRPr>
          </a:p>
        </p:txBody>
      </p:sp>
      <p:sp>
        <p:nvSpPr>
          <p:cNvPr id="3" name="Slide Number Placeholder 2"/>
          <p:cNvSpPr>
            <a:spLocks noGrp="1"/>
          </p:cNvSpPr>
          <p:nvPr>
            <p:ph type="sldNum" sz="quarter" idx="12"/>
          </p:nvPr>
        </p:nvSpPr>
        <p:spPr/>
        <p:txBody>
          <a:bodyPr/>
          <a:lstStyle/>
          <a:p>
            <a:fld id="{A00A331D-2EB0-4CEE-8662-2FAB66802E28}" type="slidenum">
              <a:rPr lang="en-US" smtClean="0"/>
              <a:t>264</a:t>
            </a:fld>
            <a:endParaRPr lang="en-US"/>
          </a:p>
        </p:txBody>
      </p:sp>
    </p:spTree>
    <p:extLst>
      <p:ext uri="{BB962C8B-B14F-4D97-AF65-F5344CB8AC3E}">
        <p14:creationId xmlns:p14="http://schemas.microsoft.com/office/powerpoint/2010/main" val="2793233789"/>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13350" y="1648559"/>
            <a:ext cx="6794500" cy="3046988"/>
          </a:xfrm>
          <a:prstGeom prst="rect">
            <a:avLst/>
          </a:prstGeom>
          <a:noFill/>
        </p:spPr>
        <p:txBody>
          <a:bodyPr wrap="square" rtlCol="0">
            <a:spAutoFit/>
          </a:bodyPr>
          <a:lstStyle/>
          <a:p>
            <a:r>
              <a:rPr lang="en-US" sz="2400" i="1" dirty="0" smtClean="0"/>
              <a:t>Back cover: </a:t>
            </a:r>
            <a:endParaRPr lang="en-US" sz="2400" dirty="0" smtClean="0"/>
          </a:p>
          <a:p>
            <a:endParaRPr lang="en-US" sz="2400" dirty="0"/>
          </a:p>
          <a:p>
            <a:r>
              <a:rPr lang="en-US" sz="2400" dirty="0" smtClean="0"/>
              <a:t>Robert J. Sternberg is Professor of Human Development at Cornell University</a:t>
            </a:r>
          </a:p>
          <a:p>
            <a:endParaRPr lang="en-US" sz="2400" dirty="0"/>
          </a:p>
          <a:p>
            <a:r>
              <a:rPr lang="en-US" sz="2400" dirty="0" smtClean="0"/>
              <a:t>Karin Sternberg is Research Associate in the Department of Human Development at Cornell University</a:t>
            </a:r>
            <a:endParaRPr lang="en-US" sz="2400" dirty="0"/>
          </a:p>
        </p:txBody>
      </p:sp>
      <p:sp>
        <p:nvSpPr>
          <p:cNvPr id="5" name="TextBox 4"/>
          <p:cNvSpPr txBox="1"/>
          <p:nvPr/>
        </p:nvSpPr>
        <p:spPr>
          <a:xfrm>
            <a:off x="7004050" y="5646191"/>
            <a:ext cx="2374900" cy="384721"/>
          </a:xfrm>
          <a:prstGeom prst="rect">
            <a:avLst/>
          </a:prstGeom>
          <a:noFill/>
        </p:spPr>
        <p:txBody>
          <a:bodyPr wrap="square" rtlCol="0">
            <a:spAutoFit/>
          </a:bodyPr>
          <a:lstStyle/>
          <a:p>
            <a:r>
              <a:rPr lang="en-US" sz="1900" b="1" dirty="0" smtClean="0">
                <a:solidFill>
                  <a:srgbClr val="FF0000"/>
                </a:solidFill>
              </a:rPr>
              <a:t>SEE ALSO NEXT SLIDE</a:t>
            </a:r>
            <a:endParaRPr lang="en-US" sz="1900" b="1" dirty="0">
              <a:solidFill>
                <a:srgbClr val="FF0000"/>
              </a:solidFill>
            </a:endParaRPr>
          </a:p>
        </p:txBody>
      </p:sp>
      <p:pic>
        <p:nvPicPr>
          <p:cNvPr id="6" name="Picture 5"/>
          <p:cNvPicPr>
            <a:picLocks noChangeAspect="1"/>
          </p:cNvPicPr>
          <p:nvPr/>
        </p:nvPicPr>
        <p:blipFill>
          <a:blip r:embed="rId3"/>
          <a:stretch>
            <a:fillRect/>
          </a:stretch>
        </p:blipFill>
        <p:spPr>
          <a:xfrm>
            <a:off x="520700" y="288925"/>
            <a:ext cx="4038600" cy="6067425"/>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265</a:t>
            </a:fld>
            <a:endParaRPr lang="en-US"/>
          </a:p>
        </p:txBody>
      </p:sp>
    </p:spTree>
    <p:extLst>
      <p:ext uri="{BB962C8B-B14F-4D97-AF65-F5344CB8AC3E}">
        <p14:creationId xmlns:p14="http://schemas.microsoft.com/office/powerpoint/2010/main" val="277049229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68287" y="-953"/>
            <a:ext cx="11410474" cy="6858953"/>
          </a:xfrm>
          <a:prstGeom prst="rect">
            <a:avLst/>
          </a:prstGeom>
        </p:spPr>
      </p:pic>
      <p:sp>
        <p:nvSpPr>
          <p:cNvPr id="7" name="TextBox 6"/>
          <p:cNvSpPr txBox="1"/>
          <p:nvPr/>
        </p:nvSpPr>
        <p:spPr>
          <a:xfrm>
            <a:off x="8610600" y="248691"/>
            <a:ext cx="2374900" cy="384721"/>
          </a:xfrm>
          <a:prstGeom prst="rect">
            <a:avLst/>
          </a:prstGeom>
          <a:noFill/>
        </p:spPr>
        <p:txBody>
          <a:bodyPr wrap="square" rtlCol="0">
            <a:spAutoFit/>
          </a:bodyPr>
          <a:lstStyle/>
          <a:p>
            <a:r>
              <a:rPr lang="en-US" sz="1900" b="1" dirty="0" smtClean="0">
                <a:solidFill>
                  <a:srgbClr val="FF0000"/>
                </a:solidFill>
              </a:rPr>
              <a:t>SEE ALSO NEXT SLIDE</a:t>
            </a:r>
            <a:endParaRPr lang="en-US" sz="1900" b="1" dirty="0">
              <a:solidFill>
                <a:srgbClr val="FF0000"/>
              </a:solidFill>
            </a:endParaRPr>
          </a:p>
        </p:txBody>
      </p:sp>
      <p:sp>
        <p:nvSpPr>
          <p:cNvPr id="3" name="Slide Number Placeholder 2"/>
          <p:cNvSpPr>
            <a:spLocks noGrp="1"/>
          </p:cNvSpPr>
          <p:nvPr>
            <p:ph type="sldNum" sz="quarter" idx="12"/>
          </p:nvPr>
        </p:nvSpPr>
        <p:spPr/>
        <p:txBody>
          <a:bodyPr/>
          <a:lstStyle/>
          <a:p>
            <a:fld id="{A00A331D-2EB0-4CEE-8662-2FAB66802E28}" type="slidenum">
              <a:rPr lang="en-US" smtClean="0"/>
              <a:t>266</a:t>
            </a:fld>
            <a:endParaRPr lang="en-US"/>
          </a:p>
        </p:txBody>
      </p:sp>
    </p:spTree>
    <p:extLst>
      <p:ext uri="{BB962C8B-B14F-4D97-AF65-F5344CB8AC3E}">
        <p14:creationId xmlns:p14="http://schemas.microsoft.com/office/powerpoint/2010/main" val="2595529455"/>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13892" y="101596"/>
            <a:ext cx="10309860" cy="5710238"/>
          </a:xfrm>
          <a:prstGeom prst="rect">
            <a:avLst/>
          </a:prstGeom>
        </p:spPr>
      </p:pic>
      <p:pic>
        <p:nvPicPr>
          <p:cNvPr id="9" name="Picture 8"/>
          <p:cNvPicPr>
            <a:picLocks noChangeAspect="1"/>
          </p:cNvPicPr>
          <p:nvPr/>
        </p:nvPicPr>
        <p:blipFill>
          <a:blip r:embed="rId4"/>
          <a:stretch>
            <a:fillRect/>
          </a:stretch>
        </p:blipFill>
        <p:spPr>
          <a:xfrm>
            <a:off x="913892" y="6068314"/>
            <a:ext cx="10330815" cy="58674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267</a:t>
            </a:fld>
            <a:endParaRPr lang="en-US"/>
          </a:p>
        </p:txBody>
      </p:sp>
    </p:spTree>
    <p:extLst>
      <p:ext uri="{BB962C8B-B14F-4D97-AF65-F5344CB8AC3E}">
        <p14:creationId xmlns:p14="http://schemas.microsoft.com/office/powerpoint/2010/main" val="379230559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35631" y="214312"/>
            <a:ext cx="4528852" cy="6403658"/>
          </a:xfrm>
          <a:prstGeom prst="rect">
            <a:avLst/>
          </a:prstGeom>
        </p:spPr>
      </p:pic>
      <p:pic>
        <p:nvPicPr>
          <p:cNvPr id="5" name="Picture 4"/>
          <p:cNvPicPr>
            <a:picLocks noChangeAspect="1"/>
          </p:cNvPicPr>
          <p:nvPr/>
        </p:nvPicPr>
        <p:blipFill>
          <a:blip r:embed="rId4"/>
          <a:stretch>
            <a:fillRect/>
          </a:stretch>
        </p:blipFill>
        <p:spPr>
          <a:xfrm>
            <a:off x="5857178" y="82391"/>
            <a:ext cx="5181600" cy="6667500"/>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268</a:t>
            </a:fld>
            <a:endParaRPr lang="en-US"/>
          </a:p>
        </p:txBody>
      </p:sp>
    </p:spTree>
    <p:extLst>
      <p:ext uri="{BB962C8B-B14F-4D97-AF65-F5344CB8AC3E}">
        <p14:creationId xmlns:p14="http://schemas.microsoft.com/office/powerpoint/2010/main" val="389920604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Facets (Briefly)</a:t>
            </a:r>
            <a:endParaRPr lang="en-US" dirty="0"/>
          </a:p>
        </p:txBody>
      </p:sp>
      <p:sp>
        <p:nvSpPr>
          <p:cNvPr id="3" name="Content Placeholder 2"/>
          <p:cNvSpPr>
            <a:spLocks noGrp="1"/>
          </p:cNvSpPr>
          <p:nvPr>
            <p:ph idx="1"/>
          </p:nvPr>
        </p:nvSpPr>
        <p:spPr/>
        <p:txBody>
          <a:bodyPr/>
          <a:lstStyle/>
          <a:p>
            <a:r>
              <a:rPr lang="en-US" dirty="0" smtClean="0"/>
              <a:t>Music Medium of Performance</a:t>
            </a:r>
          </a:p>
          <a:p>
            <a:r>
              <a:rPr lang="en-US" dirty="0" smtClean="0"/>
              <a:t>Time Period of Creation</a:t>
            </a:r>
          </a:p>
          <a:p>
            <a:r>
              <a:rPr lang="en-US" dirty="0" smtClean="0"/>
              <a:t>Language</a:t>
            </a:r>
          </a:p>
          <a:p>
            <a:r>
              <a:rPr lang="en-US" dirty="0" smtClean="0"/>
              <a:t>Place of Creation</a:t>
            </a:r>
          </a:p>
          <a:p>
            <a:r>
              <a:rPr lang="en-US" dirty="0" smtClean="0"/>
              <a:t>Country of Producing Entity</a:t>
            </a:r>
          </a:p>
        </p:txBody>
      </p:sp>
      <p:sp>
        <p:nvSpPr>
          <p:cNvPr id="5" name="Slide Number Placeholder 4"/>
          <p:cNvSpPr>
            <a:spLocks noGrp="1"/>
          </p:cNvSpPr>
          <p:nvPr>
            <p:ph type="sldNum" sz="quarter" idx="12"/>
          </p:nvPr>
        </p:nvSpPr>
        <p:spPr/>
        <p:txBody>
          <a:bodyPr/>
          <a:lstStyle/>
          <a:p>
            <a:fld id="{A00A331D-2EB0-4CEE-8662-2FAB66802E28}" type="slidenum">
              <a:rPr lang="en-US" smtClean="0"/>
              <a:t>269</a:t>
            </a:fld>
            <a:endParaRPr lang="en-US"/>
          </a:p>
        </p:txBody>
      </p:sp>
    </p:spTree>
    <p:extLst>
      <p:ext uri="{BB962C8B-B14F-4D97-AF65-F5344CB8AC3E}">
        <p14:creationId xmlns:p14="http://schemas.microsoft.com/office/powerpoint/2010/main" val="24804460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pPr>
              <a:spcAft>
                <a:spcPts val="600"/>
              </a:spcAft>
            </a:pPr>
            <a:r>
              <a:rPr lang="en-US" sz="3000" dirty="0" smtClean="0"/>
              <a:t>General principles</a:t>
            </a:r>
          </a:p>
          <a:p>
            <a:pPr lvl="1">
              <a:spcAft>
                <a:spcPts val="600"/>
              </a:spcAft>
            </a:pPr>
            <a:r>
              <a:rPr lang="en-US" sz="2800" dirty="0" smtClean="0"/>
              <a:t>Terms that describe manifestation attributes generally are ineligible (e.g., </a:t>
            </a:r>
            <a:r>
              <a:rPr lang="en-US" sz="2800" b="1" dirty="0" smtClean="0"/>
              <a:t>DVDs</a:t>
            </a:r>
            <a:r>
              <a:rPr lang="en-US" sz="2800" dirty="0" smtClean="0"/>
              <a:t>; </a:t>
            </a:r>
            <a:r>
              <a:rPr lang="en-US" sz="2800" b="1" dirty="0" smtClean="0"/>
              <a:t>Large print books</a:t>
            </a:r>
            <a:r>
              <a:rPr lang="en-US" sz="2800" dirty="0"/>
              <a:t>; </a:t>
            </a:r>
            <a:r>
              <a:rPr lang="en-US" sz="2800" b="1" dirty="0"/>
              <a:t>Paperbacks</a:t>
            </a:r>
            <a:r>
              <a:rPr lang="en-US" sz="2800" dirty="0"/>
              <a:t>)</a:t>
            </a:r>
            <a:endParaRPr lang="en-US" sz="2800" dirty="0" smtClean="0"/>
          </a:p>
          <a:p>
            <a:pPr lvl="1"/>
            <a:r>
              <a:rPr lang="en-US" sz="2800" dirty="0" smtClean="0"/>
              <a:t>A few exceptional manifestation-level terms are in LCGFT (e.g., </a:t>
            </a:r>
            <a:r>
              <a:rPr lang="en-US" sz="2800" b="1" dirty="0" smtClean="0"/>
              <a:t>Internet videos</a:t>
            </a:r>
            <a:r>
              <a:rPr lang="en-US" sz="2800" dirty="0" smtClean="0"/>
              <a:t>; </a:t>
            </a:r>
            <a:r>
              <a:rPr lang="en-US" sz="2800" b="1" dirty="0" smtClean="0"/>
              <a:t>Video recordings for the hearing impaired</a:t>
            </a:r>
            <a:r>
              <a:rPr lang="en-US" sz="2800" dirty="0" smtClean="0"/>
              <a:t>), but they should not be considered precedents</a:t>
            </a:r>
          </a:p>
        </p:txBody>
      </p:sp>
      <p:sp>
        <p:nvSpPr>
          <p:cNvPr id="5" name="Slide Number Placeholder 4"/>
          <p:cNvSpPr>
            <a:spLocks noGrp="1"/>
          </p:cNvSpPr>
          <p:nvPr>
            <p:ph type="sldNum" sz="quarter" idx="12"/>
          </p:nvPr>
        </p:nvSpPr>
        <p:spPr/>
        <p:txBody>
          <a:bodyPr/>
          <a:lstStyle/>
          <a:p>
            <a:fld id="{A00A331D-2EB0-4CEE-8662-2FAB66802E28}" type="slidenum">
              <a:rPr lang="en-US" smtClean="0"/>
              <a:t>27</a:t>
            </a:fld>
            <a:endParaRPr lang="en-US"/>
          </a:p>
        </p:txBody>
      </p:sp>
    </p:spTree>
    <p:extLst>
      <p:ext uri="{BB962C8B-B14F-4D97-AF65-F5344CB8AC3E}">
        <p14:creationId xmlns:p14="http://schemas.microsoft.com/office/powerpoint/2010/main" val="380301134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Music - Medium of Performance</a:t>
            </a:r>
            <a:endParaRPr lang="en-US" dirty="0"/>
          </a:p>
        </p:txBody>
      </p:sp>
      <p:sp>
        <p:nvSpPr>
          <p:cNvPr id="3" name="Content Placeholder 2"/>
          <p:cNvSpPr>
            <a:spLocks noGrp="1"/>
          </p:cNvSpPr>
          <p:nvPr>
            <p:ph idx="1"/>
          </p:nvPr>
        </p:nvSpPr>
        <p:spPr>
          <a:xfrm>
            <a:off x="838199" y="1148576"/>
            <a:ext cx="11353801" cy="5572899"/>
          </a:xfrm>
        </p:spPr>
        <p:txBody>
          <a:bodyPr>
            <a:normAutofit/>
          </a:bodyPr>
          <a:lstStyle/>
          <a:p>
            <a:pPr marL="0" indent="0">
              <a:spcAft>
                <a:spcPts val="1200"/>
              </a:spcAft>
              <a:buNone/>
            </a:pPr>
            <a:r>
              <a:rPr lang="en-US" dirty="0" smtClean="0"/>
              <a:t>Medium of performance: instruments, voices, </a:t>
            </a:r>
            <a:r>
              <a:rPr lang="en-US" dirty="0"/>
              <a:t>and/or other </a:t>
            </a:r>
            <a:r>
              <a:rPr lang="en-US" dirty="0" smtClean="0"/>
              <a:t>things needed to perform a musical work or expression.</a:t>
            </a:r>
          </a:p>
          <a:p>
            <a:pPr marL="0" indent="0">
              <a:spcAft>
                <a:spcPts val="1200"/>
              </a:spcAft>
              <a:buNone/>
            </a:pPr>
            <a:r>
              <a:rPr lang="en-US" dirty="0" smtClean="0"/>
              <a:t>382 - Medium of Performance (R)</a:t>
            </a:r>
            <a:endParaRPr lang="en-US" dirty="0"/>
          </a:p>
          <a:p>
            <a:pPr marL="0" indent="0">
              <a:lnSpc>
                <a:spcPct val="100000"/>
              </a:lnSpc>
              <a:spcBef>
                <a:spcPts val="0"/>
              </a:spcBef>
              <a:buNone/>
            </a:pPr>
            <a:r>
              <a:rPr lang="en-US" dirty="0" smtClean="0"/>
              <a:t>First indicator:				Second indicator:</a:t>
            </a:r>
          </a:p>
          <a:p>
            <a:pPr marL="0" indent="0">
              <a:lnSpc>
                <a:spcPct val="100000"/>
              </a:lnSpc>
              <a:spcBef>
                <a:spcPts val="0"/>
              </a:spcBef>
              <a:buNone/>
            </a:pPr>
            <a:r>
              <a:rPr lang="en-US" i="1" dirty="0" smtClean="0"/>
              <a:t>Display constant controller		Access control</a:t>
            </a:r>
          </a:p>
          <a:p>
            <a:pPr marL="0" indent="0">
              <a:lnSpc>
                <a:spcPct val="100000"/>
              </a:lnSpc>
              <a:spcBef>
                <a:spcPts val="0"/>
              </a:spcBef>
              <a:buNone/>
            </a:pPr>
            <a:r>
              <a:rPr lang="en-US" dirty="0"/>
              <a:t># - No information </a:t>
            </a:r>
            <a:r>
              <a:rPr lang="en-US" dirty="0" smtClean="0"/>
              <a:t>provided		# - No information provided</a:t>
            </a:r>
            <a:r>
              <a:rPr lang="en-US" dirty="0"/>
              <a:t/>
            </a:r>
            <a:br>
              <a:rPr lang="en-US" dirty="0"/>
            </a:br>
            <a:r>
              <a:rPr lang="en-US" dirty="0"/>
              <a:t>0 - Medium of performance		0 - Not intended for access</a:t>
            </a:r>
            <a:br>
              <a:rPr lang="en-US" dirty="0"/>
            </a:br>
            <a:r>
              <a:rPr lang="en-US" dirty="0"/>
              <a:t>1 - Partial medium of </a:t>
            </a:r>
            <a:r>
              <a:rPr lang="en-US" dirty="0" smtClean="0"/>
              <a:t>performance	1 - Intended for access</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270</a:t>
            </a:fld>
            <a:endParaRPr lang="en-US"/>
          </a:p>
        </p:txBody>
      </p:sp>
    </p:spTree>
    <p:extLst>
      <p:ext uri="{BB962C8B-B14F-4D97-AF65-F5344CB8AC3E}">
        <p14:creationId xmlns:p14="http://schemas.microsoft.com/office/powerpoint/2010/main" val="223649669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Music - Medium of Performance</a:t>
            </a:r>
            <a:endParaRPr lang="en-US" dirty="0"/>
          </a:p>
        </p:txBody>
      </p:sp>
      <p:sp>
        <p:nvSpPr>
          <p:cNvPr id="3" name="Content Placeholder 2"/>
          <p:cNvSpPr>
            <a:spLocks noGrp="1"/>
          </p:cNvSpPr>
          <p:nvPr>
            <p:ph idx="1"/>
          </p:nvPr>
        </p:nvSpPr>
        <p:spPr>
          <a:xfrm>
            <a:off x="838199" y="1148576"/>
            <a:ext cx="11353801" cy="5572899"/>
          </a:xfrm>
        </p:spPr>
        <p:txBody>
          <a:bodyPr>
            <a:normAutofit/>
          </a:bodyPr>
          <a:lstStyle/>
          <a:p>
            <a:pPr marL="0" indent="0">
              <a:spcAft>
                <a:spcPts val="1200"/>
              </a:spcAft>
              <a:buNone/>
            </a:pPr>
            <a:r>
              <a:rPr lang="en-US" dirty="0" smtClean="0"/>
              <a:t>382 - Medium of Performance (R)</a:t>
            </a:r>
          </a:p>
          <a:p>
            <a:pPr marL="0" indent="0">
              <a:spcAft>
                <a:spcPts val="1200"/>
              </a:spcAft>
              <a:buNone/>
            </a:pPr>
            <a:endParaRPr lang="en-US" dirty="0"/>
          </a:p>
        </p:txBody>
      </p:sp>
      <p:graphicFrame>
        <p:nvGraphicFramePr>
          <p:cNvPr id="5" name="Table 4"/>
          <p:cNvGraphicFramePr>
            <a:graphicFrameLocks noGrp="1"/>
          </p:cNvGraphicFramePr>
          <p:nvPr/>
        </p:nvGraphicFramePr>
        <p:xfrm>
          <a:off x="838198" y="1811555"/>
          <a:ext cx="11193968" cy="4762141"/>
        </p:xfrm>
        <a:graphic>
          <a:graphicData uri="http://schemas.openxmlformats.org/drawingml/2006/table">
            <a:tbl>
              <a:tblPr firstRow="1" bandRow="1">
                <a:tableStyleId>{5C22544A-7EE6-4342-B048-85BDC9FD1C3A}</a:tableStyleId>
              </a:tblPr>
              <a:tblGrid>
                <a:gridCol w="5596984"/>
                <a:gridCol w="5596984"/>
              </a:tblGrid>
              <a:tr h="443333">
                <a:tc>
                  <a:txBody>
                    <a:bodyPr/>
                    <a:lstStyle/>
                    <a:p>
                      <a:r>
                        <a:rPr lang="en-US" sz="2000" b="0" dirty="0" smtClean="0">
                          <a:solidFill>
                            <a:schemeClr val="tx1"/>
                          </a:solidFill>
                        </a:rPr>
                        <a:t>$a - Medium of performance (R)</a:t>
                      </a:r>
                      <a:endParaRPr lang="en-US" sz="2000" b="0" dirty="0"/>
                    </a:p>
                  </a:txBody>
                  <a:tcPr>
                    <a:noFill/>
                  </a:tcPr>
                </a:tc>
                <a:tc>
                  <a:txBody>
                    <a:bodyPr/>
                    <a:lstStyle/>
                    <a:p>
                      <a:r>
                        <a:rPr lang="en-US" sz="2000" b="0" dirty="0" smtClean="0">
                          <a:solidFill>
                            <a:schemeClr val="tx1"/>
                          </a:solidFill>
                        </a:rPr>
                        <a:t>$t - Total number of ensembles (NR)</a:t>
                      </a:r>
                      <a:endParaRPr lang="en-US" sz="2000" b="0" dirty="0">
                        <a:solidFill>
                          <a:schemeClr val="tx1"/>
                        </a:solidFill>
                      </a:endParaRPr>
                    </a:p>
                  </a:txBody>
                  <a:tcPr>
                    <a:noFill/>
                  </a:tcPr>
                </a:tc>
              </a:tr>
              <a:tr h="449491">
                <a:tc>
                  <a:txBody>
                    <a:bodyPr/>
                    <a:lstStyle/>
                    <a:p>
                      <a:r>
                        <a:rPr lang="en-US" sz="2000" dirty="0" smtClean="0"/>
                        <a:t>$b - Soloist (R)</a:t>
                      </a:r>
                      <a:endParaRPr lang="en-US" sz="2000" dirty="0"/>
                    </a:p>
                  </a:txBody>
                  <a:tcPr>
                    <a:noFill/>
                  </a:tcPr>
                </a:tc>
                <a:tc>
                  <a:txBody>
                    <a:bodyPr/>
                    <a:lstStyle/>
                    <a:p>
                      <a:r>
                        <a:rPr lang="en-US" sz="2000" dirty="0" smtClean="0"/>
                        <a:t>$v - Note (R)</a:t>
                      </a:r>
                      <a:endParaRPr lang="en-US" sz="2000" dirty="0"/>
                    </a:p>
                  </a:txBody>
                  <a:tcPr>
                    <a:noFill/>
                  </a:tcPr>
                </a:tc>
              </a:tr>
              <a:tr h="669273">
                <a:tc>
                  <a:txBody>
                    <a:bodyPr/>
                    <a:lstStyle/>
                    <a:p>
                      <a:r>
                        <a:rPr lang="en-US" sz="2000" dirty="0" smtClean="0"/>
                        <a:t>$d - Doubling instrument (R)</a:t>
                      </a:r>
                      <a:endParaRPr lang="en-US" sz="2000" dirty="0"/>
                    </a:p>
                  </a:txBody>
                  <a:tcPr>
                    <a:noFill/>
                  </a:tcPr>
                </a:tc>
                <a:tc>
                  <a:txBody>
                    <a:bodyPr/>
                    <a:lstStyle/>
                    <a:p>
                      <a:r>
                        <a:rPr lang="en-US" sz="2000" dirty="0" smtClean="0"/>
                        <a:t>$0 - Authority record control number or standard number (R)</a:t>
                      </a:r>
                      <a:endParaRPr lang="en-US" sz="2000" dirty="0"/>
                    </a:p>
                  </a:txBody>
                  <a:tcPr>
                    <a:noFill/>
                  </a:tcPr>
                </a:tc>
              </a:tr>
              <a:tr h="449491">
                <a:tc>
                  <a:txBody>
                    <a:bodyPr/>
                    <a:lstStyle/>
                    <a:p>
                      <a:r>
                        <a:rPr lang="en-US" sz="2000" dirty="0" smtClean="0"/>
                        <a:t>$e - Number of ensembles of the same type (R)</a:t>
                      </a:r>
                      <a:endParaRPr lang="en-US" sz="2000" dirty="0"/>
                    </a:p>
                  </a:txBody>
                  <a:tcPr>
                    <a:noFill/>
                  </a:tcPr>
                </a:tc>
                <a:tc>
                  <a:txBody>
                    <a:bodyPr/>
                    <a:lstStyle/>
                    <a:p>
                      <a:r>
                        <a:rPr lang="en-US" sz="2000" dirty="0" smtClean="0"/>
                        <a:t>$1 - Real World Object URI (R)</a:t>
                      </a:r>
                      <a:endParaRPr lang="en-US" sz="2000" dirty="0"/>
                    </a:p>
                  </a:txBody>
                  <a:tcPr>
                    <a:noFill/>
                  </a:tcPr>
                </a:tc>
              </a:tr>
              <a:tr h="669273">
                <a:tc>
                  <a:txBody>
                    <a:bodyPr/>
                    <a:lstStyle/>
                    <a:p>
                      <a:r>
                        <a:rPr lang="en-US" sz="2000" dirty="0" smtClean="0"/>
                        <a:t>$n - Number of performers of the same medium (R)</a:t>
                      </a:r>
                      <a:endParaRPr lang="en-US" sz="2000" dirty="0"/>
                    </a:p>
                  </a:txBody>
                  <a:tcPr>
                    <a:noFill/>
                  </a:tcPr>
                </a:tc>
                <a:tc>
                  <a:txBody>
                    <a:bodyPr/>
                    <a:lstStyle/>
                    <a:p>
                      <a:r>
                        <a:rPr lang="en-US" sz="2000" dirty="0" smtClean="0"/>
                        <a:t>$2 - Source of term (NR)</a:t>
                      </a:r>
                      <a:endParaRPr lang="en-US" sz="2000" dirty="0"/>
                    </a:p>
                  </a:txBody>
                  <a:tcPr>
                    <a:noFill/>
                  </a:tcPr>
                </a:tc>
              </a:tr>
              <a:tr h="449491">
                <a:tc>
                  <a:txBody>
                    <a:bodyPr/>
                    <a:lstStyle/>
                    <a:p>
                      <a:r>
                        <a:rPr lang="en-US" sz="2000" dirty="0" smtClean="0"/>
                        <a:t>$p - Alternative medium of performance (R)</a:t>
                      </a:r>
                      <a:endParaRPr lang="en-US" sz="2000" dirty="0"/>
                    </a:p>
                  </a:txBody>
                  <a:tcPr>
                    <a:noFill/>
                  </a:tcPr>
                </a:tc>
                <a:tc>
                  <a:txBody>
                    <a:bodyPr/>
                    <a:lstStyle/>
                    <a:p>
                      <a:r>
                        <a:rPr lang="en-US" sz="2000" dirty="0" smtClean="0"/>
                        <a:t>$3 - Materials specified (NR)</a:t>
                      </a:r>
                      <a:endParaRPr lang="en-US" sz="2000" dirty="0"/>
                    </a:p>
                  </a:txBody>
                  <a:tcPr>
                    <a:noFill/>
                  </a:tcPr>
                </a:tc>
              </a:tr>
              <a:tr h="669273">
                <a:tc>
                  <a:txBody>
                    <a:bodyPr/>
                    <a:lstStyle/>
                    <a:p>
                      <a:r>
                        <a:rPr lang="en-US" sz="2000" dirty="0" smtClean="0"/>
                        <a:t>$r - Total number of individuals performing alongside ensembles (NR)</a:t>
                      </a:r>
                      <a:endParaRPr lang="en-US" sz="2000" dirty="0"/>
                    </a:p>
                  </a:txBody>
                  <a:tcPr>
                    <a:noFill/>
                  </a:tcPr>
                </a:tc>
                <a:tc>
                  <a:txBody>
                    <a:bodyPr/>
                    <a:lstStyle/>
                    <a:p>
                      <a:r>
                        <a:rPr lang="en-US" sz="2000" dirty="0" smtClean="0"/>
                        <a:t>$6 - Linkage (NR)</a:t>
                      </a:r>
                      <a:endParaRPr lang="en-US" sz="2000" dirty="0"/>
                    </a:p>
                  </a:txBody>
                  <a:tcPr>
                    <a:noFill/>
                  </a:tcPr>
                </a:tc>
              </a:tr>
              <a:tr h="449491">
                <a:tc>
                  <a:txBody>
                    <a:bodyPr/>
                    <a:lstStyle/>
                    <a:p>
                      <a:r>
                        <a:rPr lang="en-US" sz="2000" dirty="0" smtClean="0"/>
                        <a:t>$s - Total number of performers (NR)</a:t>
                      </a:r>
                      <a:endParaRPr lang="en-US" sz="2000" dirty="0"/>
                    </a:p>
                  </a:txBody>
                  <a:tcPr>
                    <a:noFill/>
                  </a:tcPr>
                </a:tc>
                <a:tc>
                  <a:txBody>
                    <a:bodyPr/>
                    <a:lstStyle/>
                    <a:p>
                      <a:r>
                        <a:rPr lang="en-US" sz="2000" dirty="0" smtClean="0"/>
                        <a:t>$8 - Field link and sequence number (R)</a:t>
                      </a:r>
                      <a:endParaRPr lang="en-US" sz="2000" dirty="0"/>
                    </a:p>
                  </a:txBody>
                  <a:tcPr>
                    <a:noFill/>
                  </a:tcPr>
                </a:tc>
              </a:tr>
              <a:tr h="449491">
                <a:tc>
                  <a:txBody>
                    <a:bodyPr/>
                    <a:lstStyle/>
                    <a:p>
                      <a:endParaRPr lang="en-US" dirty="0"/>
                    </a:p>
                  </a:txBody>
                  <a:tcPr>
                    <a:noFill/>
                  </a:tcPr>
                </a:tc>
                <a:tc>
                  <a:txBody>
                    <a:bodyPr/>
                    <a:lstStyle/>
                    <a:p>
                      <a:endParaRPr lang="en-US" dirty="0"/>
                    </a:p>
                  </a:txBody>
                  <a:tcPr>
                    <a:noFill/>
                  </a:tcPr>
                </a:tc>
              </a:tr>
            </a:tbl>
          </a:graphicData>
        </a:graphic>
      </p:graphicFrame>
      <p:sp>
        <p:nvSpPr>
          <p:cNvPr id="7" name="Slide Number Placeholder 6"/>
          <p:cNvSpPr>
            <a:spLocks noGrp="1"/>
          </p:cNvSpPr>
          <p:nvPr>
            <p:ph type="sldNum" sz="quarter" idx="12"/>
          </p:nvPr>
        </p:nvSpPr>
        <p:spPr/>
        <p:txBody>
          <a:bodyPr/>
          <a:lstStyle/>
          <a:p>
            <a:fld id="{A00A331D-2EB0-4CEE-8662-2FAB66802E28}" type="slidenum">
              <a:rPr lang="en-US" smtClean="0"/>
              <a:t>271</a:t>
            </a:fld>
            <a:endParaRPr lang="en-US"/>
          </a:p>
        </p:txBody>
      </p:sp>
    </p:spTree>
    <p:extLst>
      <p:ext uri="{BB962C8B-B14F-4D97-AF65-F5344CB8AC3E}">
        <p14:creationId xmlns:p14="http://schemas.microsoft.com/office/powerpoint/2010/main" val="2714302860"/>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Music - Medium of Performance</a:t>
            </a:r>
            <a:endParaRPr lang="en-US" dirty="0"/>
          </a:p>
        </p:txBody>
      </p:sp>
      <p:sp>
        <p:nvSpPr>
          <p:cNvPr id="3" name="Content Placeholder 2"/>
          <p:cNvSpPr>
            <a:spLocks noGrp="1"/>
          </p:cNvSpPr>
          <p:nvPr>
            <p:ph idx="1"/>
          </p:nvPr>
        </p:nvSpPr>
        <p:spPr>
          <a:xfrm>
            <a:off x="838199" y="1148576"/>
            <a:ext cx="11353801" cy="5572899"/>
          </a:xfrm>
        </p:spPr>
        <p:txBody>
          <a:bodyPr>
            <a:normAutofit/>
          </a:bodyPr>
          <a:lstStyle/>
          <a:p>
            <a:pPr>
              <a:spcAft>
                <a:spcPts val="1200"/>
              </a:spcAft>
            </a:pPr>
            <a:r>
              <a:rPr lang="en-US" i="1" dirty="0"/>
              <a:t>Library of Congress Medium of Performance Terms for Music </a:t>
            </a:r>
            <a:r>
              <a:rPr lang="en-US" dirty="0"/>
              <a:t>(LCMPT</a:t>
            </a:r>
            <a:r>
              <a:rPr lang="en-US" dirty="0" smtClean="0"/>
              <a:t>) was developed by LC and the Music Library Association as the controlled vocabulary to use in field 382</a:t>
            </a:r>
            <a:endParaRPr lang="en-US" dirty="0"/>
          </a:p>
          <a:p>
            <a:pPr>
              <a:spcAft>
                <a:spcPts val="1200"/>
              </a:spcAft>
            </a:pPr>
            <a:r>
              <a:rPr lang="en-US" dirty="0" smtClean="0"/>
              <a:t>872 terms as of March 30, 2019</a:t>
            </a:r>
          </a:p>
          <a:p>
            <a:pPr>
              <a:spcAft>
                <a:spcPts val="1200"/>
              </a:spcAft>
            </a:pPr>
            <a:r>
              <a:rPr lang="en-US" i="1" dirty="0">
                <a:hlinkClick r:id="rId3"/>
              </a:rPr>
              <a:t>Best Practices for Using </a:t>
            </a:r>
            <a:r>
              <a:rPr lang="en-US" i="1" dirty="0" smtClean="0">
                <a:hlinkClick r:id="rId3"/>
              </a:rPr>
              <a:t>LCMPT</a:t>
            </a:r>
            <a:r>
              <a:rPr lang="en-US" i="1" dirty="0" smtClean="0"/>
              <a:t> </a:t>
            </a:r>
            <a:r>
              <a:rPr lang="en-US" dirty="0" smtClean="0"/>
              <a:t>at MLA Best Practices website: </a:t>
            </a:r>
            <a:r>
              <a:rPr lang="en-US" dirty="0" smtClean="0">
                <a:hlinkClick r:id="rId4"/>
              </a:rPr>
              <a:t>https</a:t>
            </a:r>
            <a:r>
              <a:rPr lang="en-US" dirty="0">
                <a:hlinkClick r:id="rId4"/>
              </a:rPr>
              <a:t>://</a:t>
            </a:r>
            <a:r>
              <a:rPr lang="en-US" dirty="0" smtClean="0">
                <a:hlinkClick r:id="rId4"/>
              </a:rPr>
              <a:t>www.musiclibraryassoc.org/mpage/cmc_mlabestpractices</a:t>
            </a:r>
            <a:endParaRPr lang="en-US" dirty="0" smtClean="0"/>
          </a:p>
          <a:p>
            <a:pPr>
              <a:spcAft>
                <a:spcPts val="1200"/>
              </a:spcAft>
            </a:pPr>
            <a:r>
              <a:rPr lang="en-US" dirty="0" smtClean="0"/>
              <a:t>Terms searchable in Classification Web and id.loc.gov (but not in OCLC)</a:t>
            </a:r>
          </a:p>
          <a:p>
            <a:pPr>
              <a:spcAft>
                <a:spcPts val="1200"/>
              </a:spcAft>
            </a:pPr>
            <a:r>
              <a:rPr lang="en-US" dirty="0" smtClean="0"/>
              <a:t>Annual </a:t>
            </a:r>
            <a:r>
              <a:rPr lang="en-US" dirty="0" err="1" smtClean="0"/>
              <a:t>cumulation</a:t>
            </a:r>
            <a:r>
              <a:rPr lang="en-US" dirty="0" smtClean="0"/>
              <a:t> of terms and draft </a:t>
            </a:r>
            <a:r>
              <a:rPr lang="en-US" dirty="0"/>
              <a:t>LCMPT manual at </a:t>
            </a:r>
            <a:r>
              <a:rPr lang="en-US" dirty="0">
                <a:hlinkClick r:id="rId5"/>
              </a:rPr>
              <a:t>https://</a:t>
            </a:r>
            <a:r>
              <a:rPr lang="en-US" dirty="0" smtClean="0">
                <a:hlinkClick r:id="rId5"/>
              </a:rPr>
              <a:t>www.loc.gov/aba/publications/FreeLCMPT/freelcmpt.html</a:t>
            </a:r>
            <a:endParaRPr lang="en-US" dirty="0" smtClean="0"/>
          </a:p>
          <a:p>
            <a:pPr>
              <a:spcAft>
                <a:spcPts val="1200"/>
              </a:spcAft>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272</a:t>
            </a:fld>
            <a:endParaRPr lang="en-US"/>
          </a:p>
        </p:txBody>
      </p:sp>
    </p:spTree>
    <p:extLst>
      <p:ext uri="{BB962C8B-B14F-4D97-AF65-F5344CB8AC3E}">
        <p14:creationId xmlns:p14="http://schemas.microsoft.com/office/powerpoint/2010/main" val="1562633992"/>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Music - Medium of Performance</a:t>
            </a:r>
            <a:endParaRPr lang="en-US" dirty="0"/>
          </a:p>
        </p:txBody>
      </p:sp>
      <p:sp>
        <p:nvSpPr>
          <p:cNvPr id="3" name="Content Placeholder 2"/>
          <p:cNvSpPr>
            <a:spLocks noGrp="1"/>
          </p:cNvSpPr>
          <p:nvPr>
            <p:ph idx="1"/>
          </p:nvPr>
        </p:nvSpPr>
        <p:spPr>
          <a:xfrm>
            <a:off x="838199" y="1148576"/>
            <a:ext cx="11353801" cy="5572899"/>
          </a:xfrm>
        </p:spPr>
        <p:txBody>
          <a:bodyPr>
            <a:normAutofit fontScale="92500" lnSpcReduction="10000"/>
          </a:bodyPr>
          <a:lstStyle/>
          <a:p>
            <a:pPr marL="0" indent="0">
              <a:spcAft>
                <a:spcPts val="1200"/>
              </a:spcAft>
              <a:buNone/>
            </a:pPr>
            <a:r>
              <a:rPr lang="en-US" dirty="0" smtClean="0"/>
              <a:t>LCSH (650) terms that include medium of performance only (Piano music) or genre/form combined with </a:t>
            </a:r>
            <a:r>
              <a:rPr lang="en-US" dirty="0"/>
              <a:t>medium (Concertos </a:t>
            </a:r>
            <a:r>
              <a:rPr lang="en-US" dirty="0" smtClean="0"/>
              <a:t>(Violin)) will eventually be limited to use on works </a:t>
            </a:r>
            <a:r>
              <a:rPr lang="en-US" i="1" dirty="0" smtClean="0"/>
              <a:t>about </a:t>
            </a:r>
            <a:r>
              <a:rPr lang="en-US" dirty="0" smtClean="0"/>
              <a:t>that medium/genre/form.  For all other works, the genre/form aspect goes to field 655 and the medium of performance aspect goes to 382.  So, for example, for a score or sound recording:</a:t>
            </a:r>
          </a:p>
          <a:p>
            <a:pPr marL="0" indent="0">
              <a:spcAft>
                <a:spcPts val="1200"/>
              </a:spcAft>
              <a:buNone/>
            </a:pPr>
            <a:r>
              <a:rPr lang="en-US" dirty="0" smtClean="0"/>
              <a:t>650 _0  Sonatas </a:t>
            </a:r>
            <a:r>
              <a:rPr lang="en-US" dirty="0"/>
              <a:t>(Cello</a:t>
            </a:r>
            <a:r>
              <a:rPr lang="en-US" dirty="0" smtClean="0"/>
              <a:t>)  </a:t>
            </a:r>
            <a:r>
              <a:rPr lang="en-US" i="1" dirty="0" smtClean="0"/>
              <a:t>becomes</a:t>
            </a:r>
            <a:endParaRPr lang="en-US" dirty="0" smtClean="0"/>
          </a:p>
          <a:p>
            <a:pPr marL="0" indent="0">
              <a:lnSpc>
                <a:spcPct val="100000"/>
              </a:lnSpc>
              <a:spcBef>
                <a:spcPts val="0"/>
              </a:spcBef>
              <a:buNone/>
            </a:pPr>
            <a:r>
              <a:rPr lang="en-US" dirty="0"/>
              <a:t>	</a:t>
            </a:r>
            <a:r>
              <a:rPr lang="en-US" dirty="0" smtClean="0"/>
              <a:t>382 01  cello $n 1 $s 1 $2 </a:t>
            </a:r>
            <a:r>
              <a:rPr lang="en-US" dirty="0" err="1" smtClean="0"/>
              <a:t>lcmpt</a:t>
            </a:r>
            <a:endParaRPr lang="en-US" dirty="0" smtClean="0"/>
          </a:p>
          <a:p>
            <a:pPr marL="0" indent="0">
              <a:lnSpc>
                <a:spcPct val="100000"/>
              </a:lnSpc>
              <a:spcBef>
                <a:spcPts val="0"/>
              </a:spcBef>
              <a:buNone/>
            </a:pPr>
            <a:r>
              <a:rPr lang="en-US" dirty="0"/>
              <a:t>	</a:t>
            </a:r>
            <a:r>
              <a:rPr lang="en-US" dirty="0" smtClean="0"/>
              <a:t>655 _7  Sonatas. $2 </a:t>
            </a:r>
            <a:r>
              <a:rPr lang="en-US" dirty="0" err="1" smtClean="0"/>
              <a:t>lcgft</a:t>
            </a:r>
            <a:endParaRPr lang="en-US" dirty="0" smtClean="0"/>
          </a:p>
          <a:p>
            <a:pPr marL="0" indent="0">
              <a:lnSpc>
                <a:spcPct val="100000"/>
              </a:lnSpc>
              <a:spcBef>
                <a:spcPts val="0"/>
              </a:spcBef>
              <a:buNone/>
            </a:pPr>
            <a:endParaRPr lang="en-US" dirty="0" smtClean="0"/>
          </a:p>
          <a:p>
            <a:pPr marL="0" indent="0">
              <a:lnSpc>
                <a:spcPct val="100000"/>
              </a:lnSpc>
              <a:spcBef>
                <a:spcPts val="0"/>
              </a:spcBef>
              <a:spcAft>
                <a:spcPts val="1200"/>
              </a:spcAft>
              <a:buNone/>
            </a:pPr>
            <a:r>
              <a:rPr lang="en-US" dirty="0" smtClean="0"/>
              <a:t>650 _</a:t>
            </a:r>
            <a:r>
              <a:rPr lang="en-US" dirty="0"/>
              <a:t>0 </a:t>
            </a:r>
            <a:r>
              <a:rPr lang="en-US" dirty="0" smtClean="0"/>
              <a:t> </a:t>
            </a:r>
            <a:r>
              <a:rPr lang="it-IT" dirty="0"/>
              <a:t>Quartets (Oboe, violin, viola, cello</a:t>
            </a:r>
            <a:r>
              <a:rPr lang="it-IT" dirty="0" smtClean="0"/>
              <a:t>)  </a:t>
            </a:r>
            <a:r>
              <a:rPr lang="en-US" i="1" dirty="0" smtClean="0"/>
              <a:t>becomes</a:t>
            </a:r>
          </a:p>
          <a:p>
            <a:pPr marL="0" indent="0">
              <a:lnSpc>
                <a:spcPct val="100000"/>
              </a:lnSpc>
              <a:spcBef>
                <a:spcPts val="0"/>
              </a:spcBef>
              <a:buNone/>
            </a:pPr>
            <a:r>
              <a:rPr lang="en-US" i="1" dirty="0"/>
              <a:t>	</a:t>
            </a:r>
            <a:r>
              <a:rPr lang="en-US" dirty="0" smtClean="0"/>
              <a:t>382 </a:t>
            </a:r>
            <a:r>
              <a:rPr lang="en-US" dirty="0"/>
              <a:t>01 </a:t>
            </a:r>
            <a:r>
              <a:rPr lang="en-US" dirty="0" smtClean="0"/>
              <a:t> </a:t>
            </a:r>
            <a:r>
              <a:rPr lang="en-US" dirty="0"/>
              <a:t>oboe </a:t>
            </a:r>
            <a:r>
              <a:rPr lang="en-US" dirty="0" smtClean="0"/>
              <a:t>$n </a:t>
            </a:r>
            <a:r>
              <a:rPr lang="en-US" dirty="0"/>
              <a:t>1 </a:t>
            </a:r>
            <a:r>
              <a:rPr lang="en-US" dirty="0" smtClean="0"/>
              <a:t>$a </a:t>
            </a:r>
            <a:r>
              <a:rPr lang="en-US" dirty="0"/>
              <a:t>violin </a:t>
            </a:r>
            <a:r>
              <a:rPr lang="en-US" dirty="0" smtClean="0"/>
              <a:t>$n </a:t>
            </a:r>
            <a:r>
              <a:rPr lang="en-US" dirty="0"/>
              <a:t>1 </a:t>
            </a:r>
            <a:r>
              <a:rPr lang="en-US" dirty="0" smtClean="0"/>
              <a:t>$a </a:t>
            </a:r>
            <a:r>
              <a:rPr lang="en-US" dirty="0"/>
              <a:t>viola </a:t>
            </a:r>
            <a:r>
              <a:rPr lang="en-US" dirty="0" smtClean="0"/>
              <a:t>$n </a:t>
            </a:r>
            <a:r>
              <a:rPr lang="en-US" dirty="0"/>
              <a:t>1 </a:t>
            </a:r>
            <a:r>
              <a:rPr lang="en-US" dirty="0" smtClean="0"/>
              <a:t>$a </a:t>
            </a:r>
            <a:r>
              <a:rPr lang="en-US" dirty="0"/>
              <a:t>cello </a:t>
            </a:r>
            <a:r>
              <a:rPr lang="en-US" dirty="0" smtClean="0"/>
              <a:t>$n </a:t>
            </a:r>
            <a:r>
              <a:rPr lang="en-US" dirty="0"/>
              <a:t>1 </a:t>
            </a:r>
            <a:r>
              <a:rPr lang="en-US" dirty="0" smtClean="0"/>
              <a:t>$s </a:t>
            </a:r>
            <a:r>
              <a:rPr lang="en-US" dirty="0"/>
              <a:t>4 </a:t>
            </a:r>
            <a:r>
              <a:rPr lang="en-US" dirty="0" smtClean="0"/>
              <a:t>$2 </a:t>
            </a:r>
            <a:r>
              <a:rPr lang="en-US" dirty="0" err="1"/>
              <a:t>lcmpt</a:t>
            </a:r>
            <a:r>
              <a:rPr lang="en-US" dirty="0"/>
              <a:t>	</a:t>
            </a:r>
            <a:r>
              <a:rPr lang="en-US" dirty="0" smtClean="0"/>
              <a:t>655 _7  Chamber </a:t>
            </a:r>
            <a:r>
              <a:rPr lang="en-US" dirty="0"/>
              <a:t>music. </a:t>
            </a:r>
            <a:r>
              <a:rPr lang="en-US" dirty="0" smtClean="0"/>
              <a:t>$2 </a:t>
            </a:r>
            <a:r>
              <a:rPr lang="en-US" dirty="0" err="1"/>
              <a:t>lcgft</a:t>
            </a:r>
            <a:endParaRPr lang="en-US" dirty="0"/>
          </a:p>
          <a:p>
            <a:pPr marL="0" indent="0">
              <a:lnSpc>
                <a:spcPct val="100000"/>
              </a:lnSpc>
              <a:spcBef>
                <a:spcPts val="0"/>
              </a:spcBef>
              <a:buNone/>
            </a:pPr>
            <a:r>
              <a:rPr lang="en-US" dirty="0" smtClean="0"/>
              <a:t>	</a:t>
            </a:r>
          </a:p>
          <a:p>
            <a:pPr marL="0" indent="0">
              <a:lnSpc>
                <a:spcPct val="100000"/>
              </a:lnSpc>
              <a:spcBef>
                <a:spcPts val="0"/>
              </a:spcBef>
              <a:buNone/>
            </a:pPr>
            <a:r>
              <a:rPr lang="en-US" dirty="0" smtClean="0"/>
              <a:t>and for notated music appropriate LCGFT term(s), e.g. Scores; Parts (Music)        </a:t>
            </a:r>
            <a:endParaRPr lang="en-US" dirty="0"/>
          </a:p>
          <a:p>
            <a:pPr marL="0" indent="0">
              <a:lnSpc>
                <a:spcPct val="100000"/>
              </a:lnSpc>
              <a:spcBef>
                <a:spcPts val="0"/>
              </a:spcBef>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273</a:t>
            </a:fld>
            <a:endParaRPr lang="en-US"/>
          </a:p>
        </p:txBody>
      </p:sp>
    </p:spTree>
    <p:extLst>
      <p:ext uri="{BB962C8B-B14F-4D97-AF65-F5344CB8AC3E}">
        <p14:creationId xmlns:p14="http://schemas.microsoft.com/office/powerpoint/2010/main" val="83411270"/>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Time Period of Creation</a:t>
            </a:r>
            <a:endParaRPr lang="en-US" dirty="0"/>
          </a:p>
        </p:txBody>
      </p:sp>
      <p:sp>
        <p:nvSpPr>
          <p:cNvPr id="3" name="Content Placeholder 2"/>
          <p:cNvSpPr>
            <a:spLocks noGrp="1"/>
          </p:cNvSpPr>
          <p:nvPr>
            <p:ph idx="1"/>
          </p:nvPr>
        </p:nvSpPr>
        <p:spPr>
          <a:xfrm>
            <a:off x="838200" y="1148576"/>
            <a:ext cx="10515600" cy="5572899"/>
          </a:xfrm>
        </p:spPr>
        <p:txBody>
          <a:bodyPr>
            <a:normAutofit lnSpcReduction="10000"/>
          </a:bodyPr>
          <a:lstStyle/>
          <a:p>
            <a:pPr>
              <a:spcAft>
                <a:spcPts val="1200"/>
              </a:spcAft>
            </a:pPr>
            <a:r>
              <a:rPr lang="en-US" dirty="0" smtClean="0"/>
              <a:t>If we stop using LCSH terms to describe what something is, we now know where to put genre/form, audience, and creator characteristics.  But what about LCSH strings that include chronological information?</a:t>
            </a:r>
            <a:endParaRPr lang="en-US" dirty="0"/>
          </a:p>
          <a:p>
            <a:pPr marL="0" indent="0">
              <a:buNone/>
            </a:pPr>
            <a:r>
              <a:rPr lang="en-US" dirty="0" smtClean="0"/>
              <a:t>	</a:t>
            </a:r>
            <a:r>
              <a:rPr lang="en-US" b="1" dirty="0" smtClean="0"/>
              <a:t>Rock music $y 1971-1980</a:t>
            </a:r>
          </a:p>
          <a:p>
            <a:pPr marL="0" indent="0">
              <a:buNone/>
            </a:pPr>
            <a:endParaRPr lang="en-US" b="1" dirty="0"/>
          </a:p>
          <a:p>
            <a:pPr marL="0" indent="0">
              <a:buNone/>
            </a:pPr>
            <a:r>
              <a:rPr lang="en-US" b="1" dirty="0" smtClean="0"/>
              <a:t>	Orchestral music </a:t>
            </a:r>
            <a:r>
              <a:rPr lang="en-US" b="1" dirty="0"/>
              <a:t>$y 18th century</a:t>
            </a:r>
            <a:endParaRPr lang="en-US" b="1" dirty="0" smtClean="0"/>
          </a:p>
          <a:p>
            <a:pPr marL="0" indent="0">
              <a:buNone/>
            </a:pPr>
            <a:endParaRPr lang="en-US" b="1" dirty="0"/>
          </a:p>
          <a:p>
            <a:pPr marL="0" indent="0">
              <a:buNone/>
            </a:pPr>
            <a:r>
              <a:rPr lang="en-US" b="1" dirty="0"/>
              <a:t>	American poetry </a:t>
            </a:r>
            <a:r>
              <a:rPr lang="en-US" b="1" dirty="0" smtClean="0"/>
              <a:t>$y </a:t>
            </a:r>
            <a:r>
              <a:rPr lang="en-US" b="1" dirty="0"/>
              <a:t>20th </a:t>
            </a:r>
            <a:r>
              <a:rPr lang="en-US" b="1" dirty="0" smtClean="0"/>
              <a:t>century</a:t>
            </a:r>
          </a:p>
          <a:p>
            <a:pPr marL="0" indent="0">
              <a:buNone/>
            </a:pPr>
            <a:endParaRPr lang="en-US" b="1" dirty="0"/>
          </a:p>
          <a:p>
            <a:pPr marL="0" indent="0">
              <a:buNone/>
            </a:pPr>
            <a:r>
              <a:rPr lang="en-US" b="1" dirty="0" smtClean="0"/>
              <a:t>	</a:t>
            </a:r>
            <a:r>
              <a:rPr lang="fr-FR" b="1" dirty="0" err="1"/>
              <a:t>European</a:t>
            </a:r>
            <a:r>
              <a:rPr lang="fr-FR" b="1" dirty="0"/>
              <a:t> </a:t>
            </a:r>
            <a:r>
              <a:rPr lang="fr-FR" b="1" dirty="0" err="1"/>
              <a:t>drama</a:t>
            </a:r>
            <a:r>
              <a:rPr lang="fr-FR" b="1" dirty="0"/>
              <a:t> </a:t>
            </a:r>
            <a:r>
              <a:rPr lang="fr-FR" b="1" dirty="0" smtClean="0"/>
              <a:t>$y </a:t>
            </a:r>
            <a:r>
              <a:rPr lang="fr-FR" b="1" dirty="0"/>
              <a:t>Renaissance, </a:t>
            </a:r>
            <a:r>
              <a:rPr lang="fr-FR" b="1" dirty="0" smtClean="0"/>
              <a:t>1450-1600</a:t>
            </a:r>
          </a:p>
          <a:p>
            <a:pPr marL="0" indent="0">
              <a:buNone/>
            </a:pPr>
            <a:endParaRPr lang="fr-FR" b="1" dirty="0"/>
          </a:p>
          <a:p>
            <a:pPr marL="0" indent="0">
              <a:buNone/>
            </a:pPr>
            <a:r>
              <a:rPr lang="fr-FR" b="1" dirty="0"/>
              <a:t>	</a:t>
            </a:r>
            <a:r>
              <a:rPr lang="fr-FR" b="1" dirty="0" smtClean="0"/>
              <a:t>Fiction, </a:t>
            </a:r>
            <a:r>
              <a:rPr lang="fr-FR" b="1" dirty="0" err="1"/>
              <a:t>Medieval</a:t>
            </a:r>
            <a:endParaRPr lang="en-US" b="1"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274</a:t>
            </a:fld>
            <a:endParaRPr lang="en-US"/>
          </a:p>
        </p:txBody>
      </p:sp>
    </p:spTree>
    <p:extLst>
      <p:ext uri="{BB962C8B-B14F-4D97-AF65-F5344CB8AC3E}">
        <p14:creationId xmlns:p14="http://schemas.microsoft.com/office/powerpoint/2010/main" val="3216014994"/>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046 - Special Coded Dates (R)</a:t>
            </a:r>
            <a:endParaRPr lang="en-US" dirty="0"/>
          </a:p>
        </p:txBody>
      </p:sp>
      <p:sp>
        <p:nvSpPr>
          <p:cNvPr id="3" name="Content Placeholder 2"/>
          <p:cNvSpPr>
            <a:spLocks noGrp="1"/>
          </p:cNvSpPr>
          <p:nvPr>
            <p:ph idx="1"/>
          </p:nvPr>
        </p:nvSpPr>
        <p:spPr>
          <a:xfrm>
            <a:off x="838200" y="1825624"/>
            <a:ext cx="11353800" cy="5032375"/>
          </a:xfrm>
        </p:spPr>
        <p:txBody>
          <a:bodyPr>
            <a:normAutofit/>
          </a:bodyPr>
          <a:lstStyle/>
          <a:p>
            <a:pPr marL="0" indent="0">
              <a:buNone/>
            </a:pPr>
            <a:r>
              <a:rPr lang="en-US" dirty="0" smtClean="0"/>
              <a:t>$k - </a:t>
            </a:r>
            <a:r>
              <a:rPr lang="en-US" dirty="0"/>
              <a:t>Beginning or single date created (NR</a:t>
            </a:r>
            <a:r>
              <a:rPr lang="en-US" dirty="0" smtClean="0"/>
              <a:t>)</a:t>
            </a:r>
          </a:p>
          <a:p>
            <a:pPr marL="0" indent="0">
              <a:buNone/>
            </a:pPr>
            <a:r>
              <a:rPr lang="en-US" dirty="0"/>
              <a:t>$l - Ending date created (NR</a:t>
            </a:r>
            <a:r>
              <a:rPr lang="en-US" dirty="0" smtClean="0"/>
              <a:t>)</a:t>
            </a:r>
          </a:p>
          <a:p>
            <a:pPr marL="0" indent="0">
              <a:buNone/>
            </a:pPr>
            <a:r>
              <a:rPr lang="en-US" dirty="0" smtClean="0"/>
              <a:t>$2 - Source of date (NR)</a:t>
            </a:r>
            <a:endParaRPr lang="en-US" dirty="0"/>
          </a:p>
          <a:p>
            <a:pPr marL="0" indent="0">
              <a:buNone/>
            </a:pPr>
            <a:r>
              <a:rPr lang="en-US" i="1" dirty="0"/>
              <a:t/>
            </a:r>
            <a:br>
              <a:rPr lang="en-US" i="1" dirty="0"/>
            </a:br>
            <a:r>
              <a:rPr lang="en-US" dirty="0" smtClean="0"/>
              <a:t>Use EDTF (Extended Date/Time Format) as the source of the date scheme: </a:t>
            </a:r>
            <a:r>
              <a:rPr lang="en-US" dirty="0" smtClean="0">
                <a:hlinkClick r:id="rId3"/>
              </a:rPr>
              <a:t>https</a:t>
            </a:r>
            <a:r>
              <a:rPr lang="en-US" dirty="0">
                <a:hlinkClick r:id="rId3"/>
              </a:rPr>
              <a:t>://</a:t>
            </a:r>
            <a:r>
              <a:rPr lang="en-US" dirty="0" smtClean="0">
                <a:hlinkClick r:id="rId3"/>
              </a:rPr>
              <a:t>www.loc.gov/standards/datetime/edtf.html</a:t>
            </a:r>
            <a:endParaRPr lang="en-US" dirty="0" smtClean="0"/>
          </a:p>
          <a:p>
            <a:pPr marL="0" indent="0">
              <a:buNone/>
            </a:pPr>
            <a:endParaRPr lang="en-US" dirty="0"/>
          </a:p>
          <a:p>
            <a:pPr marL="0" indent="0">
              <a:spcAft>
                <a:spcPts val="1800"/>
              </a:spcAft>
              <a:buNone/>
            </a:pPr>
            <a:r>
              <a:rPr lang="en-US" dirty="0" smtClean="0"/>
              <a:t>$2 code for EDTF is </a:t>
            </a:r>
            <a:r>
              <a:rPr lang="en-US" dirty="0" err="1" smtClean="0"/>
              <a:t>edtf</a:t>
            </a:r>
            <a:endParaRPr lang="en-US" dirty="0" smtClean="0"/>
          </a:p>
          <a:p>
            <a:pPr marL="0" indent="0">
              <a:buNone/>
            </a:pPr>
            <a:r>
              <a:rPr lang="en-US" i="1" dirty="0" err="1" smtClean="0"/>
              <a:t>yyyy</a:t>
            </a:r>
            <a:r>
              <a:rPr lang="en-US" dirty="0" smtClean="0"/>
              <a:t> or </a:t>
            </a:r>
            <a:r>
              <a:rPr lang="en-US" i="1" dirty="0" err="1" smtClean="0"/>
              <a:t>yyyy</a:t>
            </a:r>
            <a:r>
              <a:rPr lang="en-US" i="1" dirty="0" smtClean="0"/>
              <a:t>-mm</a:t>
            </a:r>
            <a:r>
              <a:rPr lang="en-US" dirty="0" smtClean="0"/>
              <a:t> or </a:t>
            </a:r>
            <a:r>
              <a:rPr lang="en-US" i="1" dirty="0" err="1" smtClean="0"/>
              <a:t>yyyy</a:t>
            </a:r>
            <a:r>
              <a:rPr lang="en-US" i="1" dirty="0" smtClean="0"/>
              <a:t>-mm-</a:t>
            </a:r>
            <a:r>
              <a:rPr lang="en-US" i="1" dirty="0" err="1" smtClean="0"/>
              <a:t>dd</a:t>
            </a:r>
            <a:r>
              <a:rPr lang="en-US" dirty="0" smtClean="0"/>
              <a:t> are the most commonly used dates</a:t>
            </a:r>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275</a:t>
            </a:fld>
            <a:endParaRPr lang="en-US"/>
          </a:p>
        </p:txBody>
      </p:sp>
    </p:spTree>
    <p:extLst>
      <p:ext uri="{BB962C8B-B14F-4D97-AF65-F5344CB8AC3E}">
        <p14:creationId xmlns:p14="http://schemas.microsoft.com/office/powerpoint/2010/main" val="336277290"/>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026"/>
            <a:ext cx="10515600" cy="367990"/>
          </a:xfrm>
        </p:spPr>
        <p:txBody>
          <a:bodyPr>
            <a:normAutofit fontScale="90000"/>
          </a:bodyPr>
          <a:lstStyle/>
          <a:p>
            <a:r>
              <a:rPr lang="en-US" dirty="0" smtClean="0"/>
              <a:t>MARC 046 - Special Coded Dates (R)</a:t>
            </a:r>
            <a:endParaRPr lang="en-US" dirty="0"/>
          </a:p>
        </p:txBody>
      </p:sp>
      <p:sp>
        <p:nvSpPr>
          <p:cNvPr id="3" name="Content Placeholder 2"/>
          <p:cNvSpPr>
            <a:spLocks noGrp="1"/>
          </p:cNvSpPr>
          <p:nvPr>
            <p:ph idx="1"/>
          </p:nvPr>
        </p:nvSpPr>
        <p:spPr>
          <a:xfrm>
            <a:off x="838200" y="978597"/>
            <a:ext cx="11353800" cy="5879403"/>
          </a:xfrm>
        </p:spPr>
        <p:txBody>
          <a:bodyPr>
            <a:normAutofit fontScale="92500" lnSpcReduction="20000"/>
          </a:bodyPr>
          <a:lstStyle/>
          <a:p>
            <a:pPr marL="0" indent="0">
              <a:buNone/>
            </a:pPr>
            <a:r>
              <a:rPr lang="en-US" dirty="0" smtClean="0"/>
              <a:t>046 __ $k 1932 $2 </a:t>
            </a:r>
            <a:r>
              <a:rPr lang="en-US" dirty="0" err="1" smtClean="0"/>
              <a:t>edtf</a:t>
            </a:r>
            <a:endParaRPr lang="en-US" dirty="0" smtClean="0"/>
          </a:p>
          <a:p>
            <a:pPr marL="0" indent="0">
              <a:buNone/>
            </a:pPr>
            <a:r>
              <a:rPr lang="en-US" dirty="0"/>
              <a:t> </a:t>
            </a:r>
            <a:r>
              <a:rPr lang="en-US" dirty="0" smtClean="0"/>
              <a:t>   	</a:t>
            </a:r>
            <a:r>
              <a:rPr lang="en-US" i="1" dirty="0" smtClean="0"/>
              <a:t>Work created in 1932</a:t>
            </a:r>
          </a:p>
          <a:p>
            <a:pPr marL="0" indent="0">
              <a:buNone/>
            </a:pPr>
            <a:endParaRPr lang="en-US" dirty="0"/>
          </a:p>
          <a:p>
            <a:pPr marL="0" indent="0">
              <a:buNone/>
            </a:pPr>
            <a:r>
              <a:rPr lang="en-US" dirty="0" smtClean="0"/>
              <a:t>046 __ $k 2013 $l 2015 $2 </a:t>
            </a:r>
            <a:r>
              <a:rPr lang="en-US" dirty="0" err="1" smtClean="0"/>
              <a:t>edtf</a:t>
            </a:r>
            <a:r>
              <a:rPr lang="en-US" dirty="0" smtClean="0"/>
              <a:t>	</a:t>
            </a:r>
          </a:p>
          <a:p>
            <a:pPr marL="0" indent="0">
              <a:buNone/>
            </a:pPr>
            <a:r>
              <a:rPr lang="en-US" dirty="0" smtClean="0"/>
              <a:t>	</a:t>
            </a:r>
            <a:r>
              <a:rPr lang="en-US" i="1" dirty="0" smtClean="0"/>
              <a:t>Work started in 2013 and finished in 2015</a:t>
            </a:r>
          </a:p>
          <a:p>
            <a:pPr marL="0" indent="0">
              <a:buNone/>
            </a:pPr>
            <a:endParaRPr lang="en-US" i="1" dirty="0"/>
          </a:p>
          <a:p>
            <a:pPr marL="0" indent="0">
              <a:buNone/>
            </a:pPr>
            <a:r>
              <a:rPr lang="en-US" dirty="0" smtClean="0"/>
              <a:t>046 __ $k 184X $2 </a:t>
            </a:r>
            <a:r>
              <a:rPr lang="en-US" dirty="0" err="1" smtClean="0"/>
              <a:t>edtf</a:t>
            </a:r>
            <a:endParaRPr lang="en-US" dirty="0" smtClean="0"/>
          </a:p>
          <a:p>
            <a:pPr marL="0" indent="0">
              <a:buNone/>
            </a:pPr>
            <a:r>
              <a:rPr lang="en-US" dirty="0"/>
              <a:t>	</a:t>
            </a:r>
            <a:r>
              <a:rPr lang="en-US" i="1" dirty="0" smtClean="0"/>
              <a:t>Work created in the 1840s; specific year not known</a:t>
            </a:r>
          </a:p>
          <a:p>
            <a:pPr marL="0" indent="0">
              <a:buNone/>
            </a:pPr>
            <a:r>
              <a:rPr lang="en-US" i="1" dirty="0" smtClean="0"/>
              <a:t> </a:t>
            </a:r>
          </a:p>
          <a:p>
            <a:pPr marL="0" indent="0">
              <a:buNone/>
            </a:pPr>
            <a:r>
              <a:rPr lang="en-US" dirty="0" smtClean="0"/>
              <a:t>046 __ $k 1972? $2 </a:t>
            </a:r>
            <a:r>
              <a:rPr lang="en-US" dirty="0" err="1" smtClean="0"/>
              <a:t>edtf</a:t>
            </a:r>
            <a:endParaRPr lang="en-US" dirty="0" smtClean="0"/>
          </a:p>
          <a:p>
            <a:pPr marL="0" indent="0">
              <a:buNone/>
            </a:pPr>
            <a:r>
              <a:rPr lang="en-US" dirty="0"/>
              <a:t>	</a:t>
            </a:r>
            <a:r>
              <a:rPr lang="en-US" i="1" dirty="0" smtClean="0"/>
              <a:t>Work possibly created in 1972, but date not certain</a:t>
            </a:r>
          </a:p>
          <a:p>
            <a:pPr marL="0" indent="0">
              <a:buNone/>
            </a:pPr>
            <a:endParaRPr lang="en-US" i="1" dirty="0"/>
          </a:p>
          <a:p>
            <a:pPr marL="0" indent="0">
              <a:buNone/>
            </a:pPr>
            <a:r>
              <a:rPr lang="en-US" dirty="0" smtClean="0"/>
              <a:t>046 __ $k 1972~ $2 </a:t>
            </a:r>
            <a:r>
              <a:rPr lang="en-US" dirty="0" err="1" smtClean="0"/>
              <a:t>edtf</a:t>
            </a:r>
            <a:endParaRPr lang="en-US" dirty="0" smtClean="0"/>
          </a:p>
          <a:p>
            <a:pPr marL="0" indent="0">
              <a:buNone/>
            </a:pPr>
            <a:r>
              <a:rPr lang="en-US" i="1" dirty="0"/>
              <a:t>	</a:t>
            </a:r>
            <a:r>
              <a:rPr lang="en-US" i="1" dirty="0" smtClean="0"/>
              <a:t>Work created in approximately 1972</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276</a:t>
            </a:fld>
            <a:endParaRPr lang="en-US"/>
          </a:p>
        </p:txBody>
      </p:sp>
    </p:spTree>
    <p:extLst>
      <p:ext uri="{BB962C8B-B14F-4D97-AF65-F5344CB8AC3E}">
        <p14:creationId xmlns:p14="http://schemas.microsoft.com/office/powerpoint/2010/main" val="571568483"/>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8846"/>
          </a:xfrm>
        </p:spPr>
        <p:txBody>
          <a:bodyPr/>
          <a:lstStyle/>
          <a:p>
            <a:r>
              <a:rPr lang="en-US" dirty="0" smtClean="0"/>
              <a:t>MARC 046 - Special Coded Dates (R)</a:t>
            </a:r>
            <a:endParaRPr lang="en-US" dirty="0"/>
          </a:p>
        </p:txBody>
      </p:sp>
      <p:sp>
        <p:nvSpPr>
          <p:cNvPr id="3" name="Content Placeholder 2"/>
          <p:cNvSpPr>
            <a:spLocks noGrp="1"/>
          </p:cNvSpPr>
          <p:nvPr>
            <p:ph idx="1"/>
          </p:nvPr>
        </p:nvSpPr>
        <p:spPr>
          <a:xfrm>
            <a:off x="838200" y="1554164"/>
            <a:ext cx="11353800" cy="5167311"/>
          </a:xfrm>
        </p:spPr>
        <p:txBody>
          <a:bodyPr>
            <a:normAutofit fontScale="92500" lnSpcReduction="20000"/>
          </a:bodyPr>
          <a:lstStyle/>
          <a:p>
            <a:pPr marL="0" indent="0">
              <a:buNone/>
            </a:pPr>
            <a:r>
              <a:rPr lang="en-US" dirty="0" smtClean="0"/>
              <a:t>$o - </a:t>
            </a:r>
            <a:r>
              <a:rPr lang="en-US" dirty="0"/>
              <a:t>Single or starting date for aggregated content (NR</a:t>
            </a:r>
            <a:r>
              <a:rPr lang="en-US" dirty="0" smtClean="0"/>
              <a:t>)</a:t>
            </a:r>
          </a:p>
          <a:p>
            <a:pPr marL="0" indent="0">
              <a:buNone/>
            </a:pPr>
            <a:r>
              <a:rPr lang="en-US" dirty="0" smtClean="0"/>
              <a:t>$p - </a:t>
            </a:r>
            <a:r>
              <a:rPr lang="en-US" dirty="0"/>
              <a:t>Ending date for aggregated content (NR</a:t>
            </a:r>
            <a:r>
              <a:rPr lang="en-US" dirty="0" smtClean="0"/>
              <a:t>)</a:t>
            </a:r>
          </a:p>
          <a:p>
            <a:pPr marL="0" indent="0">
              <a:buNone/>
            </a:pPr>
            <a:endParaRPr lang="en-US" dirty="0"/>
          </a:p>
          <a:p>
            <a:pPr marL="0" indent="0">
              <a:buNone/>
            </a:pPr>
            <a:r>
              <a:rPr lang="en-US" dirty="0" smtClean="0"/>
              <a:t>046 </a:t>
            </a:r>
            <a:r>
              <a:rPr lang="en-US" dirty="0"/>
              <a:t>__ </a:t>
            </a:r>
            <a:r>
              <a:rPr lang="en-US" dirty="0" smtClean="0"/>
              <a:t>$o </a:t>
            </a:r>
            <a:r>
              <a:rPr lang="en-US" dirty="0"/>
              <a:t>1920 </a:t>
            </a:r>
            <a:r>
              <a:rPr lang="en-US" dirty="0" smtClean="0"/>
              <a:t>$2 </a:t>
            </a:r>
            <a:r>
              <a:rPr lang="en-US" dirty="0" err="1"/>
              <a:t>edtf</a:t>
            </a:r>
            <a:r>
              <a:rPr lang="en-US" dirty="0"/>
              <a:t> </a:t>
            </a:r>
            <a:endParaRPr lang="en-US" dirty="0" smtClean="0"/>
          </a:p>
          <a:p>
            <a:pPr marL="0" indent="0">
              <a:buNone/>
            </a:pPr>
            <a:r>
              <a:rPr lang="en-US" dirty="0"/>
              <a:t>	</a:t>
            </a:r>
            <a:r>
              <a:rPr lang="en-US" i="1" dirty="0" smtClean="0"/>
              <a:t>Compilation of works all created in 1920</a:t>
            </a:r>
          </a:p>
          <a:p>
            <a:pPr marL="0" indent="0">
              <a:buNone/>
            </a:pPr>
            <a:endParaRPr lang="en-US" dirty="0"/>
          </a:p>
          <a:p>
            <a:pPr marL="0" indent="0">
              <a:buNone/>
            </a:pPr>
            <a:r>
              <a:rPr lang="en-US" dirty="0" smtClean="0"/>
              <a:t>046 __ $k 2017 $o 1800 $p 1899 $2 </a:t>
            </a:r>
            <a:r>
              <a:rPr lang="en-US" dirty="0" err="1" smtClean="0"/>
              <a:t>edtf</a:t>
            </a:r>
            <a:endParaRPr lang="en-US" dirty="0" smtClean="0"/>
          </a:p>
          <a:p>
            <a:pPr marL="0" indent="0">
              <a:buNone/>
            </a:pPr>
            <a:r>
              <a:rPr lang="en-US" dirty="0"/>
              <a:t> </a:t>
            </a:r>
            <a:r>
              <a:rPr lang="en-US" dirty="0" smtClean="0"/>
              <a:t>  	 </a:t>
            </a:r>
            <a:r>
              <a:rPr lang="en-US" i="1" dirty="0" smtClean="0"/>
              <a:t>Compilation of 19th century works published in 2017</a:t>
            </a:r>
          </a:p>
          <a:p>
            <a:pPr marL="0" indent="0">
              <a:buNone/>
            </a:pPr>
            <a:endParaRPr lang="en-US" dirty="0"/>
          </a:p>
          <a:p>
            <a:pPr marL="0" indent="0">
              <a:buNone/>
            </a:pPr>
            <a:r>
              <a:rPr lang="en-US" dirty="0" smtClean="0"/>
              <a:t>046 __ $k 2006 </a:t>
            </a:r>
            <a:r>
              <a:rPr lang="en-US" dirty="0"/>
              <a:t>$</a:t>
            </a:r>
            <a:r>
              <a:rPr lang="en-US" dirty="0" smtClean="0"/>
              <a:t>o 1932 $p 1940 $2 </a:t>
            </a:r>
            <a:r>
              <a:rPr lang="en-US" dirty="0" err="1" smtClean="0"/>
              <a:t>edtf</a:t>
            </a:r>
            <a:endParaRPr lang="en-US" dirty="0" smtClean="0"/>
          </a:p>
          <a:p>
            <a:pPr marL="0" indent="0">
              <a:buNone/>
            </a:pPr>
            <a:r>
              <a:rPr lang="en-US" i="1" dirty="0"/>
              <a:t>     </a:t>
            </a:r>
            <a:r>
              <a:rPr lang="en-US" i="1" dirty="0" smtClean="0"/>
              <a:t>	Compilation of works originally </a:t>
            </a:r>
            <a:r>
              <a:rPr lang="en-US" i="1" dirty="0"/>
              <a:t>released </a:t>
            </a:r>
            <a:r>
              <a:rPr lang="en-US" i="1" dirty="0" smtClean="0"/>
              <a:t>1932-1940 </a:t>
            </a:r>
            <a:r>
              <a:rPr lang="en-US" i="1" dirty="0"/>
              <a:t>and issued as </a:t>
            </a:r>
            <a:r>
              <a:rPr lang="en-US" i="1" dirty="0" smtClean="0"/>
              <a:t>a</a:t>
            </a:r>
          </a:p>
          <a:p>
            <a:pPr marL="0" indent="0">
              <a:buNone/>
            </a:pPr>
            <a:r>
              <a:rPr lang="en-US" i="1" dirty="0" smtClean="0"/>
              <a:t> 	collection </a:t>
            </a:r>
            <a:r>
              <a:rPr lang="en-US" i="1" dirty="0"/>
              <a:t>in 2006</a:t>
            </a:r>
            <a:br>
              <a:rPr lang="en-US" i="1" dirty="0"/>
            </a:br>
            <a:endParaRPr lang="en-US" dirty="0" smtClean="0"/>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277</a:t>
            </a:fld>
            <a:endParaRPr lang="en-US"/>
          </a:p>
        </p:txBody>
      </p:sp>
    </p:spTree>
    <p:extLst>
      <p:ext uri="{BB962C8B-B14F-4D97-AF65-F5344CB8AC3E}">
        <p14:creationId xmlns:p14="http://schemas.microsoft.com/office/powerpoint/2010/main" val="4076487990"/>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899" y="432187"/>
            <a:ext cx="11757101" cy="6289288"/>
          </a:xfrm>
        </p:spPr>
        <p:txBody>
          <a:bodyPr>
            <a:normAutofit/>
          </a:bodyPr>
          <a:lstStyle/>
          <a:p>
            <a:pPr marL="0" indent="0">
              <a:buNone/>
            </a:pPr>
            <a:r>
              <a:rPr lang="en-US" dirty="0" smtClean="0">
                <a:solidFill>
                  <a:srgbClr val="FF0000"/>
                </a:solidFill>
              </a:rPr>
              <a:t>046 __  $k </a:t>
            </a:r>
            <a:r>
              <a:rPr lang="en-US" dirty="0">
                <a:solidFill>
                  <a:srgbClr val="FF0000"/>
                </a:solidFill>
              </a:rPr>
              <a:t>1938 </a:t>
            </a:r>
            <a:r>
              <a:rPr lang="en-US" dirty="0" smtClean="0">
                <a:solidFill>
                  <a:srgbClr val="FF0000"/>
                </a:solidFill>
              </a:rPr>
              <a:t>$2 </a:t>
            </a:r>
            <a:r>
              <a:rPr lang="en-US" dirty="0" err="1" smtClean="0">
                <a:solidFill>
                  <a:srgbClr val="FF0000"/>
                </a:solidFill>
              </a:rPr>
              <a:t>edtf</a:t>
            </a:r>
            <a:endParaRPr lang="en-US" dirty="0" smtClean="0">
              <a:solidFill>
                <a:srgbClr val="FF0000"/>
              </a:solidFill>
            </a:endParaRPr>
          </a:p>
          <a:p>
            <a:pPr marL="0" indent="0">
              <a:buNone/>
            </a:pPr>
            <a:r>
              <a:rPr lang="en-US" dirty="0" smtClean="0"/>
              <a:t>100 1_  </a:t>
            </a:r>
            <a:r>
              <a:rPr lang="en-US" dirty="0"/>
              <a:t>Enright, Elizabeth, </a:t>
            </a:r>
            <a:r>
              <a:rPr lang="en-US" dirty="0" smtClean="0"/>
              <a:t>$d </a:t>
            </a:r>
            <a:r>
              <a:rPr lang="en-US" dirty="0"/>
              <a:t>1909-1968, </a:t>
            </a:r>
            <a:r>
              <a:rPr lang="en-US" dirty="0" smtClean="0"/>
              <a:t>$e </a:t>
            </a:r>
            <a:r>
              <a:rPr lang="en-US" dirty="0"/>
              <a:t>author, </a:t>
            </a:r>
            <a:r>
              <a:rPr lang="en-US" dirty="0" smtClean="0"/>
              <a:t>$e </a:t>
            </a:r>
            <a:r>
              <a:rPr lang="en-US" dirty="0"/>
              <a:t>illustrator.</a:t>
            </a:r>
          </a:p>
          <a:p>
            <a:pPr marL="0" indent="0">
              <a:buNone/>
            </a:pPr>
            <a:r>
              <a:rPr lang="en-US" dirty="0" smtClean="0"/>
              <a:t>245 10  Thimble </a:t>
            </a:r>
            <a:r>
              <a:rPr lang="en-US" dirty="0"/>
              <a:t>summer / </a:t>
            </a:r>
            <a:r>
              <a:rPr lang="en-US" dirty="0" smtClean="0"/>
              <a:t>$c </a:t>
            </a:r>
            <a:r>
              <a:rPr lang="en-US" dirty="0"/>
              <a:t>written and illustrated by Elizabeth Enright.</a:t>
            </a:r>
          </a:p>
          <a:p>
            <a:pPr marL="0" indent="0">
              <a:buNone/>
            </a:pPr>
            <a:r>
              <a:rPr lang="en-US" dirty="0"/>
              <a:t>250 </a:t>
            </a:r>
            <a:r>
              <a:rPr lang="en-US" dirty="0" smtClean="0"/>
              <a:t>__  </a:t>
            </a:r>
            <a:r>
              <a:rPr lang="en-US" dirty="0"/>
              <a:t>First Square Fish edition.</a:t>
            </a:r>
          </a:p>
          <a:p>
            <a:pPr marL="0" indent="0">
              <a:buNone/>
            </a:pPr>
            <a:r>
              <a:rPr lang="en-US" dirty="0"/>
              <a:t>264 </a:t>
            </a:r>
            <a:r>
              <a:rPr lang="en-US" dirty="0" smtClean="0"/>
              <a:t>_1  New </a:t>
            </a:r>
            <a:r>
              <a:rPr lang="en-US" dirty="0"/>
              <a:t>York, NY : </a:t>
            </a:r>
            <a:r>
              <a:rPr lang="en-US" dirty="0" smtClean="0"/>
              <a:t>$b </a:t>
            </a:r>
            <a:r>
              <a:rPr lang="en-US" dirty="0"/>
              <a:t>Square Fish / Henry Holt, </a:t>
            </a:r>
            <a:r>
              <a:rPr lang="en-US" dirty="0" smtClean="0"/>
              <a:t>$c </a:t>
            </a:r>
            <a:r>
              <a:rPr lang="en-US" dirty="0"/>
              <a:t>2008.</a:t>
            </a:r>
          </a:p>
          <a:p>
            <a:pPr marL="0" indent="0">
              <a:buNone/>
            </a:pPr>
            <a:r>
              <a:rPr lang="en-US" dirty="0"/>
              <a:t>264 </a:t>
            </a:r>
            <a:r>
              <a:rPr lang="en-US" dirty="0" smtClean="0"/>
              <a:t>_4  $c </a:t>
            </a:r>
            <a:r>
              <a:rPr lang="en-US" dirty="0"/>
              <a:t>©</a:t>
            </a:r>
            <a:r>
              <a:rPr lang="en-US" dirty="0" smtClean="0"/>
              <a:t>2008</a:t>
            </a:r>
          </a:p>
          <a:p>
            <a:pPr marL="0" indent="0">
              <a:buNone/>
            </a:pPr>
            <a:r>
              <a:rPr lang="en-US" dirty="0"/>
              <a:t>385 __ </a:t>
            </a:r>
            <a:r>
              <a:rPr lang="en-US" dirty="0" smtClean="0"/>
              <a:t> Children $2 </a:t>
            </a:r>
            <a:r>
              <a:rPr lang="en-US" dirty="0" err="1" smtClean="0"/>
              <a:t>lcdgt</a:t>
            </a:r>
            <a:endParaRPr lang="en-US" dirty="0" smtClean="0"/>
          </a:p>
          <a:p>
            <a:pPr marL="0" indent="0">
              <a:buNone/>
            </a:pPr>
            <a:r>
              <a:rPr lang="en-US" dirty="0" smtClean="0"/>
              <a:t>386 __  Americans $a Women $2 </a:t>
            </a:r>
            <a:r>
              <a:rPr lang="en-US" dirty="0" err="1" smtClean="0"/>
              <a:t>lcdgt</a:t>
            </a:r>
            <a:endParaRPr lang="en-US" dirty="0" smtClean="0"/>
          </a:p>
          <a:p>
            <a:pPr marL="0" indent="0">
              <a:buNone/>
            </a:pPr>
            <a:r>
              <a:rPr lang="en-US" dirty="0"/>
              <a:t>586 </a:t>
            </a:r>
            <a:r>
              <a:rPr lang="en-US" dirty="0" smtClean="0"/>
              <a:t>__  </a:t>
            </a:r>
            <a:r>
              <a:rPr lang="en-US" dirty="0"/>
              <a:t>Newbery Medal, 1939.</a:t>
            </a:r>
          </a:p>
          <a:p>
            <a:pPr marL="0" indent="0">
              <a:buNone/>
            </a:pPr>
            <a:r>
              <a:rPr lang="en-US" dirty="0"/>
              <a:t>650 </a:t>
            </a:r>
            <a:r>
              <a:rPr lang="en-US" dirty="0" smtClean="0"/>
              <a:t>_0  Farm </a:t>
            </a:r>
            <a:r>
              <a:rPr lang="en-US" dirty="0"/>
              <a:t>life </a:t>
            </a:r>
            <a:r>
              <a:rPr lang="en-US" dirty="0" smtClean="0"/>
              <a:t>$v </a:t>
            </a:r>
            <a:r>
              <a:rPr lang="en-US" dirty="0"/>
              <a:t>Juvenile fiction.</a:t>
            </a:r>
          </a:p>
          <a:p>
            <a:pPr marL="0" indent="0">
              <a:buNone/>
            </a:pPr>
            <a:r>
              <a:rPr lang="en-US" dirty="0"/>
              <a:t>651 </a:t>
            </a:r>
            <a:r>
              <a:rPr lang="en-US" dirty="0" smtClean="0"/>
              <a:t>_0  Wisconsin $v </a:t>
            </a:r>
            <a:r>
              <a:rPr lang="en-US" dirty="0"/>
              <a:t>Juvenile fiction</a:t>
            </a:r>
            <a:r>
              <a:rPr lang="en-US" dirty="0" smtClean="0"/>
              <a:t>.</a:t>
            </a:r>
          </a:p>
          <a:p>
            <a:pPr marL="0" indent="0">
              <a:buNone/>
            </a:pPr>
            <a:r>
              <a:rPr lang="en-US" dirty="0" smtClean="0"/>
              <a:t>655 _7  Novels. $2 </a:t>
            </a:r>
            <a:r>
              <a:rPr lang="en-US" dirty="0" err="1" smtClean="0"/>
              <a:t>lcdgt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637" y="3109214"/>
            <a:ext cx="2454021" cy="3612261"/>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278</a:t>
            </a:fld>
            <a:endParaRPr lang="en-US"/>
          </a:p>
        </p:txBody>
      </p:sp>
    </p:spTree>
    <p:extLst>
      <p:ext uri="{BB962C8B-B14F-4D97-AF65-F5344CB8AC3E}">
        <p14:creationId xmlns:p14="http://schemas.microsoft.com/office/powerpoint/2010/main" val="1307614133"/>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899" y="171565"/>
            <a:ext cx="11757101" cy="6686435"/>
          </a:xfrm>
        </p:spPr>
        <p:txBody>
          <a:bodyPr>
            <a:normAutofit lnSpcReduction="10000"/>
          </a:bodyPr>
          <a:lstStyle/>
          <a:p>
            <a:pPr marL="0" indent="0">
              <a:buNone/>
            </a:pPr>
            <a:r>
              <a:rPr lang="en-US" dirty="0" smtClean="0">
                <a:solidFill>
                  <a:srgbClr val="FF0000"/>
                </a:solidFill>
              </a:rPr>
              <a:t>046 __  $k 1995 $2 </a:t>
            </a:r>
            <a:r>
              <a:rPr lang="en-US" dirty="0" err="1" smtClean="0">
                <a:solidFill>
                  <a:srgbClr val="FF0000"/>
                </a:solidFill>
              </a:rPr>
              <a:t>edtf</a:t>
            </a:r>
            <a:endParaRPr lang="en-US" dirty="0" smtClean="0">
              <a:solidFill>
                <a:srgbClr val="FF0000"/>
              </a:solidFill>
            </a:endParaRPr>
          </a:p>
          <a:p>
            <a:pPr marL="0" indent="0">
              <a:buNone/>
            </a:pPr>
            <a:r>
              <a:rPr lang="en-US" dirty="0" smtClean="0"/>
              <a:t>130 0_  Mr</a:t>
            </a:r>
            <a:r>
              <a:rPr lang="en-US" dirty="0"/>
              <a:t>. Holland's opus (Motion picture)</a:t>
            </a:r>
          </a:p>
          <a:p>
            <a:pPr marL="0" indent="0">
              <a:buNone/>
            </a:pPr>
            <a:r>
              <a:rPr lang="en-US" dirty="0" smtClean="0"/>
              <a:t>245 10  Mr</a:t>
            </a:r>
            <a:r>
              <a:rPr lang="en-US" dirty="0"/>
              <a:t>. Holland's opus / </a:t>
            </a:r>
            <a:r>
              <a:rPr lang="en-US" dirty="0" smtClean="0"/>
              <a:t>$c </a:t>
            </a:r>
            <a:r>
              <a:rPr lang="en-US" dirty="0"/>
              <a:t>Hollywood Pictures presents an </a:t>
            </a:r>
            <a:r>
              <a:rPr lang="en-US" dirty="0" err="1" smtClean="0"/>
              <a:t>Interscope</a:t>
            </a:r>
            <a:endParaRPr lang="en-US" dirty="0" smtClean="0"/>
          </a:p>
          <a:p>
            <a:pPr marL="0" indent="0">
              <a:buNone/>
            </a:pPr>
            <a:r>
              <a:rPr lang="en-US" dirty="0"/>
              <a:t>	</a:t>
            </a:r>
            <a:r>
              <a:rPr lang="en-US" dirty="0" smtClean="0"/>
              <a:t>   </a:t>
            </a:r>
            <a:r>
              <a:rPr lang="en-US" dirty="0"/>
              <a:t>Communications Polygram Filmed Entertainment Production ; </a:t>
            </a:r>
            <a:r>
              <a:rPr lang="en-US" dirty="0" smtClean="0"/>
              <a:t>in</a:t>
            </a:r>
          </a:p>
          <a:p>
            <a:pPr marL="0" indent="0">
              <a:buNone/>
            </a:pPr>
            <a:r>
              <a:rPr lang="en-US" dirty="0"/>
              <a:t>	</a:t>
            </a:r>
            <a:r>
              <a:rPr lang="en-US" dirty="0" smtClean="0"/>
              <a:t>   </a:t>
            </a:r>
            <a:r>
              <a:rPr lang="en-US" dirty="0"/>
              <a:t>association with the Charlie </a:t>
            </a:r>
            <a:r>
              <a:rPr lang="en-US" dirty="0" err="1"/>
              <a:t>Mopic</a:t>
            </a:r>
            <a:r>
              <a:rPr lang="en-US" dirty="0"/>
              <a:t> Company ; a Stephen </a:t>
            </a:r>
            <a:r>
              <a:rPr lang="en-US" dirty="0" err="1"/>
              <a:t>Herek</a:t>
            </a:r>
            <a:r>
              <a:rPr lang="en-US" dirty="0"/>
              <a:t> film </a:t>
            </a:r>
            <a:r>
              <a:rPr lang="en-US" dirty="0" smtClean="0"/>
              <a:t>;</a:t>
            </a:r>
          </a:p>
          <a:p>
            <a:pPr marL="0" indent="0">
              <a:buNone/>
            </a:pPr>
            <a:r>
              <a:rPr lang="en-US" dirty="0"/>
              <a:t>	</a:t>
            </a:r>
            <a:r>
              <a:rPr lang="en-US" dirty="0" smtClean="0"/>
              <a:t>   </a:t>
            </a:r>
            <a:r>
              <a:rPr lang="en-US" dirty="0"/>
              <a:t>written by Patrick </a:t>
            </a:r>
            <a:r>
              <a:rPr lang="en-US" dirty="0" err="1"/>
              <a:t>Sheane</a:t>
            </a:r>
            <a:r>
              <a:rPr lang="en-US" dirty="0"/>
              <a:t> Duncan ; produced by Ted Field, Michael </a:t>
            </a:r>
            <a:endParaRPr lang="en-US" dirty="0" smtClean="0"/>
          </a:p>
          <a:p>
            <a:pPr marL="0" indent="0">
              <a:buNone/>
            </a:pPr>
            <a:r>
              <a:rPr lang="en-US" dirty="0"/>
              <a:t>	</a:t>
            </a:r>
            <a:r>
              <a:rPr lang="en-US" dirty="0" smtClean="0"/>
              <a:t>   Nolin </a:t>
            </a:r>
            <a:r>
              <a:rPr lang="en-US" dirty="0"/>
              <a:t>and Robert W. </a:t>
            </a:r>
            <a:r>
              <a:rPr lang="en-US" dirty="0" err="1"/>
              <a:t>Cort</a:t>
            </a:r>
            <a:r>
              <a:rPr lang="en-US" dirty="0"/>
              <a:t> ; directed by Stephen </a:t>
            </a:r>
            <a:r>
              <a:rPr lang="en-US" dirty="0" err="1"/>
              <a:t>Herek</a:t>
            </a:r>
            <a:r>
              <a:rPr lang="en-US" dirty="0"/>
              <a:t>.</a:t>
            </a:r>
          </a:p>
          <a:p>
            <a:pPr marL="0" indent="0">
              <a:buNone/>
            </a:pPr>
            <a:r>
              <a:rPr lang="en-US" dirty="0"/>
              <a:t>257 </a:t>
            </a:r>
            <a:r>
              <a:rPr lang="en-US" dirty="0" smtClean="0"/>
              <a:t>__  United </a:t>
            </a:r>
            <a:r>
              <a:rPr lang="en-US" dirty="0"/>
              <a:t>States </a:t>
            </a:r>
            <a:r>
              <a:rPr lang="en-US" dirty="0" smtClean="0"/>
              <a:t>$2 </a:t>
            </a:r>
            <a:r>
              <a:rPr lang="en-US" dirty="0" err="1" smtClean="0"/>
              <a:t>naf</a:t>
            </a:r>
            <a:endParaRPr lang="en-US" dirty="0" smtClean="0"/>
          </a:p>
          <a:p>
            <a:pPr marL="0" indent="0">
              <a:buNone/>
            </a:pPr>
            <a:r>
              <a:rPr lang="en-US" dirty="0"/>
              <a:t>500 </a:t>
            </a:r>
            <a:r>
              <a:rPr lang="en-US" dirty="0" smtClean="0"/>
              <a:t>__  </a:t>
            </a:r>
            <a:r>
              <a:rPr lang="en-US" dirty="0"/>
              <a:t>Originally produced as a motion picture in </a:t>
            </a:r>
            <a:endParaRPr lang="en-US" dirty="0" smtClean="0"/>
          </a:p>
          <a:p>
            <a:pPr marL="0" indent="0">
              <a:buNone/>
            </a:pPr>
            <a:r>
              <a:rPr lang="en-US" dirty="0"/>
              <a:t>	</a:t>
            </a:r>
            <a:r>
              <a:rPr lang="en-US" dirty="0" smtClean="0"/>
              <a:t>  1995.</a:t>
            </a:r>
          </a:p>
          <a:p>
            <a:pPr marL="0" indent="0">
              <a:buNone/>
            </a:pPr>
            <a:r>
              <a:rPr lang="en-US" dirty="0" smtClean="0"/>
              <a:t>650 _0  Music teachers $v Drama.</a:t>
            </a:r>
          </a:p>
          <a:p>
            <a:pPr marL="0" indent="0">
              <a:buNone/>
            </a:pPr>
            <a:r>
              <a:rPr lang="en-US" dirty="0" smtClean="0"/>
              <a:t>651 _0  Portland (Or.) $v Drama.</a:t>
            </a:r>
          </a:p>
          <a:p>
            <a:pPr marL="0" indent="0">
              <a:buNone/>
            </a:pPr>
            <a:r>
              <a:rPr lang="en-US" dirty="0"/>
              <a:t>655 </a:t>
            </a:r>
            <a:r>
              <a:rPr lang="en-US" dirty="0" smtClean="0"/>
              <a:t>_7  Fiction </a:t>
            </a:r>
            <a:r>
              <a:rPr lang="en-US" dirty="0"/>
              <a:t>films. </a:t>
            </a:r>
            <a:r>
              <a:rPr lang="en-US" dirty="0" smtClean="0"/>
              <a:t>$2 </a:t>
            </a:r>
            <a:r>
              <a:rPr lang="en-US" dirty="0" err="1"/>
              <a:t>lcgft</a:t>
            </a:r>
            <a:endParaRPr lang="en-US" dirty="0"/>
          </a:p>
          <a:p>
            <a:pPr marL="0" indent="0">
              <a:buNone/>
            </a:pPr>
            <a:r>
              <a:rPr lang="en-US" dirty="0"/>
              <a:t>655 </a:t>
            </a:r>
            <a:r>
              <a:rPr lang="en-US" dirty="0" smtClean="0"/>
              <a:t>_7  Feature </a:t>
            </a:r>
            <a:r>
              <a:rPr lang="en-US" dirty="0"/>
              <a:t>films. </a:t>
            </a:r>
            <a:r>
              <a:rPr lang="en-US" dirty="0" smtClean="0"/>
              <a:t>$2 </a:t>
            </a:r>
            <a:r>
              <a:rPr lang="en-US" dirty="0" err="1"/>
              <a:t>lcgft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694" y="3681412"/>
            <a:ext cx="2000250" cy="2857500"/>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279</a:t>
            </a:fld>
            <a:endParaRPr lang="en-US"/>
          </a:p>
        </p:txBody>
      </p:sp>
    </p:spTree>
    <p:extLst>
      <p:ext uri="{BB962C8B-B14F-4D97-AF65-F5344CB8AC3E}">
        <p14:creationId xmlns:p14="http://schemas.microsoft.com/office/powerpoint/2010/main" val="3577333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pPr>
              <a:spcAft>
                <a:spcPts val="600"/>
              </a:spcAft>
            </a:pPr>
            <a:r>
              <a:rPr lang="en-US" sz="3000" dirty="0" smtClean="0"/>
              <a:t>General principles</a:t>
            </a:r>
          </a:p>
          <a:p>
            <a:pPr lvl="1"/>
            <a:r>
              <a:rPr lang="en-US" sz="2800" dirty="0" smtClean="0"/>
              <a:t>Definition</a:t>
            </a:r>
            <a:r>
              <a:rPr lang="en-US" sz="2800" dirty="0"/>
              <a:t>: “Genres and forms may be broadly defined as categories of resources that share known conventions. </a:t>
            </a:r>
            <a:r>
              <a:rPr lang="en-US" sz="2800" dirty="0" smtClean="0"/>
              <a:t> More </a:t>
            </a:r>
            <a:r>
              <a:rPr lang="en-US" sz="2800" dirty="0"/>
              <a:t>specifically, genre/form terms  may describe the purpose, structure, content, and/or themes of resources. </a:t>
            </a:r>
            <a:r>
              <a:rPr lang="en-US" sz="2800" dirty="0" smtClean="0"/>
              <a:t> Genre/form </a:t>
            </a:r>
            <a:r>
              <a:rPr lang="en-US" sz="2800" dirty="0"/>
              <a:t>terms describing content and themes most frequently refer to creative works and denote common rhetorical devices that usually combine elements such as plot and setting, </a:t>
            </a:r>
            <a:r>
              <a:rPr lang="en-US" sz="2800" dirty="0" smtClean="0"/>
              <a:t>character </a:t>
            </a:r>
            <a:r>
              <a:rPr lang="en-US" sz="2800" dirty="0"/>
              <a:t>types, etc. </a:t>
            </a:r>
            <a:r>
              <a:rPr lang="en-US" sz="2800" dirty="0" smtClean="0"/>
              <a:t> Such </a:t>
            </a:r>
            <a:r>
              <a:rPr lang="en-US" sz="2800" dirty="0"/>
              <a:t>terms may be closely related to the subjects of the creative works, but are distinct from them</a:t>
            </a:r>
            <a:r>
              <a:rPr lang="en-US" sz="2800" dirty="0" smtClean="0"/>
              <a:t>.”</a:t>
            </a:r>
          </a:p>
        </p:txBody>
      </p:sp>
      <p:sp>
        <p:nvSpPr>
          <p:cNvPr id="5" name="Slide Number Placeholder 4"/>
          <p:cNvSpPr>
            <a:spLocks noGrp="1"/>
          </p:cNvSpPr>
          <p:nvPr>
            <p:ph type="sldNum" sz="quarter" idx="12"/>
          </p:nvPr>
        </p:nvSpPr>
        <p:spPr/>
        <p:txBody>
          <a:bodyPr/>
          <a:lstStyle/>
          <a:p>
            <a:fld id="{A00A331D-2EB0-4CEE-8662-2FAB66802E28}" type="slidenum">
              <a:rPr lang="en-US" smtClean="0"/>
              <a:t>28</a:t>
            </a:fld>
            <a:endParaRPr lang="en-US"/>
          </a:p>
        </p:txBody>
      </p:sp>
    </p:spTree>
    <p:extLst>
      <p:ext uri="{BB962C8B-B14F-4D97-AF65-F5344CB8AC3E}">
        <p14:creationId xmlns:p14="http://schemas.microsoft.com/office/powerpoint/2010/main" val="1781323089"/>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260" y="929847"/>
            <a:ext cx="11757101" cy="5225625"/>
          </a:xfrm>
        </p:spPr>
        <p:txBody>
          <a:bodyPr>
            <a:normAutofit lnSpcReduction="10000"/>
          </a:bodyPr>
          <a:lstStyle/>
          <a:p>
            <a:pPr marL="0" indent="0">
              <a:buNone/>
            </a:pPr>
            <a:r>
              <a:rPr lang="en-US" dirty="0" smtClean="0">
                <a:solidFill>
                  <a:srgbClr val="FF0000"/>
                </a:solidFill>
              </a:rPr>
              <a:t>046 __  $o 1787 $p 1900 $2 </a:t>
            </a:r>
            <a:r>
              <a:rPr lang="en-US" dirty="0" err="1" smtClean="0">
                <a:solidFill>
                  <a:srgbClr val="FF0000"/>
                </a:solidFill>
              </a:rPr>
              <a:t>edtf</a:t>
            </a:r>
            <a:endParaRPr lang="en-US" dirty="0" smtClean="0">
              <a:solidFill>
                <a:srgbClr val="FF0000"/>
              </a:solidFill>
            </a:endParaRPr>
          </a:p>
          <a:p>
            <a:pPr marL="0" indent="0">
              <a:buNone/>
            </a:pPr>
            <a:r>
              <a:rPr lang="en-US" dirty="0"/>
              <a:t>245 00  </a:t>
            </a:r>
            <a:r>
              <a:rPr lang="en-US" dirty="0" smtClean="0"/>
              <a:t>An </a:t>
            </a:r>
            <a:r>
              <a:rPr lang="en-US" dirty="0"/>
              <a:t>American anthology, 1787-1900 </a:t>
            </a:r>
            <a:r>
              <a:rPr lang="en-US" dirty="0" smtClean="0"/>
              <a:t>: </a:t>
            </a:r>
          </a:p>
          <a:p>
            <a:pPr marL="0" indent="0">
              <a:buNone/>
            </a:pPr>
            <a:r>
              <a:rPr lang="en-US" dirty="0"/>
              <a:t>	 </a:t>
            </a:r>
            <a:r>
              <a:rPr lang="en-US" dirty="0" smtClean="0"/>
              <a:t>  $b selections </a:t>
            </a:r>
            <a:r>
              <a:rPr lang="en-US" dirty="0"/>
              <a:t>illustrating </a:t>
            </a:r>
            <a:r>
              <a:rPr lang="en-US" dirty="0" smtClean="0"/>
              <a:t>the editor's </a:t>
            </a:r>
          </a:p>
          <a:p>
            <a:pPr marL="0" indent="0">
              <a:buNone/>
            </a:pPr>
            <a:r>
              <a:rPr lang="en-US" dirty="0"/>
              <a:t>	</a:t>
            </a:r>
            <a:r>
              <a:rPr lang="en-US" dirty="0" smtClean="0"/>
              <a:t>   critical review </a:t>
            </a:r>
            <a:r>
              <a:rPr lang="en-US" dirty="0"/>
              <a:t>of American poetry in the </a:t>
            </a:r>
            <a:endParaRPr lang="en-US" dirty="0" smtClean="0"/>
          </a:p>
          <a:p>
            <a:pPr marL="0" indent="0">
              <a:buNone/>
            </a:pPr>
            <a:r>
              <a:rPr lang="en-US" dirty="0" smtClean="0"/>
              <a:t>	   nineteenth </a:t>
            </a:r>
            <a:r>
              <a:rPr lang="en-US" dirty="0"/>
              <a:t>century / </a:t>
            </a:r>
            <a:r>
              <a:rPr lang="en-US" dirty="0" smtClean="0"/>
              <a:t>$c </a:t>
            </a:r>
            <a:r>
              <a:rPr lang="en-US" dirty="0"/>
              <a:t>edited by Edmund </a:t>
            </a:r>
            <a:endParaRPr lang="en-US" dirty="0" smtClean="0"/>
          </a:p>
          <a:p>
            <a:pPr marL="0" indent="0">
              <a:buNone/>
            </a:pPr>
            <a:r>
              <a:rPr lang="en-US" dirty="0"/>
              <a:t>	</a:t>
            </a:r>
            <a:r>
              <a:rPr lang="en-US" dirty="0" smtClean="0"/>
              <a:t>   Clarence </a:t>
            </a:r>
            <a:r>
              <a:rPr lang="en-US" dirty="0"/>
              <a:t>Stedman</a:t>
            </a:r>
            <a:r>
              <a:rPr lang="en-US" dirty="0" smtClean="0"/>
              <a:t>.</a:t>
            </a:r>
          </a:p>
          <a:p>
            <a:pPr marL="0" indent="0">
              <a:buNone/>
            </a:pPr>
            <a:r>
              <a:rPr lang="en-US" dirty="0" smtClean="0"/>
              <a:t>386 __  Americans $2 </a:t>
            </a:r>
            <a:r>
              <a:rPr lang="en-US" dirty="0" err="1" smtClean="0"/>
              <a:t>lcdgt</a:t>
            </a:r>
            <a:endParaRPr lang="en-US" dirty="0" smtClean="0"/>
          </a:p>
          <a:p>
            <a:pPr marL="0" indent="0">
              <a:buNone/>
            </a:pPr>
            <a:r>
              <a:rPr lang="en-US" dirty="0" smtClean="0"/>
              <a:t>386 __  Men $a Women $2 </a:t>
            </a:r>
            <a:r>
              <a:rPr lang="en-US" dirty="0" err="1" smtClean="0"/>
              <a:t>lcdgt</a:t>
            </a:r>
            <a:endParaRPr lang="en-US" dirty="0"/>
          </a:p>
          <a:p>
            <a:pPr marL="0" indent="0">
              <a:buNone/>
            </a:pPr>
            <a:r>
              <a:rPr lang="en-US" dirty="0"/>
              <a:t>650 </a:t>
            </a:r>
            <a:r>
              <a:rPr lang="en-US" dirty="0" smtClean="0"/>
              <a:t>_0  American </a:t>
            </a:r>
            <a:r>
              <a:rPr lang="en-US" dirty="0"/>
              <a:t>poetry </a:t>
            </a:r>
            <a:r>
              <a:rPr lang="en-US" dirty="0" smtClean="0"/>
              <a:t>$y </a:t>
            </a:r>
            <a:r>
              <a:rPr lang="en-US" dirty="0"/>
              <a:t>19th century.</a:t>
            </a:r>
          </a:p>
          <a:p>
            <a:pPr marL="0" indent="0">
              <a:buNone/>
            </a:pPr>
            <a:r>
              <a:rPr lang="en-US" dirty="0"/>
              <a:t>650 </a:t>
            </a:r>
            <a:r>
              <a:rPr lang="en-US" dirty="0" smtClean="0"/>
              <a:t>_0  American </a:t>
            </a:r>
            <a:r>
              <a:rPr lang="en-US" dirty="0"/>
              <a:t>poetry </a:t>
            </a:r>
            <a:r>
              <a:rPr lang="en-US" dirty="0" smtClean="0"/>
              <a:t>$y </a:t>
            </a:r>
            <a:r>
              <a:rPr lang="en-US" dirty="0"/>
              <a:t>1783-1850</a:t>
            </a:r>
            <a:r>
              <a:rPr lang="en-US" dirty="0" smtClean="0"/>
              <a:t>.</a:t>
            </a:r>
          </a:p>
          <a:p>
            <a:pPr marL="0" indent="0">
              <a:buNone/>
            </a:pPr>
            <a:r>
              <a:rPr lang="en-US" dirty="0" smtClean="0"/>
              <a:t>655 _7  Poetry</a:t>
            </a:r>
            <a:r>
              <a:rPr lang="en-US" dirty="0"/>
              <a:t>. </a:t>
            </a:r>
            <a:r>
              <a:rPr lang="en-US" dirty="0" smtClean="0"/>
              <a:t>$2 </a:t>
            </a:r>
            <a:r>
              <a:rPr lang="en-US" dirty="0" err="1"/>
              <a:t>lcgft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450" y="1152872"/>
            <a:ext cx="2857500" cy="461962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280</a:t>
            </a:fld>
            <a:endParaRPr lang="en-US"/>
          </a:p>
        </p:txBody>
      </p:sp>
    </p:spTree>
    <p:extLst>
      <p:ext uri="{BB962C8B-B14F-4D97-AF65-F5344CB8AC3E}">
        <p14:creationId xmlns:p14="http://schemas.microsoft.com/office/powerpoint/2010/main" val="2471482365"/>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388 - Time </a:t>
            </a:r>
            <a:r>
              <a:rPr lang="en-US" dirty="0"/>
              <a:t>Period of </a:t>
            </a:r>
            <a:r>
              <a:rPr lang="en-US" dirty="0" smtClean="0"/>
              <a:t>Creation (R)</a:t>
            </a:r>
            <a:endParaRPr lang="en-US" dirty="0"/>
          </a:p>
        </p:txBody>
      </p:sp>
      <p:sp>
        <p:nvSpPr>
          <p:cNvPr id="3" name="Content Placeholder 2"/>
          <p:cNvSpPr>
            <a:spLocks noGrp="1"/>
          </p:cNvSpPr>
          <p:nvPr>
            <p:ph idx="1"/>
          </p:nvPr>
        </p:nvSpPr>
        <p:spPr>
          <a:xfrm>
            <a:off x="838200" y="1825625"/>
            <a:ext cx="11049000" cy="4787048"/>
          </a:xfrm>
        </p:spPr>
        <p:txBody>
          <a:bodyPr>
            <a:normAutofit/>
          </a:bodyPr>
          <a:lstStyle/>
          <a:p>
            <a:pPr marL="0" indent="0">
              <a:buNone/>
            </a:pPr>
            <a:r>
              <a:rPr lang="en-US" dirty="0" smtClean="0"/>
              <a:t>First </a:t>
            </a:r>
            <a:r>
              <a:rPr lang="en-US" dirty="0"/>
              <a:t>indicator - Type of time </a:t>
            </a:r>
            <a:r>
              <a:rPr lang="en-US" dirty="0" smtClean="0"/>
              <a:t>period		</a:t>
            </a:r>
            <a:r>
              <a:rPr lang="en-US" dirty="0"/>
              <a:t>Second indicator - </a:t>
            </a:r>
            <a:r>
              <a:rPr lang="en-US" dirty="0" smtClean="0"/>
              <a:t>Undefined</a:t>
            </a:r>
          </a:p>
          <a:p>
            <a:pPr marL="0" indent="0">
              <a:buNone/>
            </a:pPr>
            <a:r>
              <a:rPr lang="en-US" dirty="0"/>
              <a:t> </a:t>
            </a:r>
            <a:r>
              <a:rPr lang="en-US" dirty="0" smtClean="0"/>
              <a:t>   # </a:t>
            </a:r>
            <a:r>
              <a:rPr lang="en-US" dirty="0"/>
              <a:t>- No information </a:t>
            </a:r>
            <a:r>
              <a:rPr lang="en-US" dirty="0" smtClean="0"/>
              <a:t>provided</a:t>
            </a:r>
          </a:p>
          <a:p>
            <a:pPr marL="0" indent="0">
              <a:buNone/>
            </a:pPr>
            <a:r>
              <a:rPr lang="en-US" dirty="0"/>
              <a:t> </a:t>
            </a:r>
            <a:r>
              <a:rPr lang="en-US" dirty="0" smtClean="0"/>
              <a:t>   1 - Creation of work</a:t>
            </a:r>
          </a:p>
          <a:p>
            <a:pPr marL="0" indent="0">
              <a:buNone/>
            </a:pPr>
            <a:r>
              <a:rPr lang="en-US" dirty="0"/>
              <a:t> </a:t>
            </a:r>
            <a:r>
              <a:rPr lang="en-US" dirty="0" smtClean="0"/>
              <a:t>   2 - Creation of aggregate work</a:t>
            </a:r>
          </a:p>
          <a:p>
            <a:pPr marL="0" indent="0">
              <a:buNone/>
            </a:pPr>
            <a:endParaRPr lang="en-US" dirty="0" smtClean="0"/>
          </a:p>
          <a:p>
            <a:pPr marL="0" indent="0">
              <a:buNone/>
            </a:pPr>
            <a:r>
              <a:rPr lang="en-US" dirty="0" smtClean="0"/>
              <a:t>Subfields:</a:t>
            </a:r>
            <a:r>
              <a:rPr lang="en-US" dirty="0"/>
              <a:t>	 $a - Time period of creation </a:t>
            </a:r>
            <a:r>
              <a:rPr lang="en-US" dirty="0" smtClean="0"/>
              <a:t>term</a:t>
            </a:r>
          </a:p>
          <a:p>
            <a:pPr marL="0" indent="0">
              <a:buNone/>
            </a:pPr>
            <a:r>
              <a:rPr lang="en-US" dirty="0"/>
              <a:t>		 $0 - Authority record control number or standard number (R</a:t>
            </a:r>
            <a:r>
              <a:rPr lang="en-US" dirty="0" smtClean="0"/>
              <a:t>)</a:t>
            </a:r>
          </a:p>
          <a:p>
            <a:pPr marL="0" indent="0">
              <a:buNone/>
            </a:pPr>
            <a:r>
              <a:rPr lang="en-US" dirty="0"/>
              <a:t>	</a:t>
            </a:r>
            <a:r>
              <a:rPr lang="en-US" dirty="0" smtClean="0"/>
              <a:t>	 $2 - Source of term</a:t>
            </a:r>
          </a:p>
          <a:p>
            <a:pPr marL="0" indent="0">
              <a:buNone/>
            </a:pPr>
            <a:r>
              <a:rPr lang="en-US" dirty="0"/>
              <a:t>	</a:t>
            </a:r>
            <a:r>
              <a:rPr lang="en-US" dirty="0" smtClean="0"/>
              <a:t>   	 $3 - Materials specified</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281</a:t>
            </a:fld>
            <a:endParaRPr lang="en-US"/>
          </a:p>
        </p:txBody>
      </p:sp>
    </p:spTree>
    <p:extLst>
      <p:ext uri="{BB962C8B-B14F-4D97-AF65-F5344CB8AC3E}">
        <p14:creationId xmlns:p14="http://schemas.microsoft.com/office/powerpoint/2010/main" val="191651703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88604"/>
          </a:xfrm>
        </p:spPr>
        <p:txBody>
          <a:bodyPr>
            <a:normAutofit fontScale="90000"/>
          </a:bodyPr>
          <a:lstStyle/>
          <a:p>
            <a:r>
              <a:rPr lang="en-US" dirty="0" smtClean="0"/>
              <a:t>What Vocabulary To Use in 388</a:t>
            </a:r>
            <a:endParaRPr lang="en-US" dirty="0"/>
          </a:p>
        </p:txBody>
      </p:sp>
      <p:sp>
        <p:nvSpPr>
          <p:cNvPr id="3" name="Content Placeholder 2"/>
          <p:cNvSpPr>
            <a:spLocks noGrp="1"/>
          </p:cNvSpPr>
          <p:nvPr>
            <p:ph idx="1"/>
          </p:nvPr>
        </p:nvSpPr>
        <p:spPr>
          <a:xfrm>
            <a:off x="838200" y="1170039"/>
            <a:ext cx="10980174" cy="5551436"/>
          </a:xfrm>
        </p:spPr>
        <p:txBody>
          <a:bodyPr>
            <a:normAutofit/>
          </a:bodyPr>
          <a:lstStyle/>
          <a:p>
            <a:r>
              <a:rPr lang="en-US" dirty="0" smtClean="0"/>
              <a:t>LC maintains a list called </a:t>
            </a:r>
            <a:r>
              <a:rPr lang="en-US" i="1" dirty="0"/>
              <a:t>Temporal Term Source </a:t>
            </a:r>
            <a:r>
              <a:rPr lang="en-US" i="1" dirty="0" smtClean="0"/>
              <a:t>Codes</a:t>
            </a:r>
            <a:r>
              <a:rPr lang="en-US" i="1" dirty="0"/>
              <a:t> </a:t>
            </a:r>
            <a:r>
              <a:rPr lang="en-US" dirty="0"/>
              <a:t>(</a:t>
            </a:r>
            <a:r>
              <a:rPr lang="en-US" dirty="0">
                <a:hlinkClick r:id="rId3"/>
              </a:rPr>
              <a:t>https://</a:t>
            </a:r>
            <a:r>
              <a:rPr lang="en-US" dirty="0" smtClean="0">
                <a:hlinkClick r:id="rId3"/>
              </a:rPr>
              <a:t>www.loc.gov/standards/sourcelist/temporal.html</a:t>
            </a:r>
            <a:r>
              <a:rPr lang="en-US" dirty="0" smtClean="0"/>
              <a:t>). But there is nothing currently on the list!</a:t>
            </a:r>
          </a:p>
          <a:p>
            <a:r>
              <a:rPr lang="en-US" b="1" dirty="0" smtClean="0"/>
              <a:t>“</a:t>
            </a:r>
            <a:r>
              <a:rPr lang="en-US" dirty="0" smtClean="0"/>
              <a:t>Many </a:t>
            </a:r>
            <a:r>
              <a:rPr lang="en-US" dirty="0"/>
              <a:t>general subject lists and thesauri also contain controlled vocabularies for specifying time periods</a:t>
            </a:r>
            <a:r>
              <a:rPr lang="en-US" i="1" dirty="0"/>
              <a:t>.</a:t>
            </a:r>
            <a:r>
              <a:rPr lang="en-US" dirty="0"/>
              <a:t>  Thus those general sources may also be used in usage elements identified for temporal terms, with the appropriate source code (see </a:t>
            </a:r>
            <a:r>
              <a:rPr lang="en-US" i="1" dirty="0">
                <a:hlinkClick r:id="rId4"/>
              </a:rPr>
              <a:t>Subject Heading and Term Source Codes</a:t>
            </a:r>
            <a:r>
              <a:rPr lang="en-US" dirty="0" smtClean="0"/>
              <a:t>)”</a:t>
            </a:r>
          </a:p>
          <a:p>
            <a:r>
              <a:rPr lang="en-US" dirty="0" smtClean="0"/>
              <a:t>Maybe some day LC will decide it needs to create the LCTTT (LC Temporal Terms Thesaurus).  Or some other group might create a temporal terms list.</a:t>
            </a:r>
          </a:p>
          <a:p>
            <a:r>
              <a:rPr lang="en-US" dirty="0" smtClean="0"/>
              <a:t>For now, use terms from other general lists, e.g., LCSH, FAST</a:t>
            </a:r>
            <a:endParaRPr lang="en-US" dirty="0"/>
          </a:p>
          <a:p>
            <a:pPr marL="0"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282</a:t>
            </a:fld>
            <a:endParaRPr lang="en-US"/>
          </a:p>
        </p:txBody>
      </p:sp>
    </p:spTree>
    <p:extLst>
      <p:ext uri="{BB962C8B-B14F-4D97-AF65-F5344CB8AC3E}">
        <p14:creationId xmlns:p14="http://schemas.microsoft.com/office/powerpoint/2010/main" val="1440709779"/>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499"/>
            <a:ext cx="10515600" cy="348553"/>
          </a:xfrm>
        </p:spPr>
        <p:txBody>
          <a:bodyPr>
            <a:noAutofit/>
          </a:bodyPr>
          <a:lstStyle/>
          <a:p>
            <a:r>
              <a:rPr lang="en-US" sz="3600" dirty="0" smtClean="0"/>
              <a:t>Rock music $y 1961-1970</a:t>
            </a:r>
            <a:endParaRPr lang="en-US" sz="3600" dirty="0"/>
          </a:p>
        </p:txBody>
      </p:sp>
      <p:sp>
        <p:nvSpPr>
          <p:cNvPr id="3" name="Content Placeholder 2"/>
          <p:cNvSpPr>
            <a:spLocks noGrp="1"/>
          </p:cNvSpPr>
          <p:nvPr>
            <p:ph idx="1"/>
          </p:nvPr>
        </p:nvSpPr>
        <p:spPr>
          <a:xfrm>
            <a:off x="838200" y="747133"/>
            <a:ext cx="10515600" cy="6200078"/>
          </a:xfrm>
        </p:spPr>
        <p:txBody>
          <a:bodyPr>
            <a:normAutofit fontScale="77500" lnSpcReduction="20000"/>
          </a:bodyPr>
          <a:lstStyle/>
          <a:p>
            <a:pPr marL="0" indent="0">
              <a:buNone/>
            </a:pPr>
            <a:r>
              <a:rPr lang="en-US" dirty="0" smtClean="0">
                <a:solidFill>
                  <a:srgbClr val="FF0000"/>
                </a:solidFill>
              </a:rPr>
              <a:t>046 __  $k 1969 $2 </a:t>
            </a:r>
            <a:r>
              <a:rPr lang="en-US" dirty="0" err="1" smtClean="0">
                <a:solidFill>
                  <a:srgbClr val="FF0000"/>
                </a:solidFill>
              </a:rPr>
              <a:t>edtf</a:t>
            </a:r>
            <a:endParaRPr lang="en-US" dirty="0" smtClean="0">
              <a:solidFill>
                <a:srgbClr val="FF0000"/>
              </a:solidFill>
            </a:endParaRPr>
          </a:p>
          <a:p>
            <a:pPr marL="0" indent="0">
              <a:buNone/>
            </a:pPr>
            <a:r>
              <a:rPr lang="en-US" dirty="0" smtClean="0"/>
              <a:t>110 2_  Moody </a:t>
            </a:r>
            <a:r>
              <a:rPr lang="en-US" dirty="0"/>
              <a:t>Blues (Musical group), </a:t>
            </a:r>
            <a:r>
              <a:rPr lang="en-US" dirty="0" smtClean="0"/>
              <a:t>$e </a:t>
            </a:r>
            <a:r>
              <a:rPr lang="en-US" dirty="0"/>
              <a:t>performer. </a:t>
            </a:r>
            <a:r>
              <a:rPr lang="en-US" dirty="0" smtClean="0"/>
              <a:t>$4 </a:t>
            </a:r>
            <a:r>
              <a:rPr lang="en-US" dirty="0" err="1"/>
              <a:t>prf</a:t>
            </a:r>
            <a:endParaRPr lang="en-US" dirty="0"/>
          </a:p>
          <a:p>
            <a:pPr marL="0" indent="0">
              <a:buNone/>
            </a:pPr>
            <a:r>
              <a:rPr lang="en-US" dirty="0" smtClean="0"/>
              <a:t>245 10  To </a:t>
            </a:r>
            <a:r>
              <a:rPr lang="en-US" dirty="0"/>
              <a:t>our children's </a:t>
            </a:r>
            <a:r>
              <a:rPr lang="en-US" dirty="0" err="1"/>
              <a:t>children's</a:t>
            </a:r>
            <a:r>
              <a:rPr lang="en-US" dirty="0"/>
              <a:t> children / </a:t>
            </a:r>
            <a:r>
              <a:rPr lang="en-US" dirty="0" smtClean="0"/>
              <a:t>$c </a:t>
            </a:r>
            <a:r>
              <a:rPr lang="en-US" dirty="0"/>
              <a:t>the Moody Blues.</a:t>
            </a:r>
          </a:p>
          <a:p>
            <a:pPr marL="0" indent="0">
              <a:buNone/>
            </a:pPr>
            <a:r>
              <a:rPr lang="en-US" dirty="0"/>
              <a:t>260 </a:t>
            </a:r>
            <a:r>
              <a:rPr lang="en-US" dirty="0" smtClean="0"/>
              <a:t>__  New </a:t>
            </a:r>
            <a:r>
              <a:rPr lang="en-US" dirty="0"/>
              <a:t>York, NY : </a:t>
            </a:r>
            <a:r>
              <a:rPr lang="en-US" dirty="0" smtClean="0"/>
              <a:t>$b </a:t>
            </a:r>
            <a:r>
              <a:rPr lang="en-US" dirty="0"/>
              <a:t>Threshold, </a:t>
            </a:r>
            <a:r>
              <a:rPr lang="en-US" dirty="0" smtClean="0"/>
              <a:t>$c </a:t>
            </a:r>
            <a:r>
              <a:rPr lang="en-US" dirty="0"/>
              <a:t>℗2008.</a:t>
            </a:r>
          </a:p>
          <a:p>
            <a:pPr marL="0" indent="0">
              <a:buNone/>
            </a:pPr>
            <a:r>
              <a:rPr lang="en-US" dirty="0"/>
              <a:t>300 </a:t>
            </a:r>
            <a:r>
              <a:rPr lang="en-US" dirty="0" smtClean="0"/>
              <a:t>__  1 </a:t>
            </a:r>
            <a:r>
              <a:rPr lang="en-US" dirty="0"/>
              <a:t>audio disc : </a:t>
            </a:r>
            <a:r>
              <a:rPr lang="en-US" dirty="0" smtClean="0"/>
              <a:t>$b </a:t>
            </a:r>
            <a:r>
              <a:rPr lang="en-US" dirty="0"/>
              <a:t>digital ; </a:t>
            </a:r>
            <a:r>
              <a:rPr lang="en-US" dirty="0" smtClean="0"/>
              <a:t>$c </a:t>
            </a:r>
            <a:r>
              <a:rPr lang="en-US" dirty="0"/>
              <a:t>4 3/4 in</a:t>
            </a:r>
            <a:r>
              <a:rPr lang="en-US" dirty="0" smtClean="0"/>
              <a:t>.</a:t>
            </a:r>
          </a:p>
          <a:p>
            <a:pPr marL="0" indent="0">
              <a:buNone/>
            </a:pPr>
            <a:r>
              <a:rPr lang="en-US" dirty="0" smtClean="0">
                <a:solidFill>
                  <a:srgbClr val="FF0000"/>
                </a:solidFill>
              </a:rPr>
              <a:t>388 1_  Nineteen sixties $2 </a:t>
            </a:r>
            <a:r>
              <a:rPr lang="en-US" dirty="0" err="1" smtClean="0">
                <a:solidFill>
                  <a:srgbClr val="FF0000"/>
                </a:solidFill>
              </a:rPr>
              <a:t>lcsh</a:t>
            </a:r>
            <a:endParaRPr lang="en-US" dirty="0" smtClean="0">
              <a:solidFill>
                <a:srgbClr val="FF0000"/>
              </a:solidFill>
            </a:endParaRPr>
          </a:p>
          <a:p>
            <a:pPr marL="0" indent="0">
              <a:buNone/>
            </a:pPr>
            <a:r>
              <a:rPr lang="en-US" dirty="0"/>
              <a:t> </a:t>
            </a:r>
            <a:r>
              <a:rPr lang="en-US" dirty="0" smtClean="0"/>
              <a:t>  </a:t>
            </a:r>
            <a:r>
              <a:rPr lang="en-US" i="1" dirty="0" smtClean="0">
                <a:solidFill>
                  <a:schemeClr val="accent1">
                    <a:lumMod val="75000"/>
                  </a:schemeClr>
                </a:solidFill>
              </a:rPr>
              <a:t>and/or</a:t>
            </a:r>
          </a:p>
          <a:p>
            <a:pPr marL="0" indent="0">
              <a:buNone/>
            </a:pPr>
            <a:r>
              <a:rPr lang="en-US" dirty="0" smtClean="0">
                <a:solidFill>
                  <a:srgbClr val="FF0000"/>
                </a:solidFill>
              </a:rPr>
              <a:t>388 1</a:t>
            </a:r>
            <a:r>
              <a:rPr lang="en-US" dirty="0">
                <a:solidFill>
                  <a:srgbClr val="FF0000"/>
                </a:solidFill>
              </a:rPr>
              <a:t>_ </a:t>
            </a:r>
            <a:r>
              <a:rPr lang="en-US" dirty="0" smtClean="0">
                <a:solidFill>
                  <a:srgbClr val="FF0000"/>
                </a:solidFill>
              </a:rPr>
              <a:t> Nineteen </a:t>
            </a:r>
            <a:r>
              <a:rPr lang="en-US" dirty="0">
                <a:solidFill>
                  <a:srgbClr val="FF0000"/>
                </a:solidFill>
              </a:rPr>
              <a:t>sixty-nine, A.D</a:t>
            </a:r>
            <a:r>
              <a:rPr lang="en-US" dirty="0" smtClean="0">
                <a:solidFill>
                  <a:srgbClr val="FF0000"/>
                </a:solidFill>
              </a:rPr>
              <a:t>. $2 </a:t>
            </a:r>
            <a:r>
              <a:rPr lang="en-US" dirty="0" err="1" smtClean="0">
                <a:solidFill>
                  <a:srgbClr val="FF0000"/>
                </a:solidFill>
              </a:rPr>
              <a:t>lcsh</a:t>
            </a:r>
            <a:endParaRPr lang="en-US" dirty="0" smtClean="0">
              <a:solidFill>
                <a:srgbClr val="FF0000"/>
              </a:solidFill>
            </a:endParaRPr>
          </a:p>
          <a:p>
            <a:pPr marL="0" indent="0">
              <a:buNone/>
            </a:pPr>
            <a:r>
              <a:rPr lang="en-US" dirty="0" smtClean="0">
                <a:solidFill>
                  <a:schemeClr val="accent1">
                    <a:lumMod val="75000"/>
                  </a:schemeClr>
                </a:solidFill>
              </a:rPr>
              <a:t>   </a:t>
            </a:r>
            <a:r>
              <a:rPr lang="en-US" i="1" dirty="0" smtClean="0">
                <a:solidFill>
                  <a:schemeClr val="accent1">
                    <a:lumMod val="75000"/>
                  </a:schemeClr>
                </a:solidFill>
              </a:rPr>
              <a:t>and/or</a:t>
            </a:r>
          </a:p>
          <a:p>
            <a:pPr marL="0" indent="0">
              <a:buNone/>
            </a:pPr>
            <a:r>
              <a:rPr lang="en-US" dirty="0" smtClean="0">
                <a:solidFill>
                  <a:srgbClr val="FF0000"/>
                </a:solidFill>
              </a:rPr>
              <a:t>388 1_  1961-1970 $2 fast</a:t>
            </a:r>
          </a:p>
          <a:p>
            <a:pPr marL="0" indent="0">
              <a:buNone/>
            </a:pPr>
            <a:r>
              <a:rPr lang="en-US" dirty="0">
                <a:solidFill>
                  <a:schemeClr val="accent1">
                    <a:lumMod val="75000"/>
                  </a:schemeClr>
                </a:solidFill>
              </a:rPr>
              <a:t> </a:t>
            </a:r>
            <a:r>
              <a:rPr lang="en-US" dirty="0" smtClean="0">
                <a:solidFill>
                  <a:schemeClr val="accent1">
                    <a:lumMod val="75000"/>
                  </a:schemeClr>
                </a:solidFill>
              </a:rPr>
              <a:t>  </a:t>
            </a:r>
            <a:r>
              <a:rPr lang="en-US" i="1" dirty="0" smtClean="0">
                <a:solidFill>
                  <a:schemeClr val="accent1">
                    <a:lumMod val="75000"/>
                  </a:schemeClr>
                </a:solidFill>
              </a:rPr>
              <a:t>and/or</a:t>
            </a:r>
          </a:p>
          <a:p>
            <a:pPr marL="0" indent="0">
              <a:buNone/>
            </a:pPr>
            <a:r>
              <a:rPr lang="en-US" dirty="0" smtClean="0">
                <a:solidFill>
                  <a:srgbClr val="FF0000"/>
                </a:solidFill>
              </a:rPr>
              <a:t>388 1_  1969 $2 fast</a:t>
            </a:r>
          </a:p>
          <a:p>
            <a:pPr marL="0" indent="0">
              <a:buNone/>
            </a:pPr>
            <a:r>
              <a:rPr lang="en-US" dirty="0"/>
              <a:t>500 __ </a:t>
            </a:r>
            <a:r>
              <a:rPr lang="en-US" dirty="0" smtClean="0"/>
              <a:t> Originally </a:t>
            </a:r>
            <a:r>
              <a:rPr lang="en-US" dirty="0"/>
              <a:t>released November 1969</a:t>
            </a:r>
            <a:r>
              <a:rPr lang="en-US" dirty="0" smtClean="0"/>
              <a:t>.</a:t>
            </a:r>
          </a:p>
          <a:p>
            <a:pPr marL="0" indent="0">
              <a:buNone/>
            </a:pPr>
            <a:r>
              <a:rPr lang="en-US" dirty="0"/>
              <a:t>650 _</a:t>
            </a:r>
            <a:r>
              <a:rPr lang="en-US" dirty="0" smtClean="0"/>
              <a:t>0  Rock </a:t>
            </a:r>
            <a:r>
              <a:rPr lang="en-US" dirty="0"/>
              <a:t>music </a:t>
            </a:r>
            <a:r>
              <a:rPr lang="en-US" dirty="0" smtClean="0"/>
              <a:t>$y </a:t>
            </a:r>
            <a:r>
              <a:rPr lang="en-US" dirty="0"/>
              <a:t>1961-1970.</a:t>
            </a:r>
          </a:p>
          <a:p>
            <a:pPr marL="0" indent="0">
              <a:buNone/>
            </a:pPr>
            <a:r>
              <a:rPr lang="en-US" dirty="0"/>
              <a:t>650 </a:t>
            </a:r>
            <a:r>
              <a:rPr lang="en-US" dirty="0" smtClean="0"/>
              <a:t>_0  Progressive </a:t>
            </a:r>
            <a:r>
              <a:rPr lang="en-US" dirty="0"/>
              <a:t>rock music.</a:t>
            </a:r>
          </a:p>
          <a:p>
            <a:pPr marL="0" indent="0">
              <a:buNone/>
            </a:pPr>
            <a:r>
              <a:rPr lang="en-US" dirty="0"/>
              <a:t>655 </a:t>
            </a:r>
            <a:r>
              <a:rPr lang="en-US" dirty="0" smtClean="0"/>
              <a:t>_7  Progressive </a:t>
            </a:r>
            <a:r>
              <a:rPr lang="en-US" dirty="0"/>
              <a:t>rock (Music) </a:t>
            </a:r>
            <a:r>
              <a:rPr lang="en-US" dirty="0" smtClean="0"/>
              <a:t>$2 </a:t>
            </a:r>
            <a:r>
              <a:rPr lang="en-US" dirty="0" err="1" smtClean="0"/>
              <a:t>lcgft</a:t>
            </a:r>
            <a:endParaRPr lang="en-US" dirty="0" smtClean="0"/>
          </a:p>
          <a:p>
            <a:pPr marL="0" indent="0">
              <a:buNone/>
            </a:pPr>
            <a:r>
              <a:rPr lang="en-US" dirty="0" smtClean="0"/>
              <a:t>655 _7  Songs. $2 </a:t>
            </a:r>
            <a:r>
              <a:rPr lang="en-US" dirty="0" err="1" smtClean="0"/>
              <a:t>lcgft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343" y="2497763"/>
            <a:ext cx="3400425" cy="34004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283</a:t>
            </a:fld>
            <a:endParaRPr lang="en-US"/>
          </a:p>
        </p:txBody>
      </p:sp>
    </p:spTree>
    <p:extLst>
      <p:ext uri="{BB962C8B-B14F-4D97-AF65-F5344CB8AC3E}">
        <p14:creationId xmlns:p14="http://schemas.microsoft.com/office/powerpoint/2010/main" val="1419097260"/>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27" y="209008"/>
            <a:ext cx="10515600" cy="348553"/>
          </a:xfrm>
        </p:spPr>
        <p:txBody>
          <a:bodyPr>
            <a:noAutofit/>
          </a:bodyPr>
          <a:lstStyle/>
          <a:p>
            <a:r>
              <a:rPr lang="en-US" sz="3800" dirty="0"/>
              <a:t>European drama $y Renaissance, 1450-1600</a:t>
            </a:r>
          </a:p>
        </p:txBody>
      </p:sp>
      <p:sp>
        <p:nvSpPr>
          <p:cNvPr id="3" name="Content Placeholder 2"/>
          <p:cNvSpPr>
            <a:spLocks noGrp="1"/>
          </p:cNvSpPr>
          <p:nvPr>
            <p:ph idx="1"/>
          </p:nvPr>
        </p:nvSpPr>
        <p:spPr>
          <a:xfrm>
            <a:off x="245327" y="814039"/>
            <a:ext cx="11946673" cy="6043961"/>
          </a:xfrm>
        </p:spPr>
        <p:txBody>
          <a:bodyPr>
            <a:normAutofit fontScale="92500" lnSpcReduction="20000"/>
          </a:bodyPr>
          <a:lstStyle/>
          <a:p>
            <a:pPr marL="0" indent="0">
              <a:buNone/>
            </a:pPr>
            <a:r>
              <a:rPr lang="en-US" dirty="0" smtClean="0">
                <a:solidFill>
                  <a:srgbClr val="FF0000"/>
                </a:solidFill>
              </a:rPr>
              <a:t>046 __  $k </a:t>
            </a:r>
            <a:r>
              <a:rPr lang="en-US" dirty="0">
                <a:solidFill>
                  <a:srgbClr val="FF0000"/>
                </a:solidFill>
              </a:rPr>
              <a:t>2012 </a:t>
            </a:r>
            <a:r>
              <a:rPr lang="en-US" dirty="0" smtClean="0">
                <a:solidFill>
                  <a:srgbClr val="FF0000"/>
                </a:solidFill>
              </a:rPr>
              <a:t>$o </a:t>
            </a:r>
            <a:r>
              <a:rPr lang="en-US" dirty="0">
                <a:solidFill>
                  <a:srgbClr val="FF0000"/>
                </a:solidFill>
              </a:rPr>
              <a:t>1450~ </a:t>
            </a:r>
            <a:r>
              <a:rPr lang="en-US" dirty="0" smtClean="0">
                <a:solidFill>
                  <a:srgbClr val="FF0000"/>
                </a:solidFill>
              </a:rPr>
              <a:t>$p </a:t>
            </a:r>
            <a:r>
              <a:rPr lang="en-US" dirty="0">
                <a:solidFill>
                  <a:srgbClr val="FF0000"/>
                </a:solidFill>
              </a:rPr>
              <a:t>1560 </a:t>
            </a:r>
            <a:r>
              <a:rPr lang="en-US" dirty="0" smtClean="0">
                <a:solidFill>
                  <a:srgbClr val="FF0000"/>
                </a:solidFill>
              </a:rPr>
              <a:t>$2 </a:t>
            </a:r>
            <a:r>
              <a:rPr lang="en-US" dirty="0" err="1" smtClean="0">
                <a:solidFill>
                  <a:srgbClr val="FF0000"/>
                </a:solidFill>
              </a:rPr>
              <a:t>edtf</a:t>
            </a:r>
            <a:endParaRPr lang="en-US" dirty="0" smtClean="0">
              <a:solidFill>
                <a:srgbClr val="FF0000"/>
              </a:solidFill>
            </a:endParaRPr>
          </a:p>
          <a:p>
            <a:pPr marL="0" indent="0">
              <a:buNone/>
            </a:pPr>
            <a:r>
              <a:rPr lang="en-US" dirty="0" smtClean="0"/>
              <a:t>245 00  Comic </a:t>
            </a:r>
            <a:r>
              <a:rPr lang="en-US" dirty="0"/>
              <a:t>drama in the Low Countries, c.1450-1560 : </a:t>
            </a:r>
            <a:r>
              <a:rPr lang="en-US" dirty="0" smtClean="0"/>
              <a:t>$b </a:t>
            </a:r>
            <a:r>
              <a:rPr lang="en-US" dirty="0"/>
              <a:t>a </a:t>
            </a:r>
            <a:r>
              <a:rPr lang="en-US" dirty="0" smtClean="0"/>
              <a:t>critical</a:t>
            </a:r>
          </a:p>
          <a:p>
            <a:pPr marL="0" indent="0">
              <a:buNone/>
            </a:pPr>
            <a:r>
              <a:rPr lang="en-US" dirty="0"/>
              <a:t> </a:t>
            </a:r>
            <a:r>
              <a:rPr lang="en-US" dirty="0" smtClean="0"/>
              <a:t>             anthology </a:t>
            </a:r>
            <a:r>
              <a:rPr lang="en-US" dirty="0"/>
              <a:t>/ </a:t>
            </a:r>
            <a:r>
              <a:rPr lang="en-US" dirty="0" smtClean="0"/>
              <a:t>$c </a:t>
            </a:r>
            <a:r>
              <a:rPr lang="en-US" dirty="0"/>
              <a:t>edited and translated by Ben Parsons and </a:t>
            </a:r>
            <a:r>
              <a:rPr lang="en-US" dirty="0" smtClean="0"/>
              <a:t>Bas </a:t>
            </a:r>
            <a:r>
              <a:rPr lang="en-US" dirty="0" err="1"/>
              <a:t>Jongenelen</a:t>
            </a:r>
            <a:r>
              <a:rPr lang="en-US" dirty="0"/>
              <a:t>.</a:t>
            </a:r>
          </a:p>
          <a:p>
            <a:pPr marL="514350" indent="-514350">
              <a:buAutoNum type="arabicPlain" startAt="260"/>
            </a:pPr>
            <a:r>
              <a:rPr lang="en-US" dirty="0" smtClean="0"/>
              <a:t> __  Cambridge </a:t>
            </a:r>
            <a:r>
              <a:rPr lang="en-US" dirty="0"/>
              <a:t>; </a:t>
            </a:r>
            <a:r>
              <a:rPr lang="en-US" dirty="0" smtClean="0"/>
              <a:t>$a </a:t>
            </a:r>
            <a:r>
              <a:rPr lang="en-US" dirty="0"/>
              <a:t>New York : </a:t>
            </a:r>
            <a:r>
              <a:rPr lang="en-US" dirty="0" smtClean="0"/>
              <a:t>$b </a:t>
            </a:r>
            <a:r>
              <a:rPr lang="en-US" dirty="0"/>
              <a:t>D.S. Brewer, </a:t>
            </a:r>
            <a:r>
              <a:rPr lang="en-US" dirty="0" smtClean="0"/>
              <a:t>$c </a:t>
            </a:r>
            <a:r>
              <a:rPr lang="en-US" dirty="0"/>
              <a:t>2012</a:t>
            </a:r>
            <a:r>
              <a:rPr lang="en-US" dirty="0" smtClean="0"/>
              <a:t>.</a:t>
            </a:r>
          </a:p>
          <a:p>
            <a:pPr marL="0" indent="0">
              <a:buNone/>
            </a:pPr>
            <a:r>
              <a:rPr lang="en-US" dirty="0"/>
              <a:t>386 </a:t>
            </a:r>
            <a:r>
              <a:rPr lang="en-US" dirty="0" smtClean="0"/>
              <a:t>__  </a:t>
            </a:r>
            <a:r>
              <a:rPr lang="en-US" dirty="0"/>
              <a:t>Dutch </a:t>
            </a:r>
            <a:r>
              <a:rPr lang="en-US" dirty="0" smtClean="0"/>
              <a:t>$a Flemings $2 </a:t>
            </a:r>
            <a:r>
              <a:rPr lang="en-US" dirty="0" err="1"/>
              <a:t>lcdgt</a:t>
            </a:r>
            <a:endParaRPr lang="en-US" dirty="0"/>
          </a:p>
          <a:p>
            <a:pPr marL="0" indent="0">
              <a:buNone/>
            </a:pPr>
            <a:r>
              <a:rPr lang="en-US" dirty="0" smtClean="0">
                <a:solidFill>
                  <a:srgbClr val="FF0000"/>
                </a:solidFill>
              </a:rPr>
              <a:t>388 1_  Renaissance $2 </a:t>
            </a:r>
            <a:r>
              <a:rPr lang="en-US" dirty="0" err="1">
                <a:solidFill>
                  <a:srgbClr val="FF0000"/>
                </a:solidFill>
              </a:rPr>
              <a:t>lcsh</a:t>
            </a:r>
            <a:endParaRPr lang="en-US" dirty="0">
              <a:solidFill>
                <a:srgbClr val="FF0000"/>
              </a:solidFill>
            </a:endParaRPr>
          </a:p>
          <a:p>
            <a:pPr marL="0" indent="0">
              <a:buNone/>
            </a:pPr>
            <a:r>
              <a:rPr lang="en-US" dirty="0" smtClean="0">
                <a:solidFill>
                  <a:srgbClr val="FF0000"/>
                </a:solidFill>
              </a:rPr>
              <a:t>388 1_  1450-1560 $2 fast</a:t>
            </a:r>
          </a:p>
          <a:p>
            <a:pPr marL="0" indent="0">
              <a:buNone/>
            </a:pPr>
            <a:r>
              <a:rPr lang="en-US" dirty="0" smtClean="0"/>
              <a:t>650 _0  Dutch drama (Comedy)</a:t>
            </a:r>
          </a:p>
          <a:p>
            <a:pPr marL="0" indent="0">
              <a:buNone/>
            </a:pPr>
            <a:r>
              <a:rPr lang="en-US" dirty="0" smtClean="0"/>
              <a:t>650 _0  Dutch drama (Comedy) $v Translations into English.</a:t>
            </a:r>
            <a:endParaRPr lang="en-US" dirty="0"/>
          </a:p>
          <a:p>
            <a:pPr marL="0" indent="0">
              <a:buNone/>
            </a:pPr>
            <a:r>
              <a:rPr lang="en-US" dirty="0"/>
              <a:t>650 </a:t>
            </a:r>
            <a:r>
              <a:rPr lang="en-US" dirty="0" smtClean="0"/>
              <a:t>_0  Dutch </a:t>
            </a:r>
            <a:r>
              <a:rPr lang="en-US" dirty="0"/>
              <a:t>drama </a:t>
            </a:r>
            <a:r>
              <a:rPr lang="en-US" dirty="0" smtClean="0"/>
              <a:t>$y </a:t>
            </a:r>
            <a:r>
              <a:rPr lang="en-US" dirty="0"/>
              <a:t>Early modern, 1500-1700</a:t>
            </a:r>
            <a:r>
              <a:rPr lang="en-US" dirty="0" smtClean="0"/>
              <a:t>.</a:t>
            </a:r>
          </a:p>
          <a:p>
            <a:pPr marL="0" indent="0">
              <a:buNone/>
            </a:pPr>
            <a:r>
              <a:rPr lang="en-US" dirty="0" smtClean="0"/>
              <a:t>650 _0  Dutch drama $y Early modern, 1500-1700 $v Translations into English.</a:t>
            </a:r>
            <a:endParaRPr lang="en-US" dirty="0"/>
          </a:p>
          <a:p>
            <a:pPr marL="0" indent="0">
              <a:buNone/>
            </a:pPr>
            <a:r>
              <a:rPr lang="en-US" dirty="0"/>
              <a:t>650 </a:t>
            </a:r>
            <a:r>
              <a:rPr lang="en-US" dirty="0" smtClean="0"/>
              <a:t>_0  European </a:t>
            </a:r>
            <a:r>
              <a:rPr lang="en-US" dirty="0"/>
              <a:t>drama </a:t>
            </a:r>
            <a:r>
              <a:rPr lang="en-US" dirty="0" smtClean="0"/>
              <a:t>$y </a:t>
            </a:r>
            <a:r>
              <a:rPr lang="en-US" dirty="0"/>
              <a:t>Renaissance, 1450-1600</a:t>
            </a:r>
            <a:r>
              <a:rPr lang="en-US" dirty="0" smtClean="0"/>
              <a:t>.</a:t>
            </a:r>
          </a:p>
          <a:p>
            <a:pPr marL="0" indent="0">
              <a:buNone/>
            </a:pPr>
            <a:r>
              <a:rPr lang="en-US" dirty="0" smtClean="0"/>
              <a:t>650 _0  European </a:t>
            </a:r>
            <a:r>
              <a:rPr lang="en-US" dirty="0"/>
              <a:t>drama $y Renaissance, </a:t>
            </a:r>
            <a:r>
              <a:rPr lang="en-US" dirty="0" smtClean="0"/>
              <a:t>1450-1600 $v Translations into English.</a:t>
            </a:r>
          </a:p>
          <a:p>
            <a:pPr marL="0" indent="0">
              <a:buNone/>
            </a:pPr>
            <a:r>
              <a:rPr lang="en-US" dirty="0" smtClean="0"/>
              <a:t>655 _7  Farces. $2 </a:t>
            </a:r>
            <a:r>
              <a:rPr lang="en-US" dirty="0" err="1" smtClean="0"/>
              <a:t>lcgft</a:t>
            </a:r>
            <a:endParaRPr lang="en-US" dirty="0" smtClean="0"/>
          </a:p>
          <a:p>
            <a:pPr marL="0" indent="0">
              <a:buNone/>
            </a:pPr>
            <a:r>
              <a:rPr lang="en-US" dirty="0"/>
              <a:t>655 _7 </a:t>
            </a:r>
            <a:r>
              <a:rPr lang="en-US" dirty="0" smtClean="0"/>
              <a:t> Humorous monologues. $2 </a:t>
            </a:r>
            <a:r>
              <a:rPr lang="en-US" dirty="0" err="1" smtClean="0"/>
              <a:t>lcgft</a:t>
            </a:r>
            <a:endParaRPr lang="en-US" dirty="0"/>
          </a:p>
        </p:txBody>
      </p:sp>
      <p:pic>
        <p:nvPicPr>
          <p:cNvPr id="6" name="Picture 5"/>
          <p:cNvPicPr>
            <a:picLocks noChangeAspect="1"/>
          </p:cNvPicPr>
          <p:nvPr/>
        </p:nvPicPr>
        <p:blipFill>
          <a:blip r:embed="rId3"/>
          <a:stretch>
            <a:fillRect/>
          </a:stretch>
        </p:blipFill>
        <p:spPr>
          <a:xfrm>
            <a:off x="9982200" y="2261347"/>
            <a:ext cx="1820799" cy="2264759"/>
          </a:xfrm>
          <a:prstGeom prst="rect">
            <a:avLst/>
          </a:prstGeom>
        </p:spPr>
      </p:pic>
      <p:pic>
        <p:nvPicPr>
          <p:cNvPr id="7" name="Picture 6"/>
          <p:cNvPicPr>
            <a:picLocks noChangeAspect="1"/>
          </p:cNvPicPr>
          <p:nvPr/>
        </p:nvPicPr>
        <p:blipFill>
          <a:blip r:embed="rId4"/>
          <a:stretch>
            <a:fillRect/>
          </a:stretch>
        </p:blipFill>
        <p:spPr>
          <a:xfrm>
            <a:off x="9982200" y="383283"/>
            <a:ext cx="1810512" cy="80238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284</a:t>
            </a:fld>
            <a:endParaRPr lang="en-US"/>
          </a:p>
        </p:txBody>
      </p:sp>
    </p:spTree>
    <p:extLst>
      <p:ext uri="{BB962C8B-B14F-4D97-AF65-F5344CB8AC3E}">
        <p14:creationId xmlns:p14="http://schemas.microsoft.com/office/powerpoint/2010/main" val="2250799636"/>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98" y="167830"/>
            <a:ext cx="10515600" cy="627334"/>
          </a:xfrm>
        </p:spPr>
        <p:txBody>
          <a:bodyPr>
            <a:noAutofit/>
          </a:bodyPr>
          <a:lstStyle/>
          <a:p>
            <a:r>
              <a:rPr lang="en-US" sz="3000" dirty="0"/>
              <a:t>Orchestral music $y </a:t>
            </a:r>
            <a:r>
              <a:rPr lang="en-US" sz="3000" dirty="0" smtClean="0"/>
              <a:t>19th century</a:t>
            </a:r>
            <a:br>
              <a:rPr lang="en-US" sz="3000" dirty="0" smtClean="0"/>
            </a:br>
            <a:r>
              <a:rPr lang="en-US" sz="3000" dirty="0"/>
              <a:t>Orchestral music $y </a:t>
            </a:r>
            <a:r>
              <a:rPr lang="en-US" sz="3000" dirty="0" smtClean="0"/>
              <a:t>20th </a:t>
            </a:r>
            <a:r>
              <a:rPr lang="en-US" sz="3000" dirty="0"/>
              <a:t>century</a:t>
            </a:r>
          </a:p>
        </p:txBody>
      </p:sp>
      <p:sp>
        <p:nvSpPr>
          <p:cNvPr id="3" name="Content Placeholder 2"/>
          <p:cNvSpPr>
            <a:spLocks noGrp="1"/>
          </p:cNvSpPr>
          <p:nvPr>
            <p:ph idx="1"/>
          </p:nvPr>
        </p:nvSpPr>
        <p:spPr>
          <a:xfrm>
            <a:off x="434898" y="1059366"/>
            <a:ext cx="11757101" cy="5798634"/>
          </a:xfrm>
        </p:spPr>
        <p:txBody>
          <a:bodyPr>
            <a:normAutofit fontScale="85000" lnSpcReduction="20000"/>
          </a:bodyPr>
          <a:lstStyle/>
          <a:p>
            <a:pPr marL="0" indent="0">
              <a:buNone/>
            </a:pPr>
            <a:r>
              <a:rPr lang="en-US" dirty="0" smtClean="0">
                <a:solidFill>
                  <a:srgbClr val="FF0000"/>
                </a:solidFill>
              </a:rPr>
              <a:t>045 1_ $b </a:t>
            </a:r>
            <a:r>
              <a:rPr lang="en-US" dirty="0">
                <a:solidFill>
                  <a:srgbClr val="FF0000"/>
                </a:solidFill>
              </a:rPr>
              <a:t>d1891 </a:t>
            </a:r>
            <a:r>
              <a:rPr lang="en-US" dirty="0" smtClean="0">
                <a:solidFill>
                  <a:srgbClr val="FF0000"/>
                </a:solidFill>
              </a:rPr>
              <a:t>$b </a:t>
            </a:r>
            <a:r>
              <a:rPr lang="en-US" dirty="0">
                <a:solidFill>
                  <a:srgbClr val="FF0000"/>
                </a:solidFill>
              </a:rPr>
              <a:t>d1892 </a:t>
            </a:r>
            <a:r>
              <a:rPr lang="en-US" dirty="0" smtClean="0">
                <a:solidFill>
                  <a:srgbClr val="FF0000"/>
                </a:solidFill>
              </a:rPr>
              <a:t>$b </a:t>
            </a:r>
            <a:r>
              <a:rPr lang="en-US" dirty="0">
                <a:solidFill>
                  <a:srgbClr val="FF0000"/>
                </a:solidFill>
              </a:rPr>
              <a:t>d1903 </a:t>
            </a:r>
            <a:r>
              <a:rPr lang="en-US" dirty="0" smtClean="0">
                <a:solidFill>
                  <a:srgbClr val="FF0000"/>
                </a:solidFill>
              </a:rPr>
              <a:t>$b </a:t>
            </a:r>
            <a:r>
              <a:rPr lang="en-US" dirty="0">
                <a:solidFill>
                  <a:srgbClr val="FF0000"/>
                </a:solidFill>
              </a:rPr>
              <a:t>d1900 </a:t>
            </a:r>
            <a:r>
              <a:rPr lang="en-US" dirty="0" smtClean="0">
                <a:solidFill>
                  <a:srgbClr val="FF0000"/>
                </a:solidFill>
              </a:rPr>
              <a:t>$b </a:t>
            </a:r>
            <a:r>
              <a:rPr lang="en-US" dirty="0">
                <a:solidFill>
                  <a:srgbClr val="FF0000"/>
                </a:solidFill>
              </a:rPr>
              <a:t>d1916 </a:t>
            </a:r>
            <a:r>
              <a:rPr lang="en-US" dirty="0" smtClean="0">
                <a:solidFill>
                  <a:srgbClr val="FF0000"/>
                </a:solidFill>
              </a:rPr>
              <a:t>$b </a:t>
            </a:r>
            <a:r>
              <a:rPr lang="en-US" dirty="0">
                <a:solidFill>
                  <a:srgbClr val="FF0000"/>
                </a:solidFill>
              </a:rPr>
              <a:t>d1901 </a:t>
            </a:r>
            <a:r>
              <a:rPr lang="en-US" dirty="0" smtClean="0">
                <a:solidFill>
                  <a:srgbClr val="FF0000"/>
                </a:solidFill>
              </a:rPr>
              <a:t>$b </a:t>
            </a:r>
            <a:r>
              <a:rPr lang="en-US" dirty="0">
                <a:solidFill>
                  <a:srgbClr val="FF0000"/>
                </a:solidFill>
              </a:rPr>
              <a:t>d1906</a:t>
            </a:r>
          </a:p>
          <a:p>
            <a:pPr marL="0" indent="0">
              <a:buNone/>
            </a:pPr>
            <a:r>
              <a:rPr lang="en-US" dirty="0" smtClean="0">
                <a:solidFill>
                  <a:srgbClr val="FF0000"/>
                </a:solidFill>
              </a:rPr>
              <a:t>046 __ $o </a:t>
            </a:r>
            <a:r>
              <a:rPr lang="en-US" dirty="0">
                <a:solidFill>
                  <a:srgbClr val="FF0000"/>
                </a:solidFill>
              </a:rPr>
              <a:t>1890 </a:t>
            </a:r>
            <a:r>
              <a:rPr lang="en-US" dirty="0" smtClean="0">
                <a:solidFill>
                  <a:srgbClr val="FF0000"/>
                </a:solidFill>
              </a:rPr>
              <a:t>$p </a:t>
            </a:r>
            <a:r>
              <a:rPr lang="en-US" dirty="0">
                <a:solidFill>
                  <a:srgbClr val="FF0000"/>
                </a:solidFill>
              </a:rPr>
              <a:t>1916 </a:t>
            </a:r>
            <a:r>
              <a:rPr lang="en-US" dirty="0" smtClean="0">
                <a:solidFill>
                  <a:srgbClr val="FF0000"/>
                </a:solidFill>
              </a:rPr>
              <a:t>$2 </a:t>
            </a:r>
            <a:r>
              <a:rPr lang="en-US" dirty="0" err="1" smtClean="0">
                <a:solidFill>
                  <a:srgbClr val="FF0000"/>
                </a:solidFill>
              </a:rPr>
              <a:t>edtf</a:t>
            </a:r>
            <a:endParaRPr lang="en-US" dirty="0" smtClean="0">
              <a:solidFill>
                <a:srgbClr val="FF0000"/>
              </a:solidFill>
            </a:endParaRPr>
          </a:p>
          <a:p>
            <a:pPr marL="0" indent="0">
              <a:buNone/>
            </a:pPr>
            <a:r>
              <a:rPr lang="en-US" dirty="0" smtClean="0"/>
              <a:t>245 </a:t>
            </a:r>
            <a:r>
              <a:rPr lang="en-US" dirty="0"/>
              <a:t>00 </a:t>
            </a:r>
            <a:r>
              <a:rPr lang="en-US" dirty="0" smtClean="0"/>
              <a:t> </a:t>
            </a:r>
            <a:r>
              <a:rPr lang="en-US" dirty="0"/>
              <a:t>American orchestral compositions (1890-1916</a:t>
            </a:r>
            <a:r>
              <a:rPr lang="en-US" dirty="0" smtClean="0"/>
              <a:t>).</a:t>
            </a:r>
          </a:p>
          <a:p>
            <a:pPr marL="0" indent="0">
              <a:buNone/>
            </a:pPr>
            <a:r>
              <a:rPr lang="en-US" dirty="0"/>
              <a:t>264 _1  New Rochelle, </a:t>
            </a:r>
            <a:r>
              <a:rPr lang="en-US" dirty="0" smtClean="0"/>
              <a:t>NY </a:t>
            </a:r>
            <a:r>
              <a:rPr lang="en-US" dirty="0"/>
              <a:t>: </a:t>
            </a:r>
            <a:r>
              <a:rPr lang="en-US" dirty="0" smtClean="0"/>
              <a:t>$b </a:t>
            </a:r>
            <a:r>
              <a:rPr lang="en-US" dirty="0"/>
              <a:t>Bridge </a:t>
            </a:r>
            <a:r>
              <a:rPr lang="en-US" dirty="0" smtClean="0"/>
              <a:t>Records, Inc., $c </a:t>
            </a:r>
            <a:r>
              <a:rPr lang="en-US" dirty="0"/>
              <a:t>[2003]</a:t>
            </a:r>
            <a:endParaRPr lang="en-US" dirty="0" smtClean="0"/>
          </a:p>
          <a:p>
            <a:pPr marL="0" indent="0">
              <a:buNone/>
            </a:pPr>
            <a:r>
              <a:rPr lang="en-US" dirty="0" smtClean="0"/>
              <a:t>382 01  orchestra $e 1 $t 1 $2 </a:t>
            </a:r>
            <a:r>
              <a:rPr lang="en-US" dirty="0" err="1" smtClean="0"/>
              <a:t>lcmpt</a:t>
            </a:r>
            <a:endParaRPr lang="en-US" dirty="0" smtClean="0"/>
          </a:p>
          <a:p>
            <a:pPr marL="0" indent="0">
              <a:buNone/>
            </a:pPr>
            <a:r>
              <a:rPr lang="en-US" dirty="0" smtClean="0"/>
              <a:t>386 __  $</a:t>
            </a:r>
            <a:r>
              <a:rPr lang="en-US" dirty="0" err="1" smtClean="0"/>
              <a:t>i</a:t>
            </a:r>
            <a:r>
              <a:rPr lang="en-US" dirty="0" smtClean="0"/>
              <a:t> </a:t>
            </a:r>
            <a:r>
              <a:rPr lang="en-US" dirty="0"/>
              <a:t>Composer: </a:t>
            </a:r>
            <a:r>
              <a:rPr lang="en-US" dirty="0" smtClean="0"/>
              <a:t>$a Americans $a Men $2 </a:t>
            </a:r>
            <a:r>
              <a:rPr lang="en-US" dirty="0" err="1"/>
              <a:t>lcdgt</a:t>
            </a:r>
            <a:endParaRPr lang="en-US" dirty="0"/>
          </a:p>
          <a:p>
            <a:pPr marL="0" indent="0">
              <a:buNone/>
            </a:pPr>
            <a:r>
              <a:rPr lang="en-US" dirty="0" smtClean="0">
                <a:solidFill>
                  <a:srgbClr val="FF0000"/>
                </a:solidFill>
              </a:rPr>
              <a:t>388 1_  Nineteenth </a:t>
            </a:r>
            <a:r>
              <a:rPr lang="en-US" dirty="0">
                <a:solidFill>
                  <a:srgbClr val="FF0000"/>
                </a:solidFill>
              </a:rPr>
              <a:t>century </a:t>
            </a:r>
            <a:r>
              <a:rPr lang="en-US" dirty="0" smtClean="0">
                <a:solidFill>
                  <a:srgbClr val="FF0000"/>
                </a:solidFill>
              </a:rPr>
              <a:t>$a Twentieth </a:t>
            </a:r>
            <a:r>
              <a:rPr lang="en-US" dirty="0">
                <a:solidFill>
                  <a:srgbClr val="FF0000"/>
                </a:solidFill>
              </a:rPr>
              <a:t>century </a:t>
            </a:r>
            <a:r>
              <a:rPr lang="en-US" dirty="0" smtClean="0">
                <a:solidFill>
                  <a:srgbClr val="FF0000"/>
                </a:solidFill>
              </a:rPr>
              <a:t>$2 </a:t>
            </a:r>
            <a:r>
              <a:rPr lang="en-US" dirty="0" err="1" smtClean="0">
                <a:solidFill>
                  <a:srgbClr val="FF0000"/>
                </a:solidFill>
              </a:rPr>
              <a:t>lcsh</a:t>
            </a:r>
            <a:endParaRPr lang="en-US" dirty="0" smtClean="0">
              <a:solidFill>
                <a:srgbClr val="FF0000"/>
              </a:solidFill>
            </a:endParaRPr>
          </a:p>
          <a:p>
            <a:pPr marL="0" indent="0">
              <a:buNone/>
            </a:pPr>
            <a:r>
              <a:rPr lang="en-US" dirty="0"/>
              <a:t>650 </a:t>
            </a:r>
            <a:r>
              <a:rPr lang="en-US" dirty="0" smtClean="0"/>
              <a:t>_0  Orchestral </a:t>
            </a:r>
            <a:r>
              <a:rPr lang="en-US" dirty="0"/>
              <a:t>music </a:t>
            </a:r>
            <a:r>
              <a:rPr lang="en-US" dirty="0" smtClean="0"/>
              <a:t>$z </a:t>
            </a:r>
            <a:r>
              <a:rPr lang="en-US" dirty="0"/>
              <a:t>United States </a:t>
            </a:r>
            <a:r>
              <a:rPr lang="en-US" dirty="0" smtClean="0"/>
              <a:t>$y </a:t>
            </a:r>
            <a:r>
              <a:rPr lang="en-US" dirty="0"/>
              <a:t>19th century.</a:t>
            </a:r>
          </a:p>
          <a:p>
            <a:pPr marL="0" indent="0">
              <a:buNone/>
            </a:pPr>
            <a:r>
              <a:rPr lang="en-US" dirty="0"/>
              <a:t>650 </a:t>
            </a:r>
            <a:r>
              <a:rPr lang="en-US" dirty="0" smtClean="0"/>
              <a:t>_0  Orchestral </a:t>
            </a:r>
            <a:r>
              <a:rPr lang="en-US" dirty="0"/>
              <a:t>music </a:t>
            </a:r>
            <a:r>
              <a:rPr lang="en-US" dirty="0" smtClean="0"/>
              <a:t>$z </a:t>
            </a:r>
            <a:r>
              <a:rPr lang="en-US" dirty="0"/>
              <a:t>United States </a:t>
            </a:r>
            <a:r>
              <a:rPr lang="en-US" dirty="0" smtClean="0"/>
              <a:t>$y </a:t>
            </a:r>
            <a:r>
              <a:rPr lang="en-US" dirty="0"/>
              <a:t>20th century.</a:t>
            </a:r>
          </a:p>
          <a:p>
            <a:pPr marL="0" indent="0">
              <a:buNone/>
            </a:pPr>
            <a:r>
              <a:rPr lang="en-US" dirty="0"/>
              <a:t>650 </a:t>
            </a:r>
            <a:r>
              <a:rPr lang="en-US" dirty="0" smtClean="0"/>
              <a:t>_0  Suites </a:t>
            </a:r>
            <a:r>
              <a:rPr lang="en-US" dirty="0"/>
              <a:t>(Orchestra)</a:t>
            </a:r>
          </a:p>
          <a:p>
            <a:pPr marL="0" indent="0">
              <a:buNone/>
            </a:pPr>
            <a:r>
              <a:rPr lang="en-US" dirty="0"/>
              <a:t>650 </a:t>
            </a:r>
            <a:r>
              <a:rPr lang="en-US" dirty="0" smtClean="0"/>
              <a:t>_0  Symphonic </a:t>
            </a:r>
            <a:r>
              <a:rPr lang="en-US" dirty="0"/>
              <a:t>poems.</a:t>
            </a:r>
          </a:p>
          <a:p>
            <a:pPr marL="0" indent="0">
              <a:buNone/>
            </a:pPr>
            <a:r>
              <a:rPr lang="en-US" dirty="0"/>
              <a:t>650 </a:t>
            </a:r>
            <a:r>
              <a:rPr lang="en-US" dirty="0" smtClean="0"/>
              <a:t>_0  Symphonies.</a:t>
            </a:r>
          </a:p>
          <a:p>
            <a:pPr marL="0" indent="0">
              <a:buNone/>
            </a:pPr>
            <a:r>
              <a:rPr lang="en-US" dirty="0"/>
              <a:t>655 </a:t>
            </a:r>
            <a:r>
              <a:rPr lang="en-US" dirty="0" smtClean="0"/>
              <a:t>_7  Suites</a:t>
            </a:r>
            <a:r>
              <a:rPr lang="en-US" dirty="0"/>
              <a:t>. </a:t>
            </a:r>
            <a:r>
              <a:rPr lang="en-US" dirty="0" smtClean="0"/>
              <a:t>$2 </a:t>
            </a:r>
            <a:r>
              <a:rPr lang="en-US" dirty="0" err="1"/>
              <a:t>lcgft</a:t>
            </a:r>
            <a:endParaRPr lang="en-US" dirty="0"/>
          </a:p>
          <a:p>
            <a:pPr marL="0" indent="0">
              <a:buNone/>
            </a:pPr>
            <a:r>
              <a:rPr lang="en-US" dirty="0"/>
              <a:t>655 </a:t>
            </a:r>
            <a:r>
              <a:rPr lang="en-US" dirty="0" smtClean="0"/>
              <a:t>_7  Symphonic </a:t>
            </a:r>
            <a:r>
              <a:rPr lang="en-US" dirty="0"/>
              <a:t>poems. </a:t>
            </a:r>
            <a:r>
              <a:rPr lang="en-US" dirty="0" smtClean="0"/>
              <a:t>$2 </a:t>
            </a:r>
            <a:r>
              <a:rPr lang="en-US" dirty="0" err="1"/>
              <a:t>lcgft</a:t>
            </a:r>
            <a:endParaRPr lang="en-US" dirty="0"/>
          </a:p>
          <a:p>
            <a:pPr marL="0" indent="0">
              <a:buNone/>
            </a:pPr>
            <a:r>
              <a:rPr lang="en-US" dirty="0"/>
              <a:t>655 </a:t>
            </a:r>
            <a:r>
              <a:rPr lang="en-US" dirty="0" smtClean="0"/>
              <a:t>_7  Symphonies</a:t>
            </a:r>
            <a:r>
              <a:rPr lang="en-US" dirty="0"/>
              <a:t>. </a:t>
            </a:r>
            <a:r>
              <a:rPr lang="en-US" dirty="0" smtClean="0"/>
              <a:t>$2 </a:t>
            </a:r>
            <a:r>
              <a:rPr lang="en-US" dirty="0" err="1"/>
              <a:t>lcgft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9160" y="1555076"/>
            <a:ext cx="2926080" cy="26334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9160" y="4291501"/>
            <a:ext cx="2934716" cy="2463546"/>
          </a:xfrm>
          <a:prstGeom prst="rect">
            <a:avLst/>
          </a:prstGeom>
        </p:spPr>
      </p:pic>
      <p:sp>
        <p:nvSpPr>
          <p:cNvPr id="8" name="Slide Number Placeholder 7"/>
          <p:cNvSpPr>
            <a:spLocks noGrp="1"/>
          </p:cNvSpPr>
          <p:nvPr>
            <p:ph type="sldNum" sz="quarter" idx="12"/>
          </p:nvPr>
        </p:nvSpPr>
        <p:spPr/>
        <p:txBody>
          <a:bodyPr/>
          <a:lstStyle/>
          <a:p>
            <a:fld id="{A00A331D-2EB0-4CEE-8662-2FAB66802E28}" type="slidenum">
              <a:rPr lang="en-US" smtClean="0"/>
              <a:t>285</a:t>
            </a:fld>
            <a:endParaRPr lang="en-US"/>
          </a:p>
        </p:txBody>
      </p:sp>
    </p:spTree>
    <p:extLst>
      <p:ext uri="{BB962C8B-B14F-4D97-AF65-F5344CB8AC3E}">
        <p14:creationId xmlns:p14="http://schemas.microsoft.com/office/powerpoint/2010/main" val="246589062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647"/>
            <a:ext cx="10515600" cy="1325563"/>
          </a:xfrm>
        </p:spPr>
        <p:txBody>
          <a:bodyPr/>
          <a:lstStyle/>
          <a:p>
            <a:r>
              <a:rPr lang="en-US" dirty="0" smtClean="0"/>
              <a:t>Language</a:t>
            </a:r>
            <a:endParaRPr lang="en-US" dirty="0"/>
          </a:p>
        </p:txBody>
      </p:sp>
      <p:sp>
        <p:nvSpPr>
          <p:cNvPr id="3" name="Content Placeholder 2"/>
          <p:cNvSpPr>
            <a:spLocks noGrp="1"/>
          </p:cNvSpPr>
          <p:nvPr>
            <p:ph idx="1"/>
          </p:nvPr>
        </p:nvSpPr>
        <p:spPr>
          <a:xfrm>
            <a:off x="838200" y="1434210"/>
            <a:ext cx="10515600" cy="5287265"/>
          </a:xfrm>
        </p:spPr>
        <p:txBody>
          <a:bodyPr>
            <a:normAutofit lnSpcReduction="10000"/>
          </a:bodyPr>
          <a:lstStyle/>
          <a:p>
            <a:r>
              <a:rPr lang="en-US" dirty="0" smtClean="0"/>
              <a:t>Code language in 008/35-37 and 041 and record notes in 546</a:t>
            </a:r>
          </a:p>
          <a:p>
            <a:r>
              <a:rPr lang="en-US" dirty="0" smtClean="0"/>
              <a:t>Give nationality/</a:t>
            </a:r>
            <a:r>
              <a:rPr lang="en-US" dirty="0" err="1" smtClean="0"/>
              <a:t>demonym</a:t>
            </a:r>
            <a:r>
              <a:rPr lang="en-US" dirty="0" smtClean="0"/>
              <a:t> for place of residence and other creator characteristics in 386</a:t>
            </a:r>
          </a:p>
          <a:p>
            <a:pPr marL="0" indent="0">
              <a:buNone/>
            </a:pPr>
            <a:endParaRPr lang="en-US" dirty="0"/>
          </a:p>
          <a:p>
            <a:pPr marL="0" indent="0">
              <a:buNone/>
            </a:pPr>
            <a:r>
              <a:rPr lang="en-US" dirty="0"/>
              <a:t>008/35-37  </a:t>
            </a:r>
            <a:r>
              <a:rPr lang="en-US" dirty="0" err="1" smtClean="0"/>
              <a:t>fre</a:t>
            </a:r>
            <a:r>
              <a:rPr lang="en-US" dirty="0" smtClean="0"/>
              <a:t>			008/35-37  </a:t>
            </a:r>
            <a:r>
              <a:rPr lang="en-US" dirty="0" err="1"/>
              <a:t>fre</a:t>
            </a:r>
            <a:endParaRPr lang="en-US" dirty="0"/>
          </a:p>
          <a:p>
            <a:pPr marL="0" indent="0">
              <a:buNone/>
            </a:pPr>
            <a:r>
              <a:rPr lang="en-US" dirty="0" smtClean="0"/>
              <a:t>650 _0  French poetry.              	650 _0  French poetry $z Brazil.</a:t>
            </a:r>
          </a:p>
          <a:p>
            <a:pPr marL="0" indent="0">
              <a:buNone/>
            </a:pPr>
            <a:r>
              <a:rPr lang="en-US" dirty="0" smtClean="0"/>
              <a:t>386 __  French $2 </a:t>
            </a:r>
            <a:r>
              <a:rPr lang="en-US" dirty="0" err="1" smtClean="0"/>
              <a:t>lcdgt</a:t>
            </a:r>
            <a:r>
              <a:rPr lang="en-US" dirty="0" smtClean="0"/>
              <a:t>    	386 __  Brazilians $2 </a:t>
            </a:r>
            <a:r>
              <a:rPr lang="en-US" dirty="0" err="1" smtClean="0"/>
              <a:t>lcdgt</a:t>
            </a:r>
            <a:endParaRPr lang="en-US" dirty="0" smtClean="0"/>
          </a:p>
          <a:p>
            <a:pPr marL="0" indent="0">
              <a:buNone/>
            </a:pPr>
            <a:endParaRPr lang="en-US" dirty="0" smtClean="0"/>
          </a:p>
          <a:p>
            <a:pPr marL="0" indent="0">
              <a:buNone/>
            </a:pPr>
            <a:r>
              <a:rPr lang="en-US" dirty="0" smtClean="0"/>
              <a:t>008/35-37  </a:t>
            </a:r>
            <a:r>
              <a:rPr lang="en-US" dirty="0" err="1" smtClean="0"/>
              <a:t>fre</a:t>
            </a:r>
            <a:endParaRPr lang="en-US" dirty="0"/>
          </a:p>
          <a:p>
            <a:pPr marL="0" indent="0">
              <a:buNone/>
            </a:pPr>
            <a:r>
              <a:rPr lang="en-US" dirty="0" smtClean="0"/>
              <a:t>650 _0  Short stories, French $z Ghana.</a:t>
            </a:r>
          </a:p>
          <a:p>
            <a:pPr marL="0" indent="0">
              <a:buNone/>
            </a:pPr>
            <a:r>
              <a:rPr lang="en-US" dirty="0" smtClean="0"/>
              <a:t>386 __  Ghanaians $2 </a:t>
            </a:r>
            <a:r>
              <a:rPr lang="en-US" dirty="0" err="1" smtClean="0"/>
              <a:t>lcdgt</a:t>
            </a:r>
            <a:r>
              <a:rPr lang="en-US" dirty="0" smtClean="0"/>
              <a:t>    </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286</a:t>
            </a:fld>
            <a:endParaRPr lang="en-US"/>
          </a:p>
        </p:txBody>
      </p:sp>
    </p:spTree>
    <p:extLst>
      <p:ext uri="{BB962C8B-B14F-4D97-AF65-F5344CB8AC3E}">
        <p14:creationId xmlns:p14="http://schemas.microsoft.com/office/powerpoint/2010/main" val="1443495279"/>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6543"/>
          </a:xfrm>
        </p:spPr>
        <p:txBody>
          <a:bodyPr/>
          <a:lstStyle/>
          <a:p>
            <a:r>
              <a:rPr lang="en-US" dirty="0" smtClean="0"/>
              <a:t>Place of Creation</a:t>
            </a:r>
            <a:endParaRPr lang="en-US" dirty="0"/>
          </a:p>
        </p:txBody>
      </p:sp>
      <p:sp>
        <p:nvSpPr>
          <p:cNvPr id="3" name="Content Placeholder 2"/>
          <p:cNvSpPr>
            <a:spLocks noGrp="1"/>
          </p:cNvSpPr>
          <p:nvPr>
            <p:ph idx="1"/>
          </p:nvPr>
        </p:nvSpPr>
        <p:spPr>
          <a:xfrm>
            <a:off x="838199" y="1182029"/>
            <a:ext cx="11353801" cy="5539446"/>
          </a:xfrm>
        </p:spPr>
        <p:txBody>
          <a:bodyPr>
            <a:normAutofit/>
          </a:bodyPr>
          <a:lstStyle/>
          <a:p>
            <a:r>
              <a:rPr lang="en-US" dirty="0" smtClean="0"/>
              <a:t>In addition to recording </a:t>
            </a:r>
            <a:r>
              <a:rPr lang="en-US" dirty="0" err="1" smtClean="0"/>
              <a:t>demonyms</a:t>
            </a:r>
            <a:r>
              <a:rPr lang="en-US" dirty="0" smtClean="0"/>
              <a:t> for the place where a creator is from in 386, consider giving place of creation in 370 $g.  It’s possible they might not be the same place, however (e.g., a musical work created by an American composer while living in Italy).</a:t>
            </a:r>
          </a:p>
          <a:p>
            <a:pPr marL="0" indent="0">
              <a:buNone/>
            </a:pPr>
            <a:endParaRPr lang="en-US" dirty="0" smtClean="0"/>
          </a:p>
          <a:p>
            <a:pPr marL="0" indent="0">
              <a:buNone/>
            </a:pPr>
            <a:r>
              <a:rPr lang="en-US" dirty="0"/>
              <a:t>245 00 </a:t>
            </a:r>
            <a:r>
              <a:rPr lang="en-US" dirty="0" smtClean="0"/>
              <a:t> Short </a:t>
            </a:r>
            <a:r>
              <a:rPr lang="en-US" dirty="0"/>
              <a:t>stories from Mozambique / </a:t>
            </a:r>
            <a:r>
              <a:rPr lang="en-US" dirty="0" smtClean="0"/>
              <a:t>$c </a:t>
            </a:r>
            <a:r>
              <a:rPr lang="en-US" dirty="0"/>
              <a:t>edited by Richard </a:t>
            </a:r>
            <a:r>
              <a:rPr lang="en-US" dirty="0" smtClean="0"/>
              <a:t>Bartlett. </a:t>
            </a:r>
          </a:p>
          <a:p>
            <a:pPr marL="0" indent="0">
              <a:buNone/>
            </a:pPr>
            <a:r>
              <a:rPr lang="en-US" dirty="0">
                <a:solidFill>
                  <a:srgbClr val="FF0000"/>
                </a:solidFill>
              </a:rPr>
              <a:t>370 </a:t>
            </a:r>
            <a:r>
              <a:rPr lang="en-US" dirty="0" smtClean="0">
                <a:solidFill>
                  <a:srgbClr val="FF0000"/>
                </a:solidFill>
              </a:rPr>
              <a:t>__  $g </a:t>
            </a:r>
            <a:r>
              <a:rPr lang="en-US" dirty="0">
                <a:solidFill>
                  <a:srgbClr val="FF0000"/>
                </a:solidFill>
              </a:rPr>
              <a:t>Mozambique </a:t>
            </a:r>
            <a:r>
              <a:rPr lang="en-US" dirty="0" smtClean="0">
                <a:solidFill>
                  <a:srgbClr val="FF0000"/>
                </a:solidFill>
              </a:rPr>
              <a:t>$2 </a:t>
            </a:r>
            <a:r>
              <a:rPr lang="en-US" dirty="0" err="1">
                <a:solidFill>
                  <a:srgbClr val="FF0000"/>
                </a:solidFill>
              </a:rPr>
              <a:t>naf</a:t>
            </a:r>
            <a:endParaRPr lang="en-US" dirty="0">
              <a:solidFill>
                <a:srgbClr val="FF0000"/>
              </a:solidFill>
            </a:endParaRPr>
          </a:p>
          <a:p>
            <a:pPr marL="0" indent="0">
              <a:buNone/>
            </a:pPr>
            <a:r>
              <a:rPr lang="en-US" dirty="0">
                <a:solidFill>
                  <a:schemeClr val="accent1">
                    <a:lumMod val="50000"/>
                  </a:schemeClr>
                </a:solidFill>
              </a:rPr>
              <a:t>386 </a:t>
            </a:r>
            <a:r>
              <a:rPr lang="en-US" dirty="0" smtClean="0">
                <a:solidFill>
                  <a:schemeClr val="accent1">
                    <a:lumMod val="50000"/>
                  </a:schemeClr>
                </a:solidFill>
              </a:rPr>
              <a:t>__  Mozambicans $2 </a:t>
            </a:r>
            <a:r>
              <a:rPr lang="en-US" dirty="0" err="1">
                <a:solidFill>
                  <a:schemeClr val="accent1">
                    <a:lumMod val="50000"/>
                  </a:schemeClr>
                </a:solidFill>
              </a:rPr>
              <a:t>lcdgt</a:t>
            </a:r>
            <a:endParaRPr lang="en-US" dirty="0">
              <a:solidFill>
                <a:schemeClr val="accent1">
                  <a:lumMod val="50000"/>
                </a:schemeClr>
              </a:solidFill>
            </a:endParaRPr>
          </a:p>
          <a:p>
            <a:pPr marL="0" indent="0">
              <a:buNone/>
            </a:pPr>
            <a:r>
              <a:rPr lang="en-US" dirty="0"/>
              <a:t>546 </a:t>
            </a:r>
            <a:r>
              <a:rPr lang="en-US" dirty="0" smtClean="0"/>
              <a:t>__  Translated </a:t>
            </a:r>
            <a:r>
              <a:rPr lang="en-US" dirty="0"/>
              <a:t>from the Portuguese.</a:t>
            </a:r>
          </a:p>
          <a:p>
            <a:pPr marL="0" indent="0">
              <a:buNone/>
            </a:pPr>
            <a:r>
              <a:rPr lang="en-US" dirty="0"/>
              <a:t>650 </a:t>
            </a:r>
            <a:r>
              <a:rPr lang="en-US" dirty="0" smtClean="0"/>
              <a:t>_0  Short </a:t>
            </a:r>
            <a:r>
              <a:rPr lang="en-US" dirty="0"/>
              <a:t>stories, Mozambican (Portuguese) </a:t>
            </a:r>
            <a:r>
              <a:rPr lang="en-US" dirty="0" smtClean="0"/>
              <a:t>$v </a:t>
            </a:r>
            <a:r>
              <a:rPr lang="en-US" dirty="0"/>
              <a:t>Translations </a:t>
            </a:r>
            <a:r>
              <a:rPr lang="en-US" dirty="0" smtClean="0"/>
              <a:t>into English.</a:t>
            </a:r>
          </a:p>
          <a:p>
            <a:pPr marL="0" indent="0">
              <a:buNone/>
            </a:pPr>
            <a:r>
              <a:rPr lang="en-US" dirty="0" smtClean="0"/>
              <a:t>655 _7  Short stories. $2 </a:t>
            </a:r>
            <a:r>
              <a:rPr lang="en-US" dirty="0" err="1" smtClean="0"/>
              <a:t>lcgft</a:t>
            </a:r>
            <a:endParaRPr lang="en-US" dirty="0"/>
          </a:p>
          <a:p>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287</a:t>
            </a:fld>
            <a:endParaRPr lang="en-US"/>
          </a:p>
        </p:txBody>
      </p:sp>
    </p:spTree>
    <p:extLst>
      <p:ext uri="{BB962C8B-B14F-4D97-AF65-F5344CB8AC3E}">
        <p14:creationId xmlns:p14="http://schemas.microsoft.com/office/powerpoint/2010/main" val="2534717873"/>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0159"/>
            <a:ext cx="10515600" cy="716543"/>
          </a:xfrm>
        </p:spPr>
        <p:txBody>
          <a:bodyPr/>
          <a:lstStyle/>
          <a:p>
            <a:r>
              <a:rPr lang="en-US" dirty="0" smtClean="0"/>
              <a:t>Country of Producing Entity</a:t>
            </a:r>
            <a:endParaRPr lang="en-US" dirty="0"/>
          </a:p>
        </p:txBody>
      </p:sp>
      <p:sp>
        <p:nvSpPr>
          <p:cNvPr id="3" name="Content Placeholder 2"/>
          <p:cNvSpPr>
            <a:spLocks noGrp="1"/>
          </p:cNvSpPr>
          <p:nvPr>
            <p:ph idx="1"/>
          </p:nvPr>
        </p:nvSpPr>
        <p:spPr>
          <a:xfrm>
            <a:off x="838199" y="1182028"/>
            <a:ext cx="11353801" cy="5675971"/>
          </a:xfrm>
        </p:spPr>
        <p:txBody>
          <a:bodyPr>
            <a:normAutofit/>
          </a:bodyPr>
          <a:lstStyle/>
          <a:p>
            <a:r>
              <a:rPr lang="en-US" dirty="0" smtClean="0"/>
              <a:t>Field 257 in bibliographic records</a:t>
            </a:r>
          </a:p>
          <a:p>
            <a:r>
              <a:rPr lang="en-US" dirty="0" smtClean="0"/>
              <a:t>Field 370 $c or $g in bibliographic and authority records</a:t>
            </a:r>
          </a:p>
          <a:p>
            <a:r>
              <a:rPr lang="en-US" dirty="0" smtClean="0"/>
              <a:t>Subfield $</a:t>
            </a:r>
            <a:r>
              <a:rPr lang="en-US" dirty="0" err="1" smtClean="0"/>
              <a:t>i</a:t>
            </a:r>
            <a:r>
              <a:rPr lang="en-US" dirty="0" smtClean="0"/>
              <a:t> in 370 and/or 386 could be used to explain the relationship</a:t>
            </a:r>
          </a:p>
          <a:p>
            <a:endParaRPr lang="en-US" dirty="0"/>
          </a:p>
          <a:p>
            <a:pPr marL="0" indent="0">
              <a:buNone/>
            </a:pPr>
            <a:r>
              <a:rPr lang="en-US" dirty="0" smtClean="0"/>
              <a:t>245 00  Monsters</a:t>
            </a:r>
            <a:r>
              <a:rPr lang="en-US" dirty="0"/>
              <a:t>, Inc. / </a:t>
            </a:r>
            <a:r>
              <a:rPr lang="en-US" dirty="0" smtClean="0"/>
              <a:t>$c </a:t>
            </a:r>
            <a:r>
              <a:rPr lang="en-US" dirty="0"/>
              <a:t>Walt Disney Pictures presents ; Pixar </a:t>
            </a:r>
            <a:r>
              <a:rPr lang="en-US" dirty="0" smtClean="0"/>
              <a:t>Animation</a:t>
            </a:r>
          </a:p>
          <a:p>
            <a:pPr marL="0" indent="0">
              <a:buNone/>
            </a:pPr>
            <a:r>
              <a:rPr lang="en-US" dirty="0"/>
              <a:t>	</a:t>
            </a:r>
            <a:r>
              <a:rPr lang="en-US" dirty="0" smtClean="0"/>
              <a:t>   </a:t>
            </a:r>
            <a:r>
              <a:rPr lang="en-US" dirty="0"/>
              <a:t>Studios film ; producer, Darla K. Anderson ; written by </a:t>
            </a:r>
            <a:r>
              <a:rPr lang="en-US" dirty="0" smtClean="0"/>
              <a:t>Andrew</a:t>
            </a:r>
          </a:p>
          <a:p>
            <a:pPr marL="0" indent="0">
              <a:buNone/>
            </a:pPr>
            <a:r>
              <a:rPr lang="en-US" dirty="0"/>
              <a:t>	</a:t>
            </a:r>
            <a:r>
              <a:rPr lang="en-US" dirty="0" smtClean="0"/>
              <a:t>   Stanton</a:t>
            </a:r>
            <a:r>
              <a:rPr lang="en-US" dirty="0"/>
              <a:t>, Daniel Gerson ; directors, Pete </a:t>
            </a:r>
            <a:r>
              <a:rPr lang="en-US" dirty="0" err="1"/>
              <a:t>Docter</a:t>
            </a:r>
            <a:r>
              <a:rPr lang="en-US" dirty="0"/>
              <a:t>, David Silverman, </a:t>
            </a:r>
            <a:r>
              <a:rPr lang="en-US" dirty="0" smtClean="0"/>
              <a:t>Lee</a:t>
            </a:r>
          </a:p>
          <a:p>
            <a:pPr marL="0" indent="0">
              <a:buNone/>
            </a:pPr>
            <a:r>
              <a:rPr lang="en-US" dirty="0"/>
              <a:t>	</a:t>
            </a:r>
            <a:r>
              <a:rPr lang="en-US" dirty="0" smtClean="0"/>
              <a:t>   Unkrich.</a:t>
            </a:r>
          </a:p>
          <a:p>
            <a:pPr marL="0" indent="0">
              <a:buNone/>
            </a:pPr>
            <a:r>
              <a:rPr lang="en-US" dirty="0">
                <a:solidFill>
                  <a:srgbClr val="FF0000"/>
                </a:solidFill>
              </a:rPr>
              <a:t>257 __ </a:t>
            </a:r>
            <a:r>
              <a:rPr lang="en-US" dirty="0" smtClean="0">
                <a:solidFill>
                  <a:srgbClr val="FF0000"/>
                </a:solidFill>
              </a:rPr>
              <a:t> United </a:t>
            </a:r>
            <a:r>
              <a:rPr lang="en-US" dirty="0">
                <a:solidFill>
                  <a:srgbClr val="FF0000"/>
                </a:solidFill>
              </a:rPr>
              <a:t>States </a:t>
            </a:r>
            <a:r>
              <a:rPr lang="en-US" dirty="0" smtClean="0">
                <a:solidFill>
                  <a:srgbClr val="FF0000"/>
                </a:solidFill>
              </a:rPr>
              <a:t>$2 </a:t>
            </a:r>
            <a:r>
              <a:rPr lang="en-US" dirty="0" err="1" smtClean="0">
                <a:solidFill>
                  <a:srgbClr val="FF0000"/>
                </a:solidFill>
              </a:rPr>
              <a:t>naf</a:t>
            </a:r>
            <a:endParaRPr lang="en-US" dirty="0" smtClean="0">
              <a:solidFill>
                <a:srgbClr val="FF0000"/>
              </a:solidFill>
            </a:endParaRPr>
          </a:p>
          <a:p>
            <a:pPr marL="0" indent="0">
              <a:buNone/>
            </a:pPr>
            <a:r>
              <a:rPr lang="en-US" i="1" dirty="0" smtClean="0">
                <a:solidFill>
                  <a:srgbClr val="0070C0"/>
                </a:solidFill>
              </a:rPr>
              <a:t>370 __  $</a:t>
            </a:r>
            <a:r>
              <a:rPr lang="en-US" i="1" dirty="0" err="1" smtClean="0">
                <a:solidFill>
                  <a:srgbClr val="0070C0"/>
                </a:solidFill>
              </a:rPr>
              <a:t>i</a:t>
            </a:r>
            <a:r>
              <a:rPr lang="en-US" i="1" dirty="0" smtClean="0">
                <a:solidFill>
                  <a:srgbClr val="0070C0"/>
                </a:solidFill>
              </a:rPr>
              <a:t> Production company: $c United States $2 </a:t>
            </a:r>
            <a:r>
              <a:rPr lang="en-US" i="1" dirty="0" err="1" smtClean="0">
                <a:solidFill>
                  <a:srgbClr val="0070C0"/>
                </a:solidFill>
              </a:rPr>
              <a:t>naf</a:t>
            </a:r>
            <a:endParaRPr lang="en-US" i="1" dirty="0" smtClean="0">
              <a:solidFill>
                <a:srgbClr val="0070C0"/>
              </a:solidFill>
            </a:endParaRPr>
          </a:p>
          <a:p>
            <a:pPr marL="0" indent="0">
              <a:buNone/>
            </a:pPr>
            <a:r>
              <a:rPr lang="en-US" i="1" dirty="0" smtClean="0">
                <a:solidFill>
                  <a:srgbClr val="0070C0"/>
                </a:solidFill>
              </a:rPr>
              <a:t>386 __  $</a:t>
            </a:r>
            <a:r>
              <a:rPr lang="en-US" i="1" dirty="0" err="1" smtClean="0">
                <a:solidFill>
                  <a:srgbClr val="0070C0"/>
                </a:solidFill>
              </a:rPr>
              <a:t>i</a:t>
            </a:r>
            <a:r>
              <a:rPr lang="en-US" i="1" dirty="0" smtClean="0">
                <a:solidFill>
                  <a:srgbClr val="0070C0"/>
                </a:solidFill>
              </a:rPr>
              <a:t> Production company: $a Americans $2 </a:t>
            </a:r>
            <a:r>
              <a:rPr lang="en-US" i="1" dirty="0" err="1" smtClean="0">
                <a:solidFill>
                  <a:srgbClr val="0070C0"/>
                </a:solidFill>
              </a:rPr>
              <a:t>lcdgt</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288</a:t>
            </a:fld>
            <a:endParaRPr lang="en-US"/>
          </a:p>
        </p:txBody>
      </p:sp>
    </p:spTree>
    <p:extLst>
      <p:ext uri="{BB962C8B-B14F-4D97-AF65-F5344CB8AC3E}">
        <p14:creationId xmlns:p14="http://schemas.microsoft.com/office/powerpoint/2010/main" val="3266325427"/>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25459825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26" y="318756"/>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626326" y="1317171"/>
            <a:ext cx="11316630" cy="5540829"/>
          </a:xfrm>
        </p:spPr>
        <p:txBody>
          <a:bodyPr>
            <a:normAutofit/>
          </a:bodyPr>
          <a:lstStyle/>
          <a:p>
            <a:pPr>
              <a:spcAft>
                <a:spcPts val="600"/>
              </a:spcAft>
            </a:pPr>
            <a:r>
              <a:rPr lang="en-US" sz="3000" dirty="0" smtClean="0"/>
              <a:t>General principles</a:t>
            </a:r>
          </a:p>
          <a:p>
            <a:pPr lvl="1">
              <a:spcAft>
                <a:spcPts val="600"/>
              </a:spcAft>
            </a:pPr>
            <a:r>
              <a:rPr lang="en-US" sz="2800" b="1" i="1" dirty="0" smtClean="0"/>
              <a:t>Exclusions</a:t>
            </a:r>
            <a:r>
              <a:rPr lang="en-US" sz="2800" b="1" i="1" dirty="0"/>
              <a:t>:</a:t>
            </a:r>
            <a:r>
              <a:rPr lang="en-US" sz="2800" dirty="0"/>
              <a:t> </a:t>
            </a:r>
            <a:r>
              <a:rPr lang="en-US" sz="2800" dirty="0" smtClean="0"/>
              <a:t>Several </a:t>
            </a:r>
            <a:r>
              <a:rPr lang="en-US" sz="2800" dirty="0"/>
              <a:t>other characteristics of works and expressions are closely related to genres and forms, but are not eligible for </a:t>
            </a:r>
            <a:r>
              <a:rPr lang="en-US" sz="2800" dirty="0" smtClean="0">
                <a:solidFill>
                  <a:srgbClr val="FF0000"/>
                </a:solidFill>
              </a:rPr>
              <a:t>explicit</a:t>
            </a:r>
            <a:r>
              <a:rPr lang="en-US" sz="2800" dirty="0" smtClean="0"/>
              <a:t> </a:t>
            </a:r>
            <a:r>
              <a:rPr lang="en-US" sz="2800" dirty="0"/>
              <a:t>inclusion in LCGFT</a:t>
            </a:r>
            <a:r>
              <a:rPr lang="en-US" sz="2800" dirty="0" smtClean="0"/>
              <a:t>:</a:t>
            </a:r>
          </a:p>
          <a:p>
            <a:pPr lvl="2"/>
            <a:r>
              <a:rPr lang="en-US" sz="2500" dirty="0" smtClean="0">
                <a:solidFill>
                  <a:srgbClr val="FF0000"/>
                </a:solidFill>
              </a:rPr>
              <a:t>ethnicity</a:t>
            </a:r>
            <a:r>
              <a:rPr lang="en-US" sz="2500" dirty="0">
                <a:solidFill>
                  <a:srgbClr val="FF0000"/>
                </a:solidFill>
              </a:rPr>
              <a:t>, nationality, or other characteristics of </a:t>
            </a:r>
            <a:r>
              <a:rPr lang="en-US" sz="2500" dirty="0" smtClean="0">
                <a:solidFill>
                  <a:srgbClr val="FF0000"/>
                </a:solidFill>
              </a:rPr>
              <a:t>creators </a:t>
            </a:r>
            <a:endParaRPr lang="en-US" sz="2500" dirty="0">
              <a:solidFill>
                <a:srgbClr val="FF0000"/>
              </a:solidFill>
            </a:endParaRPr>
          </a:p>
          <a:p>
            <a:pPr marL="1371600" lvl="3" indent="0">
              <a:spcAft>
                <a:spcPts val="600"/>
              </a:spcAft>
              <a:buNone/>
            </a:pPr>
            <a:r>
              <a:rPr lang="en-US" sz="2300" dirty="0" smtClean="0"/>
              <a:t>Korean drama</a:t>
            </a:r>
            <a:r>
              <a:rPr lang="en-US" sz="2300" dirty="0"/>
              <a:t>; </a:t>
            </a:r>
            <a:r>
              <a:rPr lang="en-US" sz="2300" dirty="0" smtClean="0"/>
              <a:t>Russian folk songs; Artists</a:t>
            </a:r>
            <a:r>
              <a:rPr lang="en-US" sz="2300" dirty="0"/>
              <a:t>' writings; Films by </a:t>
            </a:r>
            <a:r>
              <a:rPr lang="en-US" sz="2300" dirty="0" smtClean="0"/>
              <a:t>children; Music </a:t>
            </a:r>
            <a:r>
              <a:rPr lang="en-US" sz="2300" dirty="0"/>
              <a:t>by women </a:t>
            </a:r>
            <a:r>
              <a:rPr lang="en-US" sz="2300" dirty="0" smtClean="0"/>
              <a:t>composers; Shinto </a:t>
            </a:r>
            <a:r>
              <a:rPr lang="en-US" sz="2300" dirty="0"/>
              <a:t>poetry; Taoist music; Mexican American </a:t>
            </a:r>
            <a:r>
              <a:rPr lang="en-US" sz="2300" dirty="0" smtClean="0"/>
              <a:t>posters</a:t>
            </a:r>
          </a:p>
          <a:p>
            <a:pPr lvl="2">
              <a:spcAft>
                <a:spcPts val="600"/>
              </a:spcAft>
            </a:pPr>
            <a:r>
              <a:rPr lang="en-US" sz="2500" dirty="0" smtClean="0">
                <a:solidFill>
                  <a:srgbClr val="FF0000"/>
                </a:solidFill>
              </a:rPr>
              <a:t>intended audience </a:t>
            </a:r>
          </a:p>
          <a:p>
            <a:pPr marL="1371600" lvl="3" indent="0">
              <a:spcAft>
                <a:spcPts val="600"/>
              </a:spcAft>
              <a:buNone/>
            </a:pPr>
            <a:r>
              <a:rPr lang="en-US" sz="2300" dirty="0" smtClean="0"/>
              <a:t>Children’s stories; Young adult </a:t>
            </a:r>
            <a:r>
              <a:rPr lang="en-US" sz="2300" dirty="0"/>
              <a:t>drama; Music for the hearing impaired; </a:t>
            </a:r>
            <a:r>
              <a:rPr lang="en-US" sz="2300" dirty="0" smtClean="0"/>
              <a:t>Spanish language--Conversation </a:t>
            </a:r>
            <a:r>
              <a:rPr lang="en-US" sz="2300" dirty="0"/>
              <a:t>and phrase books (for </a:t>
            </a:r>
            <a:r>
              <a:rPr lang="en-US" sz="2300" dirty="0" smtClean="0"/>
              <a:t>police)</a:t>
            </a:r>
          </a:p>
          <a:p>
            <a:pPr lvl="2">
              <a:spcAft>
                <a:spcPts val="600"/>
              </a:spcAft>
            </a:pPr>
            <a:r>
              <a:rPr lang="en-US" sz="2500" dirty="0" smtClean="0">
                <a:solidFill>
                  <a:srgbClr val="FF0000"/>
                </a:solidFill>
              </a:rPr>
              <a:t>time </a:t>
            </a:r>
            <a:r>
              <a:rPr lang="en-US" sz="2500" dirty="0">
                <a:solidFill>
                  <a:srgbClr val="FF0000"/>
                </a:solidFill>
              </a:rPr>
              <a:t>period of </a:t>
            </a:r>
            <a:r>
              <a:rPr lang="en-US" sz="2500" dirty="0" smtClean="0">
                <a:solidFill>
                  <a:srgbClr val="FF0000"/>
                </a:solidFill>
              </a:rPr>
              <a:t>creation</a:t>
            </a:r>
          </a:p>
          <a:p>
            <a:pPr marL="1371600" lvl="3" indent="0">
              <a:buNone/>
            </a:pPr>
            <a:r>
              <a:rPr lang="en-US" sz="2300" dirty="0" smtClean="0"/>
              <a:t>Medieval music; Han poetry; 19th century maps; Sixties rock ‘n roll</a:t>
            </a:r>
          </a:p>
        </p:txBody>
      </p:sp>
      <p:sp>
        <p:nvSpPr>
          <p:cNvPr id="5" name="Slide Number Placeholder 4"/>
          <p:cNvSpPr>
            <a:spLocks noGrp="1"/>
          </p:cNvSpPr>
          <p:nvPr>
            <p:ph type="sldNum" sz="quarter" idx="12"/>
          </p:nvPr>
        </p:nvSpPr>
        <p:spPr/>
        <p:txBody>
          <a:bodyPr/>
          <a:lstStyle/>
          <a:p>
            <a:fld id="{A00A331D-2EB0-4CEE-8662-2FAB66802E28}" type="slidenum">
              <a:rPr lang="en-US" smtClean="0"/>
              <a:t>29</a:t>
            </a:fld>
            <a:endParaRPr lang="en-US"/>
          </a:p>
        </p:txBody>
      </p:sp>
    </p:spTree>
    <p:extLst>
      <p:ext uri="{BB962C8B-B14F-4D97-AF65-F5344CB8AC3E}">
        <p14:creationId xmlns:p14="http://schemas.microsoft.com/office/powerpoint/2010/main" val="3654942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p:spPr>
        <p:txBody>
          <a:bodyPr/>
          <a:lstStyle/>
          <a:p>
            <a:r>
              <a:rPr lang="en-US" dirty="0" smtClean="0"/>
              <a:t>Workshop Outline</a:t>
            </a:r>
            <a:endParaRPr lang="en-US" dirty="0"/>
          </a:p>
        </p:txBody>
      </p:sp>
      <p:sp>
        <p:nvSpPr>
          <p:cNvPr id="3" name="Content Placeholder 2"/>
          <p:cNvSpPr>
            <a:spLocks noGrp="1"/>
          </p:cNvSpPr>
          <p:nvPr>
            <p:ph idx="1"/>
          </p:nvPr>
        </p:nvSpPr>
        <p:spPr>
          <a:xfrm>
            <a:off x="838200" y="1558339"/>
            <a:ext cx="10515600" cy="5180086"/>
          </a:xfrm>
        </p:spPr>
        <p:txBody>
          <a:bodyPr>
            <a:normAutofit/>
          </a:bodyPr>
          <a:lstStyle/>
          <a:p>
            <a:r>
              <a:rPr lang="en-US" dirty="0" smtClean="0"/>
              <a:t>LCDGT</a:t>
            </a:r>
          </a:p>
          <a:p>
            <a:pPr lvl="1"/>
            <a:r>
              <a:rPr lang="en-US" dirty="0" smtClean="0"/>
              <a:t>Audience and Creator/Contributor Characteristics</a:t>
            </a:r>
          </a:p>
          <a:p>
            <a:pPr lvl="1"/>
            <a:r>
              <a:rPr lang="en-US" dirty="0" smtClean="0"/>
              <a:t>MARC 385/386</a:t>
            </a:r>
          </a:p>
          <a:p>
            <a:pPr lvl="1"/>
            <a:r>
              <a:rPr lang="en-US" dirty="0" smtClean="0"/>
              <a:t>Where Can You </a:t>
            </a:r>
            <a:r>
              <a:rPr lang="en-US" smtClean="0"/>
              <a:t>Find LCDGT Terms?</a:t>
            </a:r>
            <a:endParaRPr lang="en-US" dirty="0"/>
          </a:p>
          <a:p>
            <a:pPr lvl="1"/>
            <a:r>
              <a:rPr lang="en-US" dirty="0"/>
              <a:t>Assigning LCDGT</a:t>
            </a:r>
          </a:p>
          <a:p>
            <a:pPr lvl="2"/>
            <a:r>
              <a:rPr lang="en-US" dirty="0" smtClean="0"/>
              <a:t>Exercises</a:t>
            </a:r>
          </a:p>
          <a:p>
            <a:r>
              <a:rPr lang="en-US" dirty="0"/>
              <a:t>Other Facets (Briefly)</a:t>
            </a:r>
          </a:p>
          <a:p>
            <a:pPr lvl="1"/>
            <a:r>
              <a:rPr lang="en-US" dirty="0"/>
              <a:t>Music Medium of Performance</a:t>
            </a:r>
          </a:p>
          <a:p>
            <a:pPr lvl="1"/>
            <a:r>
              <a:rPr lang="en-US" dirty="0"/>
              <a:t>Time Period of Creation</a:t>
            </a:r>
          </a:p>
          <a:p>
            <a:pPr lvl="1"/>
            <a:r>
              <a:rPr lang="en-US" dirty="0"/>
              <a:t>Language</a:t>
            </a:r>
          </a:p>
          <a:p>
            <a:pPr lvl="1"/>
            <a:r>
              <a:rPr lang="en-US" dirty="0"/>
              <a:t>Place of Creation</a:t>
            </a:r>
          </a:p>
          <a:p>
            <a:pPr lvl="1"/>
            <a:r>
              <a:rPr lang="en-US" dirty="0"/>
              <a:t>Country of Producing Entity</a:t>
            </a:r>
          </a:p>
          <a:p>
            <a:pPr marL="914400" lvl="2" indent="0">
              <a:buNone/>
            </a:pPr>
            <a:endParaRPr lang="en-US" dirty="0" smtClean="0"/>
          </a:p>
          <a:p>
            <a:pPr marL="914400" lvl="2" indent="0">
              <a:buNone/>
            </a:pP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3</a:t>
            </a:fld>
            <a:endParaRPr lang="en-US"/>
          </a:p>
        </p:txBody>
      </p:sp>
    </p:spTree>
    <p:extLst>
      <p:ext uri="{BB962C8B-B14F-4D97-AF65-F5344CB8AC3E}">
        <p14:creationId xmlns:p14="http://schemas.microsoft.com/office/powerpoint/2010/main" val="33754051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26" y="318756"/>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626326" y="1317171"/>
            <a:ext cx="11316630" cy="5540829"/>
          </a:xfrm>
        </p:spPr>
        <p:txBody>
          <a:bodyPr>
            <a:normAutofit/>
          </a:bodyPr>
          <a:lstStyle/>
          <a:p>
            <a:pPr>
              <a:spcAft>
                <a:spcPts val="600"/>
              </a:spcAft>
            </a:pPr>
            <a:r>
              <a:rPr lang="en-US" sz="3000" dirty="0" smtClean="0"/>
              <a:t>General principles</a:t>
            </a:r>
          </a:p>
          <a:p>
            <a:pPr lvl="1">
              <a:spcAft>
                <a:spcPts val="600"/>
              </a:spcAft>
            </a:pPr>
            <a:r>
              <a:rPr lang="en-US" sz="2800" b="1" i="1" dirty="0" smtClean="0"/>
              <a:t>Exclusions</a:t>
            </a:r>
            <a:r>
              <a:rPr lang="en-US" sz="2800" b="1" i="1" dirty="0"/>
              <a:t>:</a:t>
            </a:r>
            <a:r>
              <a:rPr lang="en-US" sz="2800" dirty="0"/>
              <a:t> </a:t>
            </a:r>
            <a:r>
              <a:rPr lang="en-US" sz="2800" dirty="0" smtClean="0"/>
              <a:t>Several </a:t>
            </a:r>
            <a:r>
              <a:rPr lang="en-US" sz="2800" dirty="0"/>
              <a:t>other characteristics of works and expressions are closely related to genres and forms, but are not eligible for </a:t>
            </a:r>
            <a:r>
              <a:rPr lang="en-US" sz="2800" dirty="0" smtClean="0">
                <a:solidFill>
                  <a:srgbClr val="FF0000"/>
                </a:solidFill>
              </a:rPr>
              <a:t>explicit</a:t>
            </a:r>
            <a:r>
              <a:rPr lang="en-US" sz="2800" dirty="0" smtClean="0"/>
              <a:t> </a:t>
            </a:r>
            <a:r>
              <a:rPr lang="en-US" sz="2800" dirty="0"/>
              <a:t>inclusion in LCGFT</a:t>
            </a:r>
            <a:r>
              <a:rPr lang="en-US" sz="2800" dirty="0" smtClean="0"/>
              <a:t>:</a:t>
            </a:r>
          </a:p>
          <a:p>
            <a:pPr lvl="2"/>
            <a:r>
              <a:rPr lang="en-US" sz="2500" dirty="0" smtClean="0">
                <a:solidFill>
                  <a:srgbClr val="FF0000"/>
                </a:solidFill>
              </a:rPr>
              <a:t>language</a:t>
            </a:r>
          </a:p>
          <a:p>
            <a:pPr marL="1371600" lvl="3" indent="0">
              <a:spcAft>
                <a:spcPts val="600"/>
              </a:spcAft>
              <a:buNone/>
            </a:pPr>
            <a:r>
              <a:rPr lang="en-US" sz="2300" dirty="0" smtClean="0"/>
              <a:t>French fiction; Tagalog drama; Esperanto wit and humor; Chinese films</a:t>
            </a:r>
          </a:p>
          <a:p>
            <a:pPr lvl="2"/>
            <a:r>
              <a:rPr lang="en-US" sz="2500" dirty="0" smtClean="0">
                <a:solidFill>
                  <a:srgbClr val="FF0000"/>
                </a:solidFill>
              </a:rPr>
              <a:t>place of creation</a:t>
            </a:r>
          </a:p>
          <a:p>
            <a:pPr marL="1371600" lvl="3" indent="0">
              <a:spcAft>
                <a:spcPts val="600"/>
              </a:spcAft>
              <a:buNone/>
            </a:pPr>
            <a:r>
              <a:rPr lang="en-US" sz="2300" dirty="0" smtClean="0"/>
              <a:t>East </a:t>
            </a:r>
            <a:r>
              <a:rPr lang="en-US" sz="2300" dirty="0"/>
              <a:t>Asian periodicals; Southern African newspapers; Inland Empire </a:t>
            </a:r>
            <a:r>
              <a:rPr lang="en-US" sz="2300" dirty="0" smtClean="0"/>
              <a:t>poetry</a:t>
            </a:r>
          </a:p>
          <a:p>
            <a:pPr lvl="2"/>
            <a:r>
              <a:rPr lang="en-US" sz="2500" dirty="0" smtClean="0">
                <a:solidFill>
                  <a:srgbClr val="FF0000"/>
                </a:solidFill>
              </a:rPr>
              <a:t>country of production</a:t>
            </a:r>
          </a:p>
          <a:p>
            <a:pPr marL="1371600" lvl="3" indent="0">
              <a:spcAft>
                <a:spcPts val="600"/>
              </a:spcAft>
              <a:buNone/>
            </a:pPr>
            <a:r>
              <a:rPr lang="en-US" sz="2300" dirty="0" smtClean="0"/>
              <a:t>Canadian films; Mexican television programs</a:t>
            </a:r>
          </a:p>
          <a:p>
            <a:pPr lvl="2"/>
            <a:r>
              <a:rPr lang="en-US" sz="2500" dirty="0" smtClean="0">
                <a:solidFill>
                  <a:srgbClr val="FF0000"/>
                </a:solidFill>
              </a:rPr>
              <a:t>geographic location</a:t>
            </a:r>
          </a:p>
          <a:p>
            <a:pPr marL="1371600" lvl="3" indent="0">
              <a:buNone/>
            </a:pPr>
            <a:r>
              <a:rPr lang="en-US" sz="2300" dirty="0" smtClean="0"/>
              <a:t>fiction </a:t>
            </a:r>
            <a:r>
              <a:rPr lang="en-US" sz="2300" dirty="0"/>
              <a:t>set in </a:t>
            </a:r>
            <a:r>
              <a:rPr lang="en-US" sz="2300" dirty="0" smtClean="0"/>
              <a:t>Portland, Oregon; films set in Tokyo</a:t>
            </a:r>
          </a:p>
        </p:txBody>
      </p:sp>
      <p:sp>
        <p:nvSpPr>
          <p:cNvPr id="5" name="Slide Number Placeholder 4"/>
          <p:cNvSpPr>
            <a:spLocks noGrp="1"/>
          </p:cNvSpPr>
          <p:nvPr>
            <p:ph type="sldNum" sz="quarter" idx="12"/>
          </p:nvPr>
        </p:nvSpPr>
        <p:spPr/>
        <p:txBody>
          <a:bodyPr/>
          <a:lstStyle/>
          <a:p>
            <a:fld id="{A00A331D-2EB0-4CEE-8662-2FAB66802E28}" type="slidenum">
              <a:rPr lang="en-US" smtClean="0"/>
              <a:t>30</a:t>
            </a:fld>
            <a:endParaRPr lang="en-US"/>
          </a:p>
        </p:txBody>
      </p:sp>
    </p:spTree>
    <p:extLst>
      <p:ext uri="{BB962C8B-B14F-4D97-AF65-F5344CB8AC3E}">
        <p14:creationId xmlns:p14="http://schemas.microsoft.com/office/powerpoint/2010/main" val="35422359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317171"/>
            <a:ext cx="11227421" cy="5540829"/>
          </a:xfrm>
        </p:spPr>
        <p:txBody>
          <a:bodyPr>
            <a:normAutofit/>
          </a:bodyPr>
          <a:lstStyle/>
          <a:p>
            <a:r>
              <a:rPr lang="en-US" sz="3000" dirty="0" smtClean="0"/>
              <a:t>General principles</a:t>
            </a:r>
          </a:p>
          <a:p>
            <a:pPr lvl="1">
              <a:spcAft>
                <a:spcPts val="600"/>
              </a:spcAft>
            </a:pPr>
            <a:r>
              <a:rPr lang="en-US" sz="2800" b="1" i="1" dirty="0" smtClean="0"/>
              <a:t>Exclusions</a:t>
            </a:r>
            <a:r>
              <a:rPr lang="en-US" sz="2800" b="1" i="1" dirty="0"/>
              <a:t>:</a:t>
            </a:r>
            <a:r>
              <a:rPr lang="en-US" sz="2800" dirty="0"/>
              <a:t> </a:t>
            </a:r>
            <a:r>
              <a:rPr lang="en-US" sz="2800" dirty="0" smtClean="0"/>
              <a:t>Several </a:t>
            </a:r>
            <a:r>
              <a:rPr lang="en-US" sz="2800" dirty="0"/>
              <a:t>other characteristics of works and expressions are closely related to genres and forms, but are not eligible for </a:t>
            </a:r>
            <a:r>
              <a:rPr lang="en-US" sz="2800" dirty="0" smtClean="0">
                <a:solidFill>
                  <a:srgbClr val="FF0000"/>
                </a:solidFill>
              </a:rPr>
              <a:t>explicit</a:t>
            </a:r>
            <a:r>
              <a:rPr lang="en-US" sz="2800" dirty="0" smtClean="0"/>
              <a:t> </a:t>
            </a:r>
            <a:r>
              <a:rPr lang="en-US" sz="2800" dirty="0"/>
              <a:t>inclusion in LCGFT</a:t>
            </a:r>
            <a:r>
              <a:rPr lang="en-US" sz="2800" dirty="0" smtClean="0"/>
              <a:t>:</a:t>
            </a:r>
          </a:p>
          <a:p>
            <a:pPr lvl="2"/>
            <a:r>
              <a:rPr lang="en-US" sz="2500" dirty="0" smtClean="0">
                <a:solidFill>
                  <a:srgbClr val="FF0000"/>
                </a:solidFill>
              </a:rPr>
              <a:t>popularity of the work</a:t>
            </a:r>
          </a:p>
          <a:p>
            <a:pPr marL="1371600" lvl="3" indent="0">
              <a:spcAft>
                <a:spcPts val="600"/>
              </a:spcAft>
              <a:buNone/>
            </a:pPr>
            <a:r>
              <a:rPr lang="en-US" sz="2300" dirty="0" smtClean="0"/>
              <a:t>blockbusters; flops</a:t>
            </a:r>
          </a:p>
          <a:p>
            <a:pPr lvl="2"/>
            <a:r>
              <a:rPr lang="en-US" sz="2500" dirty="0" smtClean="0">
                <a:solidFill>
                  <a:srgbClr val="FF0000"/>
                </a:solidFill>
              </a:rPr>
              <a:t>medium </a:t>
            </a:r>
            <a:r>
              <a:rPr lang="en-US" sz="2500" dirty="0">
                <a:solidFill>
                  <a:srgbClr val="FF0000"/>
                </a:solidFill>
              </a:rPr>
              <a:t>of </a:t>
            </a:r>
            <a:r>
              <a:rPr lang="en-US" sz="2500" dirty="0" smtClean="0">
                <a:solidFill>
                  <a:srgbClr val="FF0000"/>
                </a:solidFill>
              </a:rPr>
              <a:t>performance</a:t>
            </a:r>
          </a:p>
          <a:p>
            <a:pPr marL="1371600" lvl="3" indent="0">
              <a:spcAft>
                <a:spcPts val="600"/>
              </a:spcAft>
              <a:buNone/>
            </a:pPr>
            <a:r>
              <a:rPr lang="en-US" sz="2300" dirty="0" smtClean="0"/>
              <a:t>Trumpet </a:t>
            </a:r>
            <a:r>
              <a:rPr lang="en-US" sz="2300" dirty="0"/>
              <a:t>music; Choruses (Mixed voices); Bassoon, oboe, violin, cello with orchestra</a:t>
            </a:r>
            <a:endParaRPr lang="en-US" sz="2300" dirty="0" smtClean="0"/>
          </a:p>
          <a:p>
            <a:pPr lvl="2">
              <a:spcAft>
                <a:spcPts val="600"/>
              </a:spcAft>
            </a:pPr>
            <a:r>
              <a:rPr lang="en-US" sz="2500" dirty="0" smtClean="0">
                <a:solidFill>
                  <a:srgbClr val="FF0000"/>
                </a:solidFill>
              </a:rPr>
              <a:t>terms </a:t>
            </a:r>
            <a:r>
              <a:rPr lang="en-US" sz="2500" dirty="0">
                <a:solidFill>
                  <a:srgbClr val="FF0000"/>
                </a:solidFill>
              </a:rPr>
              <a:t>that by their nature require a value judgment on the part of catalogers and </a:t>
            </a:r>
            <a:r>
              <a:rPr lang="en-US" sz="2500" dirty="0" smtClean="0">
                <a:solidFill>
                  <a:srgbClr val="FF0000"/>
                </a:solidFill>
              </a:rPr>
              <a:t>users</a:t>
            </a:r>
          </a:p>
          <a:p>
            <a:pPr marL="1371600" lvl="3" indent="0">
              <a:buNone/>
            </a:pPr>
            <a:r>
              <a:rPr lang="en-US" sz="2300" dirty="0" smtClean="0"/>
              <a:t>racist </a:t>
            </a:r>
            <a:r>
              <a:rPr lang="en-US" sz="2300" dirty="0"/>
              <a:t>films; </a:t>
            </a:r>
            <a:r>
              <a:rPr lang="en-US" sz="2300" dirty="0" smtClean="0"/>
              <a:t>patriotic music; feminist poetry</a:t>
            </a:r>
          </a:p>
        </p:txBody>
      </p:sp>
      <p:sp>
        <p:nvSpPr>
          <p:cNvPr id="5" name="Slide Number Placeholder 4"/>
          <p:cNvSpPr>
            <a:spLocks noGrp="1"/>
          </p:cNvSpPr>
          <p:nvPr>
            <p:ph type="sldNum" sz="quarter" idx="12"/>
          </p:nvPr>
        </p:nvSpPr>
        <p:spPr/>
        <p:txBody>
          <a:bodyPr/>
          <a:lstStyle/>
          <a:p>
            <a:fld id="{A00A331D-2EB0-4CEE-8662-2FAB66802E28}" type="slidenum">
              <a:rPr lang="en-US" smtClean="0"/>
              <a:t>31</a:t>
            </a:fld>
            <a:endParaRPr lang="en-US"/>
          </a:p>
        </p:txBody>
      </p:sp>
    </p:spTree>
    <p:extLst>
      <p:ext uri="{BB962C8B-B14F-4D97-AF65-F5344CB8AC3E}">
        <p14:creationId xmlns:p14="http://schemas.microsoft.com/office/powerpoint/2010/main" val="28216615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317171"/>
            <a:ext cx="11081657" cy="5540829"/>
          </a:xfrm>
        </p:spPr>
        <p:txBody>
          <a:bodyPr>
            <a:normAutofit/>
          </a:bodyPr>
          <a:lstStyle/>
          <a:p>
            <a:pPr>
              <a:spcAft>
                <a:spcPts val="400"/>
              </a:spcAft>
            </a:pPr>
            <a:r>
              <a:rPr lang="en-US" sz="3000" dirty="0" smtClean="0"/>
              <a:t>General principles</a:t>
            </a:r>
          </a:p>
          <a:p>
            <a:pPr lvl="1">
              <a:spcAft>
                <a:spcPts val="600"/>
              </a:spcAft>
            </a:pPr>
            <a:r>
              <a:rPr lang="en-US" sz="2800" dirty="0" smtClean="0"/>
              <a:t>Excluded characteristics </a:t>
            </a:r>
            <a:r>
              <a:rPr lang="en-US" sz="2800" i="1" dirty="0">
                <a:solidFill>
                  <a:srgbClr val="FF0000"/>
                </a:solidFill>
              </a:rPr>
              <a:t>may </a:t>
            </a:r>
            <a:r>
              <a:rPr lang="en-US" sz="2800" i="1" dirty="0" smtClean="0">
                <a:solidFill>
                  <a:srgbClr val="FF0000"/>
                </a:solidFill>
              </a:rPr>
              <a:t>be implicit </a:t>
            </a:r>
            <a:r>
              <a:rPr lang="en-US" sz="2800" dirty="0"/>
              <a:t>within a genre or </a:t>
            </a:r>
            <a:r>
              <a:rPr lang="en-US" sz="2800" dirty="0" smtClean="0"/>
              <a:t>form, e.g.</a:t>
            </a:r>
          </a:p>
          <a:p>
            <a:pPr marL="914400" lvl="2" indent="0">
              <a:buNone/>
            </a:pPr>
            <a:r>
              <a:rPr lang="en-US" sz="2500" b="1" dirty="0" smtClean="0"/>
              <a:t>Fu</a:t>
            </a:r>
            <a:r>
              <a:rPr lang="en-US" sz="2500" dirty="0" smtClean="0"/>
              <a:t> is a Chinese poetic form from the Han Dynasty</a:t>
            </a:r>
          </a:p>
          <a:p>
            <a:pPr marL="914400" lvl="2" indent="0">
              <a:buNone/>
            </a:pPr>
            <a:r>
              <a:rPr lang="en-US" sz="2500" b="1" dirty="0" smtClean="0"/>
              <a:t>Chansons </a:t>
            </a:r>
            <a:r>
              <a:rPr lang="en-US" sz="2500" b="1" dirty="0"/>
              <a:t>de </a:t>
            </a:r>
            <a:r>
              <a:rPr lang="en-US" sz="2500" b="1" dirty="0" err="1" smtClean="0"/>
              <a:t>geste</a:t>
            </a:r>
            <a:r>
              <a:rPr lang="en-US" sz="2500" dirty="0" smtClean="0"/>
              <a:t> are a type of Old French epic poetry</a:t>
            </a:r>
          </a:p>
          <a:p>
            <a:pPr marL="914400" lvl="2" indent="0">
              <a:buNone/>
            </a:pPr>
            <a:r>
              <a:rPr lang="en-US" sz="2500" b="1" dirty="0" err="1" smtClean="0"/>
              <a:t>Kur</a:t>
            </a:r>
            <a:r>
              <a:rPr lang="en-US" sz="2500" b="1" dirty="0" err="1"/>
              <a:t>̲avañci</a:t>
            </a:r>
            <a:r>
              <a:rPr lang="en-US" sz="2500" b="1" dirty="0"/>
              <a:t> plays</a:t>
            </a:r>
            <a:r>
              <a:rPr lang="en-US" sz="2500" dirty="0"/>
              <a:t> are Tamil musical dance dramas from the 17th and 18th </a:t>
            </a:r>
            <a:r>
              <a:rPr lang="en-US" sz="2500" dirty="0" smtClean="0"/>
              <a:t>centuries</a:t>
            </a:r>
          </a:p>
          <a:p>
            <a:pPr marL="914400" lvl="2" indent="0">
              <a:buNone/>
            </a:pPr>
            <a:r>
              <a:rPr lang="en-US" sz="2500" b="1" dirty="0" smtClean="0"/>
              <a:t>Silent films</a:t>
            </a:r>
            <a:r>
              <a:rPr lang="en-US" sz="2500" dirty="0" smtClean="0"/>
              <a:t> generally come from a particular time period of the 20th century</a:t>
            </a:r>
          </a:p>
          <a:p>
            <a:pPr marL="914400" lvl="2" indent="0">
              <a:spcAft>
                <a:spcPts val="600"/>
              </a:spcAft>
              <a:buNone/>
            </a:pPr>
            <a:r>
              <a:rPr lang="en-US" sz="2500" b="1" dirty="0" smtClean="0"/>
              <a:t>Rubble </a:t>
            </a:r>
            <a:r>
              <a:rPr lang="en-US" sz="2500" b="1" dirty="0"/>
              <a:t>films </a:t>
            </a:r>
            <a:r>
              <a:rPr lang="en-US" sz="2500" dirty="0"/>
              <a:t>are set in the rubble of bombed-out European </a:t>
            </a:r>
            <a:r>
              <a:rPr lang="en-US" sz="2500" dirty="0" smtClean="0"/>
              <a:t>cities </a:t>
            </a:r>
            <a:endParaRPr lang="en-US" sz="2500" dirty="0"/>
          </a:p>
          <a:p>
            <a:pPr lvl="1">
              <a:spcAft>
                <a:spcPts val="400"/>
              </a:spcAft>
            </a:pPr>
            <a:r>
              <a:rPr lang="en-US" sz="2800" dirty="0" smtClean="0"/>
              <a:t>LCGFT has a few exceptional terms indicative of audience which should not be considered precedents, e.g.</a:t>
            </a:r>
          </a:p>
          <a:p>
            <a:pPr marL="914400" lvl="2" indent="0">
              <a:buNone/>
            </a:pPr>
            <a:r>
              <a:rPr lang="en-US" sz="2500" b="1" dirty="0" smtClean="0"/>
              <a:t>Children's films</a:t>
            </a:r>
            <a:r>
              <a:rPr lang="en-US" sz="2500" dirty="0" smtClean="0"/>
              <a:t>;</a:t>
            </a:r>
            <a:r>
              <a:rPr lang="en-US" sz="2500" b="1" dirty="0" smtClean="0"/>
              <a:t> Law for laypersons</a:t>
            </a:r>
            <a:r>
              <a:rPr lang="en-US" sz="2500" dirty="0" smtClean="0"/>
              <a:t>;</a:t>
            </a:r>
            <a:r>
              <a:rPr lang="en-US" sz="2500" b="1" dirty="0" smtClean="0"/>
              <a:t> Television programs for people with visual disabilities</a:t>
            </a:r>
            <a:endParaRPr lang="en-US" b="1"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32</a:t>
            </a:fld>
            <a:endParaRPr lang="en-US"/>
          </a:p>
        </p:txBody>
      </p:sp>
    </p:spTree>
    <p:extLst>
      <p:ext uri="{BB962C8B-B14F-4D97-AF65-F5344CB8AC3E}">
        <p14:creationId xmlns:p14="http://schemas.microsoft.com/office/powerpoint/2010/main" val="9480374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878"/>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82461"/>
            <a:ext cx="10515600" cy="2556466"/>
          </a:xfrm>
        </p:spPr>
        <p:txBody>
          <a:bodyPr>
            <a:normAutofit/>
          </a:bodyPr>
          <a:lstStyle/>
          <a:p>
            <a:r>
              <a:rPr lang="en-US" dirty="0" smtClean="0"/>
              <a:t>MARC coding</a:t>
            </a:r>
          </a:p>
          <a:p>
            <a:pPr lvl="1"/>
            <a:r>
              <a:rPr lang="en-US" dirty="0" smtClean="0"/>
              <a:t>Use MARC </a:t>
            </a:r>
            <a:r>
              <a:rPr lang="en-US" dirty="0"/>
              <a:t>655 (Index </a:t>
            </a:r>
            <a:r>
              <a:rPr lang="en-US" dirty="0" smtClean="0"/>
              <a:t>Term--Genre/Form</a:t>
            </a:r>
            <a:r>
              <a:rPr lang="en-US" dirty="0"/>
              <a:t>) and 380 (Form of Work) in bibliographic records</a:t>
            </a:r>
          </a:p>
          <a:p>
            <a:pPr lvl="1"/>
            <a:r>
              <a:rPr lang="en-US" dirty="0" smtClean="0"/>
              <a:t>Use MARC 380 (Form of Work) and perhaps 372 (Field of Activity) in authority records</a:t>
            </a:r>
          </a:p>
          <a:p>
            <a:pPr lvl="1"/>
            <a:r>
              <a:rPr lang="en-US" dirty="0" smtClean="0"/>
              <a:t>Include </a:t>
            </a:r>
            <a:r>
              <a:rPr lang="en-US" dirty="0" smtClean="0">
                <a:solidFill>
                  <a:srgbClr val="0070C0"/>
                </a:solidFill>
              </a:rPr>
              <a:t>$2 </a:t>
            </a:r>
            <a:r>
              <a:rPr lang="en-US" dirty="0" err="1" smtClean="0">
                <a:solidFill>
                  <a:srgbClr val="0070C0"/>
                </a:solidFill>
              </a:rPr>
              <a:t>lcgft</a:t>
            </a:r>
            <a:r>
              <a:rPr lang="en-US" dirty="0" smtClean="0">
                <a:solidFill>
                  <a:srgbClr val="0070C0"/>
                </a:solidFill>
              </a:rPr>
              <a:t> </a:t>
            </a:r>
            <a:r>
              <a:rPr lang="en-US" dirty="0" smtClean="0"/>
              <a:t>in MARC fields when LCGFT terms are used</a:t>
            </a:r>
          </a:p>
        </p:txBody>
      </p:sp>
      <p:sp>
        <p:nvSpPr>
          <p:cNvPr id="5" name="TextBox 4"/>
          <p:cNvSpPr txBox="1"/>
          <p:nvPr/>
        </p:nvSpPr>
        <p:spPr>
          <a:xfrm>
            <a:off x="506994" y="3877302"/>
            <a:ext cx="5752290" cy="2862322"/>
          </a:xfrm>
          <a:prstGeom prst="rect">
            <a:avLst/>
          </a:prstGeom>
          <a:noFill/>
        </p:spPr>
        <p:txBody>
          <a:bodyPr wrap="square" rtlCol="0">
            <a:spAutoFit/>
          </a:bodyPr>
          <a:lstStyle/>
          <a:p>
            <a:r>
              <a:rPr lang="it-IT" sz="2000" dirty="0" smtClean="0"/>
              <a:t>100 1_  </a:t>
            </a:r>
            <a:r>
              <a:rPr lang="en-US" sz="2000" dirty="0"/>
              <a:t>Copland, Aaron, </a:t>
            </a:r>
            <a:r>
              <a:rPr lang="en-US" sz="2000" dirty="0" smtClean="0"/>
              <a:t>$d 1900-1990, $e composer.</a:t>
            </a:r>
            <a:endParaRPr lang="it-IT" sz="2000" dirty="0" smtClean="0"/>
          </a:p>
          <a:p>
            <a:r>
              <a:rPr lang="it-IT" sz="2000" dirty="0" smtClean="0"/>
              <a:t>240 10  </a:t>
            </a:r>
            <a:r>
              <a:rPr lang="en-US" sz="2000" dirty="0"/>
              <a:t>Billy the Kid. </a:t>
            </a:r>
            <a:r>
              <a:rPr lang="en-US" sz="2000" dirty="0" smtClean="0"/>
              <a:t>$p Suite</a:t>
            </a:r>
          </a:p>
          <a:p>
            <a:r>
              <a:rPr lang="en-US" sz="2000" dirty="0"/>
              <a:t>245 10  Billy the Kid : </a:t>
            </a:r>
            <a:r>
              <a:rPr lang="en-US" sz="2000" dirty="0" smtClean="0"/>
              <a:t>$b </a:t>
            </a:r>
            <a:r>
              <a:rPr lang="en-US" sz="2000" dirty="0"/>
              <a:t>ballet-suite / </a:t>
            </a:r>
            <a:r>
              <a:rPr lang="en-US" sz="2000" dirty="0" smtClean="0"/>
              <a:t>$c Aaron</a:t>
            </a:r>
          </a:p>
          <a:p>
            <a:r>
              <a:rPr lang="en-US" sz="2000" dirty="0"/>
              <a:t> </a:t>
            </a:r>
            <a:r>
              <a:rPr lang="en-US" sz="2000" dirty="0" smtClean="0"/>
              <a:t>             Copland.</a:t>
            </a:r>
          </a:p>
          <a:p>
            <a:r>
              <a:rPr lang="en-US" sz="2000" dirty="0" smtClean="0"/>
              <a:t>250 __  Orchestral score.</a:t>
            </a:r>
            <a:endParaRPr lang="it-IT" sz="2000" dirty="0" smtClean="0"/>
          </a:p>
          <a:p>
            <a:r>
              <a:rPr lang="it-IT" sz="2000" dirty="0" smtClean="0">
                <a:solidFill>
                  <a:srgbClr val="FF0000"/>
                </a:solidFill>
              </a:rPr>
              <a:t>655 _7  Suites. $2 lcgft</a:t>
            </a:r>
            <a:endParaRPr lang="en-US" sz="2000" dirty="0" smtClean="0">
              <a:solidFill>
                <a:srgbClr val="FF0000"/>
              </a:solidFill>
            </a:endParaRPr>
          </a:p>
          <a:p>
            <a:r>
              <a:rPr lang="en-US" sz="2000" dirty="0" smtClean="0">
                <a:solidFill>
                  <a:srgbClr val="FF0000"/>
                </a:solidFill>
              </a:rPr>
              <a:t>655 _7  Ballets (Music) $2 </a:t>
            </a:r>
            <a:r>
              <a:rPr lang="en-US" sz="2000" dirty="0" err="1" smtClean="0">
                <a:solidFill>
                  <a:srgbClr val="FF0000"/>
                </a:solidFill>
              </a:rPr>
              <a:t>lcgft</a:t>
            </a:r>
            <a:endParaRPr lang="en-US" sz="2000" dirty="0" smtClean="0">
              <a:solidFill>
                <a:srgbClr val="FF0000"/>
              </a:solidFill>
            </a:endParaRPr>
          </a:p>
          <a:p>
            <a:r>
              <a:rPr lang="en-US" sz="2000" dirty="0" smtClean="0">
                <a:solidFill>
                  <a:srgbClr val="FF0000"/>
                </a:solidFill>
              </a:rPr>
              <a:t>655 _7  Excerpts. $2 </a:t>
            </a:r>
            <a:r>
              <a:rPr lang="en-US" sz="2000" dirty="0" err="1" smtClean="0">
                <a:solidFill>
                  <a:srgbClr val="FF0000"/>
                </a:solidFill>
              </a:rPr>
              <a:t>lcgft</a:t>
            </a:r>
            <a:endParaRPr lang="en-US" sz="2000" dirty="0" smtClean="0">
              <a:solidFill>
                <a:srgbClr val="FF0000"/>
              </a:solidFill>
            </a:endParaRPr>
          </a:p>
          <a:p>
            <a:r>
              <a:rPr lang="en-US" sz="2000" dirty="0" smtClean="0">
                <a:solidFill>
                  <a:srgbClr val="FF0000"/>
                </a:solidFill>
              </a:rPr>
              <a:t>655 _7  Scores. $2 </a:t>
            </a:r>
            <a:r>
              <a:rPr lang="en-US" sz="2000" dirty="0" err="1" smtClean="0">
                <a:solidFill>
                  <a:srgbClr val="FF0000"/>
                </a:solidFill>
              </a:rPr>
              <a:t>lcgft</a:t>
            </a:r>
            <a:endParaRPr lang="en-US" sz="2000" dirty="0">
              <a:solidFill>
                <a:srgbClr val="FF0000"/>
              </a:solidFill>
            </a:endParaRPr>
          </a:p>
        </p:txBody>
      </p:sp>
      <p:sp>
        <p:nvSpPr>
          <p:cNvPr id="6" name="TextBox 5"/>
          <p:cNvSpPr txBox="1"/>
          <p:nvPr/>
        </p:nvSpPr>
        <p:spPr>
          <a:xfrm>
            <a:off x="6259284" y="3877085"/>
            <a:ext cx="5671457" cy="2246769"/>
          </a:xfrm>
          <a:prstGeom prst="rect">
            <a:avLst/>
          </a:prstGeom>
          <a:noFill/>
        </p:spPr>
        <p:txBody>
          <a:bodyPr wrap="square" rtlCol="0">
            <a:spAutoFit/>
          </a:bodyPr>
          <a:lstStyle/>
          <a:p>
            <a:r>
              <a:rPr lang="en-US" sz="2000" dirty="0" smtClean="0"/>
              <a:t>130 _</a:t>
            </a:r>
            <a:r>
              <a:rPr lang="en-US" sz="2000" dirty="0"/>
              <a:t>0  Wo </a:t>
            </a:r>
            <a:r>
              <a:rPr lang="en-US" sz="2000" dirty="0" err="1"/>
              <a:t>hu</a:t>
            </a:r>
            <a:r>
              <a:rPr lang="en-US" sz="2000" dirty="0"/>
              <a:t> </a:t>
            </a:r>
            <a:r>
              <a:rPr lang="en-US" sz="2000" dirty="0" err="1"/>
              <a:t>cang</a:t>
            </a:r>
            <a:r>
              <a:rPr lang="en-US" sz="2000" dirty="0"/>
              <a:t> long (Motion picture</a:t>
            </a:r>
            <a:r>
              <a:rPr lang="en-US" sz="2000" dirty="0" smtClean="0"/>
              <a:t>)</a:t>
            </a:r>
          </a:p>
          <a:p>
            <a:r>
              <a:rPr lang="it-IT" sz="2000" dirty="0">
                <a:solidFill>
                  <a:srgbClr val="FF0000"/>
                </a:solidFill>
              </a:rPr>
              <a:t>380 __  Motion pictures </a:t>
            </a:r>
            <a:r>
              <a:rPr lang="it-IT" sz="2000" dirty="0" smtClean="0">
                <a:solidFill>
                  <a:srgbClr val="FF0000"/>
                </a:solidFill>
              </a:rPr>
              <a:t>$a </a:t>
            </a:r>
            <a:r>
              <a:rPr lang="it-IT" sz="2000" dirty="0">
                <a:solidFill>
                  <a:srgbClr val="FF0000"/>
                </a:solidFill>
              </a:rPr>
              <a:t>Action and </a:t>
            </a:r>
            <a:r>
              <a:rPr lang="it-IT" sz="2000" dirty="0" smtClean="0">
                <a:solidFill>
                  <a:srgbClr val="FF0000"/>
                </a:solidFill>
              </a:rPr>
              <a:t>adventure</a:t>
            </a:r>
          </a:p>
          <a:p>
            <a:r>
              <a:rPr lang="it-IT" sz="2000" dirty="0">
                <a:solidFill>
                  <a:srgbClr val="FF0000"/>
                </a:solidFill>
              </a:rPr>
              <a:t> </a:t>
            </a:r>
            <a:r>
              <a:rPr lang="it-IT" sz="2000" dirty="0" smtClean="0">
                <a:solidFill>
                  <a:srgbClr val="FF0000"/>
                </a:solidFill>
              </a:rPr>
              <a:t>             films $a </a:t>
            </a:r>
            <a:r>
              <a:rPr lang="it-IT" sz="2000" dirty="0">
                <a:solidFill>
                  <a:srgbClr val="FF0000"/>
                </a:solidFill>
              </a:rPr>
              <a:t>Martial arts films </a:t>
            </a:r>
            <a:r>
              <a:rPr lang="it-IT" sz="2000" dirty="0" smtClean="0">
                <a:solidFill>
                  <a:srgbClr val="FF0000"/>
                </a:solidFill>
              </a:rPr>
              <a:t>$a </a:t>
            </a:r>
            <a:r>
              <a:rPr lang="it-IT" sz="2000" dirty="0">
                <a:solidFill>
                  <a:srgbClr val="FF0000"/>
                </a:solidFill>
              </a:rPr>
              <a:t>Romance </a:t>
            </a:r>
            <a:r>
              <a:rPr lang="it-IT" sz="2000" dirty="0" smtClean="0">
                <a:solidFill>
                  <a:srgbClr val="FF0000"/>
                </a:solidFill>
              </a:rPr>
              <a:t>films</a:t>
            </a:r>
          </a:p>
          <a:p>
            <a:r>
              <a:rPr lang="it-IT" sz="2000" dirty="0">
                <a:solidFill>
                  <a:srgbClr val="FF0000"/>
                </a:solidFill>
              </a:rPr>
              <a:t> </a:t>
            </a:r>
            <a:r>
              <a:rPr lang="it-IT" sz="2000" dirty="0" smtClean="0">
                <a:solidFill>
                  <a:srgbClr val="FF0000"/>
                </a:solidFill>
              </a:rPr>
              <a:t>             $a Film adaptations $a </a:t>
            </a:r>
            <a:r>
              <a:rPr lang="it-IT" sz="2000" dirty="0">
                <a:solidFill>
                  <a:srgbClr val="FF0000"/>
                </a:solidFill>
              </a:rPr>
              <a:t>Fiction films </a:t>
            </a:r>
            <a:r>
              <a:rPr lang="it-IT" sz="2000" dirty="0" smtClean="0">
                <a:solidFill>
                  <a:srgbClr val="FF0000"/>
                </a:solidFill>
              </a:rPr>
              <a:t>$a</a:t>
            </a:r>
          </a:p>
          <a:p>
            <a:r>
              <a:rPr lang="it-IT" sz="2000" dirty="0">
                <a:solidFill>
                  <a:srgbClr val="FF0000"/>
                </a:solidFill>
              </a:rPr>
              <a:t> </a:t>
            </a:r>
            <a:r>
              <a:rPr lang="it-IT" sz="2000" dirty="0" smtClean="0">
                <a:solidFill>
                  <a:srgbClr val="FF0000"/>
                </a:solidFill>
              </a:rPr>
              <a:t>             </a:t>
            </a:r>
            <a:r>
              <a:rPr lang="it-IT" sz="2000" dirty="0">
                <a:solidFill>
                  <a:srgbClr val="FF0000"/>
                </a:solidFill>
              </a:rPr>
              <a:t>Feature films </a:t>
            </a:r>
            <a:r>
              <a:rPr lang="it-IT" sz="2000" dirty="0" smtClean="0">
                <a:solidFill>
                  <a:srgbClr val="FF0000"/>
                </a:solidFill>
              </a:rPr>
              <a:t>$2 lcgft</a:t>
            </a:r>
          </a:p>
          <a:p>
            <a:r>
              <a:rPr lang="it-IT" sz="2000" dirty="0" smtClean="0"/>
              <a:t>430 _0  </a:t>
            </a:r>
            <a:r>
              <a:rPr lang="en-US" sz="2000" dirty="0"/>
              <a:t>Crouching tiger, hidden dragon (Motion </a:t>
            </a:r>
            <a:endParaRPr lang="en-US" sz="2000" dirty="0" smtClean="0"/>
          </a:p>
          <a:p>
            <a:r>
              <a:rPr lang="en-US" sz="2000" dirty="0"/>
              <a:t> </a:t>
            </a:r>
            <a:r>
              <a:rPr lang="en-US" sz="2000" dirty="0" smtClean="0"/>
              <a:t>             picture</a:t>
            </a:r>
            <a:r>
              <a:rPr lang="en-US" sz="2000" dirty="0"/>
              <a:t>)</a:t>
            </a:r>
            <a:endParaRPr lang="it-IT" sz="2000" dirty="0" smtClean="0"/>
          </a:p>
        </p:txBody>
      </p:sp>
      <p:sp>
        <p:nvSpPr>
          <p:cNvPr id="7" name="Slide Number Placeholder 6"/>
          <p:cNvSpPr>
            <a:spLocks noGrp="1"/>
          </p:cNvSpPr>
          <p:nvPr>
            <p:ph type="sldNum" sz="quarter" idx="12"/>
          </p:nvPr>
        </p:nvSpPr>
        <p:spPr/>
        <p:txBody>
          <a:bodyPr/>
          <a:lstStyle/>
          <a:p>
            <a:fld id="{A00A331D-2EB0-4CEE-8662-2FAB66802E28}" type="slidenum">
              <a:rPr lang="en-US" smtClean="0"/>
              <a:t>33</a:t>
            </a:fld>
            <a:endParaRPr lang="en-US"/>
          </a:p>
        </p:txBody>
      </p:sp>
    </p:spTree>
    <p:extLst>
      <p:ext uri="{BB962C8B-B14F-4D97-AF65-F5344CB8AC3E}">
        <p14:creationId xmlns:p14="http://schemas.microsoft.com/office/powerpoint/2010/main" val="2913286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725147" y="117823"/>
            <a:ext cx="982929" cy="190935"/>
          </a:xfrm>
          <a:prstGeom prst="rect">
            <a:avLst/>
          </a:prstGeom>
        </p:spPr>
      </p:pic>
      <p:pic>
        <p:nvPicPr>
          <p:cNvPr id="4" name="Picture 3"/>
          <p:cNvPicPr>
            <a:picLocks noChangeAspect="1"/>
          </p:cNvPicPr>
          <p:nvPr/>
        </p:nvPicPr>
        <p:blipFill>
          <a:blip r:embed="rId4"/>
          <a:stretch>
            <a:fillRect/>
          </a:stretch>
        </p:blipFill>
        <p:spPr>
          <a:xfrm>
            <a:off x="1042554" y="0"/>
            <a:ext cx="9764268" cy="6839903"/>
          </a:xfrm>
          <a:prstGeom prst="rect">
            <a:avLst/>
          </a:prstGeom>
        </p:spPr>
      </p:pic>
      <p:sp>
        <p:nvSpPr>
          <p:cNvPr id="3" name="TextBox 2"/>
          <p:cNvSpPr txBox="1"/>
          <p:nvPr/>
        </p:nvSpPr>
        <p:spPr>
          <a:xfrm>
            <a:off x="7538224" y="1639229"/>
            <a:ext cx="2698596" cy="923330"/>
          </a:xfrm>
          <a:prstGeom prst="rect">
            <a:avLst/>
          </a:prstGeom>
          <a:solidFill>
            <a:schemeClr val="bg1"/>
          </a:solidFill>
          <a:ln w="28575">
            <a:solidFill>
              <a:srgbClr val="00B0F0"/>
            </a:solidFill>
          </a:ln>
        </p:spPr>
        <p:txBody>
          <a:bodyPr wrap="square" rtlCol="0">
            <a:spAutoFit/>
          </a:bodyPr>
          <a:lstStyle/>
          <a:p>
            <a:r>
              <a:rPr lang="en-US" dirty="0" smtClean="0"/>
              <a:t>372 - Field of Activity in authority records may also contain genre/form terms</a:t>
            </a: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34</a:t>
            </a:fld>
            <a:endParaRPr lang="en-US"/>
          </a:p>
        </p:txBody>
      </p:sp>
    </p:spTree>
    <p:extLst>
      <p:ext uri="{BB962C8B-B14F-4D97-AF65-F5344CB8AC3E}">
        <p14:creationId xmlns:p14="http://schemas.microsoft.com/office/powerpoint/2010/main" val="4282794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2075" y="0"/>
            <a:ext cx="11247849" cy="6858000"/>
          </a:xfrm>
          <a:prstGeom prst="rect">
            <a:avLst/>
          </a:prstGeom>
        </p:spPr>
      </p:pic>
      <p:sp>
        <p:nvSpPr>
          <p:cNvPr id="7" name="TextBox 6"/>
          <p:cNvSpPr txBox="1"/>
          <p:nvPr/>
        </p:nvSpPr>
        <p:spPr>
          <a:xfrm>
            <a:off x="7170234" y="836342"/>
            <a:ext cx="2698596" cy="923330"/>
          </a:xfrm>
          <a:prstGeom prst="rect">
            <a:avLst/>
          </a:prstGeom>
          <a:solidFill>
            <a:schemeClr val="bg1"/>
          </a:solidFill>
          <a:ln w="28575">
            <a:solidFill>
              <a:srgbClr val="00B0F0"/>
            </a:solidFill>
          </a:ln>
        </p:spPr>
        <p:txBody>
          <a:bodyPr wrap="square" rtlCol="0">
            <a:spAutoFit/>
          </a:bodyPr>
          <a:lstStyle/>
          <a:p>
            <a:r>
              <a:rPr lang="en-US" dirty="0" smtClean="0"/>
              <a:t>372 - Field of Activity in authority records may also contain genre/form terms</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35</a:t>
            </a:fld>
            <a:endParaRPr lang="en-US"/>
          </a:p>
        </p:txBody>
      </p:sp>
    </p:spTree>
    <p:extLst>
      <p:ext uri="{BB962C8B-B14F-4D97-AF65-F5344CB8AC3E}">
        <p14:creationId xmlns:p14="http://schemas.microsoft.com/office/powerpoint/2010/main" val="28536882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01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447800"/>
            <a:ext cx="10781371" cy="5410200"/>
          </a:xfrm>
        </p:spPr>
        <p:txBody>
          <a:bodyPr>
            <a:normAutofit/>
          </a:bodyPr>
          <a:lstStyle/>
          <a:p>
            <a:pPr>
              <a:spcAft>
                <a:spcPts val="600"/>
              </a:spcAft>
            </a:pPr>
            <a:r>
              <a:rPr lang="en-US" sz="3000" dirty="0" smtClean="0"/>
              <a:t>General principles</a:t>
            </a:r>
          </a:p>
          <a:p>
            <a:pPr lvl="1"/>
            <a:r>
              <a:rPr lang="en-US" sz="2800" dirty="0" smtClean="0"/>
              <a:t>May use subfield $3 when a term only applies to a part of a resource</a:t>
            </a:r>
          </a:p>
          <a:p>
            <a:pPr marL="457200" lvl="1" indent="0">
              <a:buNone/>
            </a:pPr>
            <a:endParaRPr lang="en-US" dirty="0"/>
          </a:p>
          <a:p>
            <a:pPr marL="457200" lvl="1" indent="0">
              <a:buNone/>
            </a:pPr>
            <a:r>
              <a:rPr lang="en-US" dirty="0" smtClean="0"/>
              <a:t>245 04  The gold rush ; $b plus, Pay day / $c Film de Dam ; written and directed 	        by Charlie Chaplin.</a:t>
            </a:r>
          </a:p>
          <a:p>
            <a:pPr marL="457200" lvl="1" indent="0">
              <a:buNone/>
            </a:pPr>
            <a:r>
              <a:rPr lang="en-US" dirty="0" smtClean="0"/>
              <a:t>655 _7  Comedy films. $2 </a:t>
            </a:r>
            <a:r>
              <a:rPr lang="en-US" dirty="0" err="1" smtClean="0"/>
              <a:t>lcgft</a:t>
            </a:r>
            <a:endParaRPr lang="en-US" dirty="0" smtClean="0"/>
          </a:p>
          <a:p>
            <a:pPr marL="457200" lvl="1" indent="0">
              <a:buNone/>
            </a:pPr>
            <a:r>
              <a:rPr lang="en-US" dirty="0" smtClean="0"/>
              <a:t>655 _7  Silent films. $2 </a:t>
            </a:r>
            <a:r>
              <a:rPr lang="en-US" dirty="0" err="1" smtClean="0"/>
              <a:t>lcgft</a:t>
            </a:r>
            <a:endParaRPr lang="en-US" dirty="0" smtClean="0"/>
          </a:p>
          <a:p>
            <a:pPr marL="457200" lvl="1" indent="0">
              <a:buNone/>
            </a:pPr>
            <a:r>
              <a:rPr lang="en-US" dirty="0" smtClean="0"/>
              <a:t>655 _7  Fiction films.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Gold rush: </a:t>
            </a:r>
            <a:r>
              <a:rPr lang="en-US" dirty="0" smtClean="0"/>
              <a:t>$a Feature films.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Pay day: </a:t>
            </a:r>
            <a:r>
              <a:rPr lang="en-US" dirty="0" smtClean="0"/>
              <a:t>$a Short films. $2 </a:t>
            </a:r>
            <a:r>
              <a:rPr lang="en-US" dirty="0" err="1" smtClean="0"/>
              <a:t>lcgft</a:t>
            </a: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36</a:t>
            </a:fld>
            <a:endParaRPr lang="en-US"/>
          </a:p>
        </p:txBody>
      </p:sp>
    </p:spTree>
    <p:extLst>
      <p:ext uri="{BB962C8B-B14F-4D97-AF65-F5344CB8AC3E}">
        <p14:creationId xmlns:p14="http://schemas.microsoft.com/office/powerpoint/2010/main" val="2332974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01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447800"/>
            <a:ext cx="10825976" cy="5410200"/>
          </a:xfrm>
        </p:spPr>
        <p:txBody>
          <a:bodyPr>
            <a:normAutofit/>
          </a:bodyPr>
          <a:lstStyle/>
          <a:p>
            <a:r>
              <a:rPr lang="en-US" sz="3000" dirty="0" smtClean="0"/>
              <a:t>General principles</a:t>
            </a:r>
          </a:p>
          <a:p>
            <a:pPr lvl="1"/>
            <a:r>
              <a:rPr lang="en-US" sz="2800" dirty="0" smtClean="0"/>
              <a:t>May use subfield $3 when a term only applies to a part of a resource</a:t>
            </a:r>
          </a:p>
          <a:p>
            <a:pPr marL="457200" lvl="1" indent="0">
              <a:buNone/>
            </a:pPr>
            <a:endParaRPr lang="en-US" dirty="0"/>
          </a:p>
          <a:p>
            <a:pPr marL="457200" lvl="1" indent="0">
              <a:buNone/>
            </a:pPr>
            <a:r>
              <a:rPr lang="en-US" dirty="0" smtClean="0"/>
              <a:t>245 00  Seascapes.</a:t>
            </a:r>
          </a:p>
          <a:p>
            <a:pPr marL="457200" lvl="1" indent="0">
              <a:buNone/>
            </a:pPr>
            <a:r>
              <a:rPr lang="en-US" dirty="0"/>
              <a:t>505 0_ </a:t>
            </a:r>
            <a:r>
              <a:rPr lang="en-US" dirty="0" smtClean="0"/>
              <a:t> Tintagel </a:t>
            </a:r>
            <a:r>
              <a:rPr lang="en-US" dirty="0"/>
              <a:t>/ </a:t>
            </a:r>
            <a:r>
              <a:rPr lang="en-US" dirty="0" err="1"/>
              <a:t>Bax</a:t>
            </a:r>
            <a:r>
              <a:rPr lang="en-US" dirty="0"/>
              <a:t> (14:47) -- Ports of call / </a:t>
            </a:r>
            <a:r>
              <a:rPr lang="en-US" dirty="0" err="1"/>
              <a:t>Ibert</a:t>
            </a:r>
            <a:r>
              <a:rPr lang="en-US" dirty="0"/>
              <a:t> (14:35) -- Four sea interludes </a:t>
            </a:r>
            <a:r>
              <a:rPr lang="en-US" dirty="0" smtClean="0"/>
              <a:t>	        from </a:t>
            </a:r>
            <a:r>
              <a:rPr lang="en-US" dirty="0"/>
              <a:t>Peter Grimes / Britten (16:12) -- The sea, opus 28 / Glazunov (15:03) </a:t>
            </a:r>
            <a:r>
              <a:rPr lang="en-US" dirty="0" smtClean="0"/>
              <a:t>	        -- </a:t>
            </a:r>
            <a:r>
              <a:rPr lang="en-US" dirty="0"/>
              <a:t>Beautiful </a:t>
            </a:r>
            <a:r>
              <a:rPr lang="en-US" dirty="0" err="1"/>
              <a:t>Melusine</a:t>
            </a:r>
            <a:r>
              <a:rPr lang="en-US" dirty="0"/>
              <a:t> / Mendelssohn (10:10).</a:t>
            </a:r>
            <a:endParaRPr lang="en-US" dirty="0" smtClean="0"/>
          </a:p>
          <a:p>
            <a:pPr marL="457200" lvl="1" indent="0">
              <a:buNone/>
            </a:pPr>
            <a:r>
              <a:rPr lang="en-US" dirty="0" smtClean="0"/>
              <a:t>655 _7  Program </a:t>
            </a:r>
            <a:r>
              <a:rPr lang="en-US" dirty="0"/>
              <a:t>music. </a:t>
            </a:r>
            <a:r>
              <a:rPr lang="en-US" dirty="0" smtClean="0"/>
              <a:t>$2 </a:t>
            </a:r>
            <a:r>
              <a:rPr lang="en-US" dirty="0" err="1" smtClean="0"/>
              <a:t>lcgft</a:t>
            </a:r>
            <a:endParaRPr lang="en-US" dirty="0" smtClean="0"/>
          </a:p>
          <a:p>
            <a:pPr marL="457200" lvl="1" indent="0">
              <a:buNone/>
            </a:pPr>
            <a:r>
              <a:rPr lang="en-US" dirty="0" smtClean="0"/>
              <a:t>655 _7  </a:t>
            </a:r>
            <a:r>
              <a:rPr lang="en-US" dirty="0" smtClean="0">
                <a:solidFill>
                  <a:srgbClr val="FF0000"/>
                </a:solidFill>
              </a:rPr>
              <a:t>$3 Tintagel: </a:t>
            </a:r>
            <a:r>
              <a:rPr lang="en-US" dirty="0" smtClean="0"/>
              <a:t>$a Symphonic poems</a:t>
            </a:r>
            <a:r>
              <a:rPr lang="en-US" dirty="0"/>
              <a:t>. </a:t>
            </a:r>
            <a:r>
              <a:rPr lang="en-US" dirty="0" smtClean="0"/>
              <a:t>$2 </a:t>
            </a:r>
            <a:r>
              <a:rPr lang="en-US" dirty="0" err="1" smtClean="0"/>
              <a:t>lcgft</a:t>
            </a:r>
            <a:endParaRPr lang="en-US" dirty="0" smtClean="0"/>
          </a:p>
          <a:p>
            <a:pPr marL="457200" lvl="1" indent="0">
              <a:buNone/>
            </a:pPr>
            <a:r>
              <a:rPr lang="en-US" dirty="0" smtClean="0"/>
              <a:t>655 _7  </a:t>
            </a:r>
            <a:r>
              <a:rPr lang="en-US" dirty="0" smtClean="0">
                <a:solidFill>
                  <a:srgbClr val="FF0000"/>
                </a:solidFill>
              </a:rPr>
              <a:t>$3 Ports of call: </a:t>
            </a:r>
            <a:r>
              <a:rPr lang="en-US" dirty="0" smtClean="0"/>
              <a:t>$a Suites.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a:t>
            </a:r>
            <a:r>
              <a:rPr lang="en-US" dirty="0">
                <a:solidFill>
                  <a:srgbClr val="FF0000"/>
                </a:solidFill>
              </a:rPr>
              <a:t>Four sea interludes from Peter </a:t>
            </a:r>
            <a:r>
              <a:rPr lang="en-US" dirty="0" smtClean="0">
                <a:solidFill>
                  <a:srgbClr val="FF0000"/>
                </a:solidFill>
              </a:rPr>
              <a:t>Grimes: </a:t>
            </a:r>
            <a:r>
              <a:rPr lang="en-US" dirty="0"/>
              <a:t>$a </a:t>
            </a:r>
            <a:r>
              <a:rPr lang="en-US" dirty="0" smtClean="0"/>
              <a:t>Interludes </a:t>
            </a:r>
            <a:r>
              <a:rPr lang="en-US" dirty="0"/>
              <a:t>(Music</a:t>
            </a:r>
            <a:r>
              <a:rPr lang="en-US" dirty="0" smtClean="0"/>
              <a:t>) $2 </a:t>
            </a:r>
            <a:r>
              <a:rPr lang="en-US" dirty="0" err="1" smtClean="0"/>
              <a:t>lcgft</a:t>
            </a:r>
            <a:endParaRPr lang="en-US" dirty="0" smtClean="0"/>
          </a:p>
          <a:p>
            <a:pPr marL="457200" lvl="1" indent="0">
              <a:buNone/>
            </a:pPr>
            <a:r>
              <a:rPr lang="en-US" dirty="0"/>
              <a:t>655 _7  </a:t>
            </a:r>
            <a:r>
              <a:rPr lang="en-US" dirty="0">
                <a:solidFill>
                  <a:srgbClr val="FF0000"/>
                </a:solidFill>
              </a:rPr>
              <a:t>$3 The sea: </a:t>
            </a:r>
            <a:r>
              <a:rPr lang="en-US" dirty="0" smtClean="0"/>
              <a:t>$a </a:t>
            </a:r>
            <a:r>
              <a:rPr lang="en-US" dirty="0"/>
              <a:t>Fantasias (Music) </a:t>
            </a:r>
            <a:r>
              <a:rPr lang="en-US" dirty="0" smtClean="0"/>
              <a:t>$2 </a:t>
            </a:r>
            <a:r>
              <a:rPr lang="en-US" dirty="0" err="1" smtClean="0"/>
              <a:t>lcgft</a:t>
            </a:r>
            <a:endParaRPr lang="en-US" dirty="0" smtClean="0"/>
          </a:p>
          <a:p>
            <a:pPr marL="457200" lvl="1" indent="0">
              <a:buNone/>
            </a:pPr>
            <a:r>
              <a:rPr lang="en-US" dirty="0" smtClean="0"/>
              <a:t>655 _7  </a:t>
            </a:r>
            <a:r>
              <a:rPr lang="en-US" dirty="0" smtClean="0">
                <a:solidFill>
                  <a:srgbClr val="FF0000"/>
                </a:solidFill>
              </a:rPr>
              <a:t>$3 Beautiful </a:t>
            </a:r>
            <a:r>
              <a:rPr lang="en-US" dirty="0" err="1" smtClean="0">
                <a:solidFill>
                  <a:srgbClr val="FF0000"/>
                </a:solidFill>
              </a:rPr>
              <a:t>Melusine</a:t>
            </a:r>
            <a:r>
              <a:rPr lang="en-US" dirty="0" smtClean="0">
                <a:solidFill>
                  <a:srgbClr val="FF0000"/>
                </a:solidFill>
              </a:rPr>
              <a:t>: </a:t>
            </a:r>
            <a:r>
              <a:rPr lang="en-US" dirty="0" smtClean="0"/>
              <a:t>$a Overtures. $2 </a:t>
            </a:r>
            <a:r>
              <a:rPr lang="en-US" dirty="0" err="1" smtClean="0"/>
              <a:t>lcgft</a:t>
            </a:r>
            <a:endParaRPr lang="en-US"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37</a:t>
            </a:fld>
            <a:endParaRPr lang="en-US"/>
          </a:p>
        </p:txBody>
      </p:sp>
    </p:spTree>
    <p:extLst>
      <p:ext uri="{BB962C8B-B14F-4D97-AF65-F5344CB8AC3E}">
        <p14:creationId xmlns:p14="http://schemas.microsoft.com/office/powerpoint/2010/main" val="1911702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1499"/>
            <a:ext cx="10515600" cy="341886"/>
          </a:xfrm>
        </p:spPr>
        <p:txBody>
          <a:bodyPr>
            <a:normAutofit fontScale="90000"/>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924448"/>
            <a:ext cx="11049000" cy="5933552"/>
          </a:xfrm>
        </p:spPr>
        <p:txBody>
          <a:bodyPr>
            <a:normAutofit lnSpcReduction="10000"/>
          </a:bodyPr>
          <a:lstStyle/>
          <a:p>
            <a:r>
              <a:rPr lang="en-US" sz="3000" dirty="0" smtClean="0"/>
              <a:t>General principles</a:t>
            </a:r>
          </a:p>
          <a:p>
            <a:pPr lvl="1"/>
            <a:r>
              <a:rPr lang="en-US" sz="2800" dirty="0" smtClean="0"/>
              <a:t>May use subfield $3 when a term only applies to a part of a resource</a:t>
            </a:r>
          </a:p>
          <a:p>
            <a:pPr marL="457200" lvl="1" indent="0">
              <a:buNone/>
            </a:pPr>
            <a:endParaRPr lang="en-US" dirty="0"/>
          </a:p>
          <a:p>
            <a:pPr marL="457200" lvl="1" indent="0">
              <a:buNone/>
            </a:pPr>
            <a:r>
              <a:rPr lang="en-US" sz="2000" dirty="0" smtClean="0"/>
              <a:t>245 </a:t>
            </a:r>
            <a:r>
              <a:rPr lang="en-US" sz="2000" dirty="0"/>
              <a:t>00  Tennessee River Civil War driving tour</a:t>
            </a:r>
            <a:r>
              <a:rPr lang="en-US" sz="2000" dirty="0" smtClean="0"/>
              <a:t>.</a:t>
            </a:r>
          </a:p>
          <a:p>
            <a:pPr marL="457200" lvl="1" indent="0">
              <a:buNone/>
            </a:pPr>
            <a:r>
              <a:rPr lang="en-US" sz="2000" dirty="0"/>
              <a:t>300 __  1 audio disc (approximately 18 min.) : </a:t>
            </a:r>
            <a:r>
              <a:rPr lang="en-US" sz="2000" dirty="0" smtClean="0"/>
              <a:t>$b </a:t>
            </a:r>
            <a:r>
              <a:rPr lang="en-US" sz="2000" dirty="0"/>
              <a:t>digital ; </a:t>
            </a:r>
            <a:r>
              <a:rPr lang="en-US" sz="2000" dirty="0" smtClean="0"/>
              <a:t>$c </a:t>
            </a:r>
            <a:r>
              <a:rPr lang="en-US" sz="2000" dirty="0"/>
              <a:t>4 3/4 in. + </a:t>
            </a:r>
            <a:r>
              <a:rPr lang="en-US" sz="2000" dirty="0" smtClean="0"/>
              <a:t>$e 1 videodisc </a:t>
            </a:r>
            <a:r>
              <a:rPr lang="en-US" sz="2000" dirty="0"/>
              <a:t>(</a:t>
            </a:r>
            <a:r>
              <a:rPr lang="en-US" sz="2000" dirty="0" smtClean="0"/>
              <a:t>approximately</a:t>
            </a:r>
          </a:p>
          <a:p>
            <a:pPr marL="457200" lvl="1" indent="0">
              <a:buNone/>
            </a:pPr>
            <a:r>
              <a:rPr lang="en-US" sz="2000" dirty="0"/>
              <a:t>	</a:t>
            </a:r>
            <a:r>
              <a:rPr lang="en-US" sz="2000" dirty="0" smtClean="0"/>
              <a:t>      </a:t>
            </a:r>
            <a:r>
              <a:rPr lang="en-US" sz="2000" dirty="0"/>
              <a:t>23 min. : sound, color ; 4 3/4 in.) + 1 color </a:t>
            </a:r>
            <a:r>
              <a:rPr lang="en-US" sz="2000" dirty="0" smtClean="0"/>
              <a:t>map </a:t>
            </a:r>
            <a:r>
              <a:rPr lang="en-US" sz="2000" dirty="0"/>
              <a:t>(27 x 19 cm, on sheet 44 x 28 cm, folded to </a:t>
            </a:r>
            <a:r>
              <a:rPr lang="en-US" sz="2000" dirty="0" smtClean="0"/>
              <a:t>14</a:t>
            </a:r>
          </a:p>
          <a:p>
            <a:pPr marL="457200" lvl="1" indent="0">
              <a:buNone/>
            </a:pPr>
            <a:r>
              <a:rPr lang="en-US" sz="2000" dirty="0"/>
              <a:t> </a:t>
            </a:r>
            <a:r>
              <a:rPr lang="en-US" sz="2000" dirty="0" smtClean="0"/>
              <a:t> 	      </a:t>
            </a:r>
            <a:r>
              <a:rPr lang="en-US" sz="2000" dirty="0"/>
              <a:t>x 11 cm</a:t>
            </a:r>
            <a:r>
              <a:rPr lang="en-US" sz="2000" dirty="0" smtClean="0"/>
              <a:t>)</a:t>
            </a:r>
          </a:p>
          <a:p>
            <a:pPr marL="457200" lvl="1" indent="0">
              <a:buNone/>
            </a:pPr>
            <a:r>
              <a:rPr lang="en-US" sz="2000" dirty="0"/>
              <a:t>520 __ </a:t>
            </a:r>
            <a:r>
              <a:rPr lang="en-US" sz="2000" dirty="0" smtClean="0"/>
              <a:t> Driving </a:t>
            </a:r>
            <a:r>
              <a:rPr lang="en-US" sz="2000" dirty="0"/>
              <a:t>tour of Civil War sites in Tennessee, specifically along </a:t>
            </a:r>
            <a:r>
              <a:rPr lang="en-US" sz="2000" dirty="0" smtClean="0"/>
              <a:t>the </a:t>
            </a:r>
            <a:r>
              <a:rPr lang="en-US" sz="2000" dirty="0"/>
              <a:t>Tennessee River and </a:t>
            </a:r>
            <a:endParaRPr lang="en-US" sz="2000" dirty="0" smtClean="0"/>
          </a:p>
          <a:p>
            <a:pPr marL="457200" lvl="1" indent="0">
              <a:buNone/>
            </a:pPr>
            <a:r>
              <a:rPr lang="en-US" sz="2000" dirty="0"/>
              <a:t>	</a:t>
            </a:r>
            <a:r>
              <a:rPr lang="en-US" sz="2000" dirty="0" smtClean="0"/>
              <a:t>      surrounding </a:t>
            </a:r>
            <a:r>
              <a:rPr lang="en-US" sz="2000" dirty="0"/>
              <a:t>area. Includes audio tour CD </a:t>
            </a:r>
            <a:r>
              <a:rPr lang="en-US" sz="2000" dirty="0" smtClean="0"/>
              <a:t>with </a:t>
            </a:r>
            <a:r>
              <a:rPr lang="en-US" sz="2000" dirty="0"/>
              <a:t>accompanying map. The map includes </a:t>
            </a:r>
            <a:r>
              <a:rPr lang="en-US" sz="2000" dirty="0" smtClean="0"/>
              <a:t>an</a:t>
            </a:r>
          </a:p>
          <a:p>
            <a:pPr marL="457200" lvl="1" indent="0">
              <a:buNone/>
            </a:pPr>
            <a:r>
              <a:rPr lang="en-US" sz="2000" dirty="0"/>
              <a:t> </a:t>
            </a:r>
            <a:r>
              <a:rPr lang="en-US" sz="2000" dirty="0" smtClean="0"/>
              <a:t>  	      audio </a:t>
            </a:r>
            <a:r>
              <a:rPr lang="en-US" sz="2000" dirty="0"/>
              <a:t>CD legend of </a:t>
            </a:r>
            <a:r>
              <a:rPr lang="en-US" sz="2000" dirty="0" smtClean="0"/>
              <a:t>attractions </a:t>
            </a:r>
            <a:r>
              <a:rPr lang="en-US" sz="2000" dirty="0"/>
              <a:t>and GPS coordinates, and URLs to local area tourist websites</a:t>
            </a:r>
            <a:r>
              <a:rPr lang="en-US" sz="2000" dirty="0" smtClean="0"/>
              <a:t>.</a:t>
            </a:r>
          </a:p>
          <a:p>
            <a:pPr marL="457200" lvl="1" indent="0">
              <a:buNone/>
            </a:pPr>
            <a:r>
              <a:rPr lang="en-US" sz="2000" dirty="0"/>
              <a:t>	</a:t>
            </a:r>
            <a:r>
              <a:rPr lang="en-US" sz="2000" dirty="0" smtClean="0"/>
              <a:t>      The accompanying </a:t>
            </a:r>
            <a:r>
              <a:rPr lang="en-US" sz="2000" dirty="0"/>
              <a:t>DVD covers the same sites referenced on both the </a:t>
            </a:r>
            <a:r>
              <a:rPr lang="en-US" sz="2000" dirty="0" smtClean="0"/>
              <a:t>audio </a:t>
            </a:r>
            <a:r>
              <a:rPr lang="en-US" sz="2000" dirty="0"/>
              <a:t>CD and map</a:t>
            </a:r>
            <a:r>
              <a:rPr lang="en-US" sz="2000" dirty="0" smtClean="0"/>
              <a:t>.</a:t>
            </a:r>
          </a:p>
          <a:p>
            <a:pPr marL="457200" lvl="1" indent="0">
              <a:buNone/>
            </a:pPr>
            <a:r>
              <a:rPr lang="en-US" sz="2000" dirty="0" smtClean="0"/>
              <a:t>655 _7  </a:t>
            </a:r>
            <a:r>
              <a:rPr lang="en-US" sz="2000" dirty="0" smtClean="0">
                <a:solidFill>
                  <a:srgbClr val="FF0000"/>
                </a:solidFill>
              </a:rPr>
              <a:t>$3 CD: </a:t>
            </a:r>
            <a:r>
              <a:rPr lang="en-US" sz="2000" dirty="0"/>
              <a:t>$a Audiobooks. </a:t>
            </a:r>
            <a:r>
              <a:rPr lang="en-US" sz="2000" dirty="0" smtClean="0"/>
              <a:t>$2 </a:t>
            </a:r>
            <a:r>
              <a:rPr lang="en-US" sz="2000" dirty="0" err="1"/>
              <a:t>lcgft</a:t>
            </a:r>
            <a:endParaRPr lang="en-US" sz="2000" dirty="0" smtClean="0"/>
          </a:p>
          <a:p>
            <a:pPr marL="457200" lvl="1" indent="0">
              <a:buNone/>
            </a:pPr>
            <a:r>
              <a:rPr lang="en-US" sz="2000" dirty="0" smtClean="0"/>
              <a:t>655 _7  </a:t>
            </a:r>
            <a:r>
              <a:rPr lang="en-US" sz="2000" dirty="0" smtClean="0">
                <a:solidFill>
                  <a:srgbClr val="FF0000"/>
                </a:solidFill>
              </a:rPr>
              <a:t>$3 CD: </a:t>
            </a:r>
            <a:r>
              <a:rPr lang="en-US" sz="2000" dirty="0" smtClean="0"/>
              <a:t>$a Guidebooks. $2 </a:t>
            </a:r>
            <a:r>
              <a:rPr lang="en-US" sz="2000" dirty="0" err="1" smtClean="0"/>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smtClean="0"/>
              <a:t>$a </a:t>
            </a:r>
            <a:r>
              <a:rPr lang="fr-FR" sz="2000" dirty="0" err="1"/>
              <a:t>Travelogues</a:t>
            </a:r>
            <a:r>
              <a:rPr lang="fr-FR" sz="2000" dirty="0"/>
              <a:t> (Motion </a:t>
            </a:r>
            <a:r>
              <a:rPr lang="fr-FR" sz="2000" dirty="0" err="1"/>
              <a:t>pictures</a:t>
            </a:r>
            <a:r>
              <a:rPr lang="fr-FR" sz="2000" dirty="0"/>
              <a:t>) </a:t>
            </a:r>
            <a:r>
              <a:rPr lang="fr-FR" sz="2000" dirty="0" smtClean="0"/>
              <a:t>$2 </a:t>
            </a:r>
            <a:r>
              <a:rPr lang="fr-FR" sz="2000" dirty="0" err="1"/>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a:t>$a Nonfiction films. </a:t>
            </a:r>
            <a:r>
              <a:rPr lang="en-US" sz="2000" dirty="0" smtClean="0"/>
              <a:t>$2 </a:t>
            </a:r>
            <a:r>
              <a:rPr lang="en-US" sz="2000" dirty="0" err="1"/>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smtClean="0"/>
              <a:t>$a Short films. $2 </a:t>
            </a:r>
            <a:r>
              <a:rPr lang="en-US" sz="2000" dirty="0" err="1" smtClean="0"/>
              <a:t>lcgft</a:t>
            </a:r>
            <a:endParaRPr lang="en-US" sz="2000" dirty="0" smtClean="0"/>
          </a:p>
          <a:p>
            <a:pPr marL="457200" lvl="1" indent="0">
              <a:buNone/>
            </a:pPr>
            <a:r>
              <a:rPr lang="en-US" sz="2000" dirty="0" smtClean="0"/>
              <a:t>655 _7  </a:t>
            </a:r>
            <a:r>
              <a:rPr lang="en-US" sz="2000" dirty="0" smtClean="0">
                <a:solidFill>
                  <a:srgbClr val="FF0000"/>
                </a:solidFill>
              </a:rPr>
              <a:t>$3 Accompanying map: </a:t>
            </a:r>
            <a:r>
              <a:rPr lang="en-US" sz="2000" dirty="0" smtClean="0"/>
              <a:t>$a Tourist maps. $2 </a:t>
            </a:r>
            <a:r>
              <a:rPr lang="en-US" sz="2000" dirty="0" err="1" smtClean="0"/>
              <a:t>lcgft</a:t>
            </a:r>
            <a:endParaRPr lang="en-US" sz="20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38</a:t>
            </a:fld>
            <a:endParaRPr lang="en-US"/>
          </a:p>
        </p:txBody>
      </p:sp>
    </p:spTree>
    <p:extLst>
      <p:ext uri="{BB962C8B-B14F-4D97-AF65-F5344CB8AC3E}">
        <p14:creationId xmlns:p14="http://schemas.microsoft.com/office/powerpoint/2010/main" val="18541021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pPr>
              <a:spcAft>
                <a:spcPts val="600"/>
              </a:spcAft>
            </a:pPr>
            <a:r>
              <a:rPr lang="en-US" sz="3000" dirty="0" smtClean="0"/>
              <a:t>General principles</a:t>
            </a:r>
          </a:p>
          <a:p>
            <a:pPr lvl="1">
              <a:spcAft>
                <a:spcPts val="600"/>
              </a:spcAft>
            </a:pPr>
            <a:r>
              <a:rPr lang="en-US" sz="2600" dirty="0" smtClean="0"/>
              <a:t>Specificity applies to genre/form the same as it does to subjects.  Assign LCGFT terms that are specific to the resource being cataloged.  A seemingly broad term like </a:t>
            </a:r>
            <a:r>
              <a:rPr lang="en-US" sz="2600" b="1" dirty="0" smtClean="0"/>
              <a:t>Poetry</a:t>
            </a:r>
            <a:r>
              <a:rPr lang="en-US" sz="2600" dirty="0" smtClean="0"/>
              <a:t> is specific when you’re cataloging a collection of poems in many different forms.</a:t>
            </a:r>
          </a:p>
          <a:p>
            <a:pPr lvl="1">
              <a:spcAft>
                <a:spcPts val="600"/>
              </a:spcAft>
            </a:pPr>
            <a:r>
              <a:rPr lang="en-US" sz="2600" dirty="0" smtClean="0"/>
              <a:t>Assign </a:t>
            </a:r>
            <a:r>
              <a:rPr lang="en-US" sz="2600" dirty="0"/>
              <a:t>genre/form terms only as they come readily to mind after a </a:t>
            </a:r>
            <a:r>
              <a:rPr lang="en-US" sz="2600" dirty="0" smtClean="0"/>
              <a:t>superficial review </a:t>
            </a:r>
            <a:r>
              <a:rPr lang="en-US" sz="2600" dirty="0"/>
              <a:t>of the resource being </a:t>
            </a:r>
            <a:r>
              <a:rPr lang="en-US" sz="2600" dirty="0" smtClean="0"/>
              <a:t>cataloged.</a:t>
            </a:r>
          </a:p>
          <a:p>
            <a:pPr lvl="1"/>
            <a:r>
              <a:rPr lang="en-US" sz="2600" dirty="0"/>
              <a:t>Assign genre/form terms that correspond to the cataloging treatment of the resource. </a:t>
            </a:r>
            <a:r>
              <a:rPr lang="en-US" sz="2600" dirty="0" smtClean="0"/>
              <a:t> If </a:t>
            </a:r>
            <a:r>
              <a:rPr lang="en-US" sz="2600" dirty="0"/>
              <a:t>cataloging a continuing resource such as a periodical, a monographic series, or a collected </a:t>
            </a:r>
            <a:r>
              <a:rPr lang="en-US" sz="2600" dirty="0" smtClean="0"/>
              <a:t>set</a:t>
            </a:r>
            <a:r>
              <a:rPr lang="en-US" sz="2600" dirty="0"/>
              <a:t>, </a:t>
            </a:r>
            <a:r>
              <a:rPr lang="en-US" sz="2600" dirty="0" smtClean="0"/>
              <a:t>assign terms that characterize the resource as a </a:t>
            </a:r>
            <a:r>
              <a:rPr lang="en-US" sz="2600" dirty="0"/>
              <a:t>whole. </a:t>
            </a:r>
            <a:r>
              <a:rPr lang="en-US" sz="2600" dirty="0" smtClean="0"/>
              <a:t> If </a:t>
            </a:r>
            <a:r>
              <a:rPr lang="en-US" sz="2600" dirty="0"/>
              <a:t>cataloging a work as an analytic, assign terms that characterize the </a:t>
            </a:r>
            <a:r>
              <a:rPr lang="en-US" sz="2600" dirty="0" smtClean="0"/>
              <a:t>analytic.</a:t>
            </a:r>
          </a:p>
        </p:txBody>
      </p:sp>
      <p:sp>
        <p:nvSpPr>
          <p:cNvPr id="5" name="Slide Number Placeholder 4"/>
          <p:cNvSpPr>
            <a:spLocks noGrp="1"/>
          </p:cNvSpPr>
          <p:nvPr>
            <p:ph type="sldNum" sz="quarter" idx="12"/>
          </p:nvPr>
        </p:nvSpPr>
        <p:spPr/>
        <p:txBody>
          <a:bodyPr/>
          <a:lstStyle/>
          <a:p>
            <a:fld id="{A00A331D-2EB0-4CEE-8662-2FAB66802E28}" type="slidenum">
              <a:rPr lang="en-US" smtClean="0"/>
              <a:t>39</a:t>
            </a:fld>
            <a:endParaRPr lang="en-US"/>
          </a:p>
        </p:txBody>
      </p:sp>
    </p:spTree>
    <p:extLst>
      <p:ext uri="{BB962C8B-B14F-4D97-AF65-F5344CB8AC3E}">
        <p14:creationId xmlns:p14="http://schemas.microsoft.com/office/powerpoint/2010/main" val="3169329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648"/>
            <a:ext cx="10515600" cy="883812"/>
          </a:xfrm>
        </p:spPr>
        <p:txBody>
          <a:bodyPr/>
          <a:lstStyle/>
          <a:p>
            <a:r>
              <a:rPr lang="en-US" dirty="0" smtClean="0"/>
              <a:t>Background</a:t>
            </a:r>
            <a:endParaRPr lang="en-US" dirty="0"/>
          </a:p>
        </p:txBody>
      </p:sp>
      <p:sp>
        <p:nvSpPr>
          <p:cNvPr id="3" name="Content Placeholder 2"/>
          <p:cNvSpPr>
            <a:spLocks noGrp="1"/>
          </p:cNvSpPr>
          <p:nvPr>
            <p:ph idx="1"/>
          </p:nvPr>
        </p:nvSpPr>
        <p:spPr>
          <a:xfrm>
            <a:off x="838200" y="1189037"/>
            <a:ext cx="11211962" cy="5349875"/>
          </a:xfrm>
        </p:spPr>
        <p:txBody>
          <a:bodyPr>
            <a:normAutofit/>
          </a:bodyPr>
          <a:lstStyle/>
          <a:p>
            <a:r>
              <a:rPr lang="en-US" dirty="0" smtClean="0"/>
              <a:t>LCSH for many decades included headings and subdivisions that were used to describe what a resource </a:t>
            </a:r>
            <a:r>
              <a:rPr lang="en-US" i="1" dirty="0" smtClean="0"/>
              <a:t>is</a:t>
            </a:r>
            <a:r>
              <a:rPr lang="en-US" dirty="0" smtClean="0"/>
              <a:t> rather than what it is </a:t>
            </a:r>
            <a:r>
              <a:rPr lang="en-US" i="1" dirty="0" smtClean="0"/>
              <a:t>about</a:t>
            </a:r>
            <a:r>
              <a:rPr lang="en-US" dirty="0" smtClean="0"/>
              <a:t>.  Headings can describe numerous non-subject aspects, including:</a:t>
            </a:r>
          </a:p>
          <a:p>
            <a:pPr marL="0" indent="0">
              <a:buNone/>
            </a:pPr>
            <a:r>
              <a:rPr lang="en-US" b="1" dirty="0" smtClean="0">
                <a:solidFill>
                  <a:srgbClr val="FF0000"/>
                </a:solidFill>
              </a:rPr>
              <a:t>  Genre/form</a:t>
            </a:r>
            <a:r>
              <a:rPr lang="en-US" dirty="0" smtClean="0"/>
              <a:t>	</a:t>
            </a:r>
          </a:p>
          <a:p>
            <a:pPr marL="0" indent="0">
              <a:buNone/>
            </a:pPr>
            <a:r>
              <a:rPr lang="en-US" dirty="0">
                <a:solidFill>
                  <a:srgbClr val="FF0000"/>
                </a:solidFill>
              </a:rPr>
              <a:t>	</a:t>
            </a:r>
            <a:r>
              <a:rPr lang="en-US" dirty="0" smtClean="0">
                <a:solidFill>
                  <a:srgbClr val="FF0000"/>
                </a:solidFill>
              </a:rPr>
              <a:t>Symphonies</a:t>
            </a:r>
            <a:r>
              <a:rPr lang="en-US" dirty="0">
                <a:solidFill>
                  <a:srgbClr val="FF0000"/>
                </a:solidFill>
              </a:rPr>
              <a:t> </a:t>
            </a:r>
            <a:r>
              <a:rPr lang="en-US" dirty="0" smtClean="0">
                <a:solidFill>
                  <a:srgbClr val="FF0000"/>
                </a:solidFill>
              </a:rPr>
              <a:t>    World maps     Comedy films</a:t>
            </a:r>
            <a:r>
              <a:rPr lang="en-US" dirty="0">
                <a:solidFill>
                  <a:srgbClr val="FF0000"/>
                </a:solidFill>
              </a:rPr>
              <a:t> </a:t>
            </a:r>
            <a:r>
              <a:rPr lang="en-US" dirty="0" smtClean="0">
                <a:solidFill>
                  <a:srgbClr val="FF0000"/>
                </a:solidFill>
              </a:rPr>
              <a:t>    Sports posters</a:t>
            </a:r>
          </a:p>
          <a:p>
            <a:pPr marL="0" indent="0">
              <a:buNone/>
            </a:pPr>
            <a:r>
              <a:rPr lang="en-US" dirty="0" smtClean="0">
                <a:solidFill>
                  <a:srgbClr val="0070C0"/>
                </a:solidFill>
              </a:rPr>
              <a:t>  </a:t>
            </a:r>
            <a:r>
              <a:rPr lang="en-US" b="1" dirty="0" smtClean="0">
                <a:solidFill>
                  <a:srgbClr val="0070C0"/>
                </a:solidFill>
              </a:rPr>
              <a:t>Creator info</a:t>
            </a:r>
          </a:p>
          <a:p>
            <a:pPr marL="0" indent="0">
              <a:buNone/>
            </a:pPr>
            <a:r>
              <a:rPr lang="en-US" dirty="0" smtClean="0">
                <a:solidFill>
                  <a:srgbClr val="0070C0"/>
                </a:solidFill>
              </a:rPr>
              <a:t>	Canadian </a:t>
            </a:r>
            <a:r>
              <a:rPr lang="en-US" dirty="0" smtClean="0">
                <a:solidFill>
                  <a:srgbClr val="FF0000"/>
                </a:solidFill>
              </a:rPr>
              <a:t>fiction     Film </a:t>
            </a:r>
            <a:r>
              <a:rPr lang="en-US" dirty="0">
                <a:solidFill>
                  <a:srgbClr val="FF0000"/>
                </a:solidFill>
              </a:rPr>
              <a:t>posters, </a:t>
            </a:r>
            <a:r>
              <a:rPr lang="en-US" dirty="0">
                <a:solidFill>
                  <a:srgbClr val="0070C0"/>
                </a:solidFill>
              </a:rPr>
              <a:t>Swiss     </a:t>
            </a:r>
            <a:endParaRPr lang="en-US" dirty="0" smtClean="0">
              <a:solidFill>
                <a:srgbClr val="0070C0"/>
              </a:solidFill>
            </a:endParaRPr>
          </a:p>
          <a:p>
            <a:pPr marL="0" indent="0">
              <a:buNone/>
            </a:pPr>
            <a:r>
              <a:rPr lang="en-US" dirty="0">
                <a:solidFill>
                  <a:srgbClr val="0070C0"/>
                </a:solidFill>
              </a:rPr>
              <a:t>	</a:t>
            </a:r>
            <a:r>
              <a:rPr lang="en-US" dirty="0" smtClean="0">
                <a:solidFill>
                  <a:srgbClr val="0070C0"/>
                </a:solidFill>
              </a:rPr>
              <a:t>American </a:t>
            </a:r>
            <a:r>
              <a:rPr lang="en-US" dirty="0">
                <a:solidFill>
                  <a:srgbClr val="FF0000"/>
                </a:solidFill>
              </a:rPr>
              <a:t>poetry</a:t>
            </a:r>
            <a:r>
              <a:rPr lang="en-US" dirty="0">
                <a:solidFill>
                  <a:srgbClr val="0070C0"/>
                </a:solidFill>
              </a:rPr>
              <a:t>-</a:t>
            </a:r>
            <a:r>
              <a:rPr lang="en-US" dirty="0" smtClean="0">
                <a:solidFill>
                  <a:srgbClr val="0070C0"/>
                </a:solidFill>
              </a:rPr>
              <a:t>-Women </a:t>
            </a:r>
            <a:r>
              <a:rPr lang="en-US" dirty="0">
                <a:solidFill>
                  <a:srgbClr val="0070C0"/>
                </a:solidFill>
              </a:rPr>
              <a:t>authors     </a:t>
            </a:r>
            <a:endParaRPr lang="en-US" dirty="0" smtClean="0">
              <a:solidFill>
                <a:srgbClr val="0070C0"/>
              </a:solidFill>
            </a:endParaRPr>
          </a:p>
          <a:p>
            <a:pPr marL="0" indent="0">
              <a:buNone/>
            </a:pPr>
            <a:r>
              <a:rPr lang="en-US" dirty="0">
                <a:solidFill>
                  <a:srgbClr val="0070C0"/>
                </a:solidFill>
              </a:rPr>
              <a:t>	</a:t>
            </a:r>
            <a:r>
              <a:rPr lang="en-US" dirty="0" smtClean="0">
                <a:solidFill>
                  <a:srgbClr val="0070C0"/>
                </a:solidFill>
              </a:rPr>
              <a:t>African </a:t>
            </a:r>
            <a:r>
              <a:rPr lang="en-US" dirty="0">
                <a:solidFill>
                  <a:srgbClr val="0070C0"/>
                </a:solidFill>
              </a:rPr>
              <a:t>American children's </a:t>
            </a:r>
            <a:r>
              <a:rPr lang="en-US" dirty="0" smtClean="0">
                <a:solidFill>
                  <a:srgbClr val="FF0000"/>
                </a:solidFill>
              </a:rPr>
              <a:t>writings</a:t>
            </a:r>
            <a:r>
              <a:rPr lang="en-US" dirty="0">
                <a:solidFill>
                  <a:srgbClr val="0070C0"/>
                </a:solidFill>
              </a:rPr>
              <a:t>	</a:t>
            </a:r>
            <a:r>
              <a:rPr lang="en-US" dirty="0" smtClean="0">
                <a:solidFill>
                  <a:srgbClr val="0070C0"/>
                </a:solidFill>
              </a:rPr>
              <a:t>   </a:t>
            </a:r>
            <a:r>
              <a:rPr lang="en-US" dirty="0" smtClean="0">
                <a:solidFill>
                  <a:srgbClr val="FF0000"/>
                </a:solidFill>
              </a:rPr>
              <a:t>Music</a:t>
            </a:r>
            <a:r>
              <a:rPr lang="en-US" dirty="0" smtClean="0">
                <a:solidFill>
                  <a:srgbClr val="0070C0"/>
                </a:solidFill>
              </a:rPr>
              <a:t> </a:t>
            </a:r>
            <a:r>
              <a:rPr lang="en-US" dirty="0">
                <a:solidFill>
                  <a:srgbClr val="0070C0"/>
                </a:solidFill>
              </a:rPr>
              <a:t>by Jewish composers</a:t>
            </a:r>
            <a:endParaRPr lang="en-US" dirty="0">
              <a:solidFill>
                <a:srgbClr val="002060"/>
              </a:solidFill>
            </a:endParaRPr>
          </a:p>
          <a:p>
            <a:pPr marL="0" indent="0">
              <a:buNone/>
            </a:pPr>
            <a:r>
              <a:rPr lang="en-US" dirty="0" smtClean="0">
                <a:solidFill>
                  <a:schemeClr val="accent6">
                    <a:lumMod val="75000"/>
                  </a:schemeClr>
                </a:solidFill>
              </a:rPr>
              <a:t>  </a:t>
            </a:r>
            <a:r>
              <a:rPr lang="en-US" b="1" dirty="0" smtClean="0">
                <a:solidFill>
                  <a:schemeClr val="accent6">
                    <a:lumMod val="75000"/>
                  </a:schemeClr>
                </a:solidFill>
              </a:rPr>
              <a:t>Place </a:t>
            </a:r>
            <a:r>
              <a:rPr lang="en-US" b="1" dirty="0">
                <a:solidFill>
                  <a:schemeClr val="accent6">
                    <a:lumMod val="75000"/>
                  </a:schemeClr>
                </a:solidFill>
              </a:rPr>
              <a:t>of origin</a:t>
            </a:r>
            <a:endParaRPr lang="en-US" b="1" dirty="0" smtClean="0">
              <a:solidFill>
                <a:srgbClr val="002060"/>
              </a:solidFill>
            </a:endParaRPr>
          </a:p>
          <a:p>
            <a:pPr marL="0" indent="0">
              <a:buNone/>
            </a:pPr>
            <a:r>
              <a:rPr lang="en-US" dirty="0">
                <a:solidFill>
                  <a:srgbClr val="002060"/>
                </a:solidFill>
              </a:rPr>
              <a:t>	</a:t>
            </a:r>
            <a:r>
              <a:rPr lang="en-US" dirty="0" smtClean="0">
                <a:solidFill>
                  <a:srgbClr val="FF0000"/>
                </a:solidFill>
              </a:rPr>
              <a:t>Almanacs</a:t>
            </a:r>
            <a:r>
              <a:rPr lang="en-US" dirty="0">
                <a:solidFill>
                  <a:srgbClr val="FF0000"/>
                </a:solidFill>
              </a:rPr>
              <a:t>,</a:t>
            </a:r>
            <a:r>
              <a:rPr lang="en-US" dirty="0">
                <a:solidFill>
                  <a:schemeClr val="accent2">
                    <a:lumMod val="75000"/>
                  </a:schemeClr>
                </a:solidFill>
              </a:rPr>
              <a:t> </a:t>
            </a:r>
            <a:r>
              <a:rPr lang="en-US" dirty="0" smtClean="0">
                <a:solidFill>
                  <a:schemeClr val="accent6">
                    <a:lumMod val="75000"/>
                  </a:schemeClr>
                </a:solidFill>
              </a:rPr>
              <a:t>Argentinian</a:t>
            </a:r>
            <a:r>
              <a:rPr lang="en-US" dirty="0">
                <a:solidFill>
                  <a:schemeClr val="accent2">
                    <a:lumMod val="75000"/>
                  </a:schemeClr>
                </a:solidFill>
              </a:rPr>
              <a:t> </a:t>
            </a:r>
            <a:r>
              <a:rPr lang="en-US" dirty="0" smtClean="0">
                <a:solidFill>
                  <a:schemeClr val="accent2">
                    <a:lumMod val="75000"/>
                  </a:schemeClr>
                </a:solidFill>
              </a:rPr>
              <a:t>    </a:t>
            </a:r>
            <a:r>
              <a:rPr lang="en-US" dirty="0" smtClean="0">
                <a:solidFill>
                  <a:srgbClr val="FF0000"/>
                </a:solidFill>
              </a:rPr>
              <a:t>Folk music--</a:t>
            </a:r>
            <a:r>
              <a:rPr lang="en-US" dirty="0" smtClean="0">
                <a:solidFill>
                  <a:schemeClr val="accent6">
                    <a:lumMod val="75000"/>
                  </a:schemeClr>
                </a:solidFill>
              </a:rPr>
              <a:t>Appalachian Region</a:t>
            </a:r>
          </a:p>
        </p:txBody>
      </p:sp>
      <p:sp>
        <p:nvSpPr>
          <p:cNvPr id="5" name="Slide Number Placeholder 4"/>
          <p:cNvSpPr>
            <a:spLocks noGrp="1"/>
          </p:cNvSpPr>
          <p:nvPr>
            <p:ph type="sldNum" sz="quarter" idx="12"/>
          </p:nvPr>
        </p:nvSpPr>
        <p:spPr/>
        <p:txBody>
          <a:bodyPr/>
          <a:lstStyle/>
          <a:p>
            <a:fld id="{A00A331D-2EB0-4CEE-8662-2FAB66802E28}" type="slidenum">
              <a:rPr lang="en-US" smtClean="0"/>
              <a:t>4</a:t>
            </a:fld>
            <a:endParaRPr lang="en-US"/>
          </a:p>
        </p:txBody>
      </p:sp>
    </p:spTree>
    <p:extLst>
      <p:ext uri="{BB962C8B-B14F-4D97-AF65-F5344CB8AC3E}">
        <p14:creationId xmlns:p14="http://schemas.microsoft.com/office/powerpoint/2010/main" val="29032090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pPr>
              <a:spcAft>
                <a:spcPts val="600"/>
              </a:spcAft>
            </a:pPr>
            <a:r>
              <a:rPr lang="en-US" sz="3000" dirty="0" smtClean="0"/>
              <a:t>General principles</a:t>
            </a:r>
          </a:p>
          <a:p>
            <a:pPr lvl="1">
              <a:spcAft>
                <a:spcPts val="600"/>
              </a:spcAft>
            </a:pPr>
            <a:r>
              <a:rPr lang="en-US" sz="2600" dirty="0" smtClean="0"/>
              <a:t>Assign </a:t>
            </a:r>
            <a:r>
              <a:rPr lang="en-US" sz="2600" dirty="0"/>
              <a:t>terms based on analysis of the resource being cataloged. Genre/form terms do not need to be justified by descriptive cataloging </a:t>
            </a:r>
            <a:r>
              <a:rPr lang="en-US" sz="2600" dirty="0" smtClean="0"/>
              <a:t>elements</a:t>
            </a:r>
          </a:p>
          <a:p>
            <a:pPr lvl="1">
              <a:spcAft>
                <a:spcPts val="600"/>
              </a:spcAft>
            </a:pPr>
            <a:r>
              <a:rPr lang="en-US" sz="2600" dirty="0"/>
              <a:t>Assign to the resource being cataloged genre/form terms that describe the resource as a whole.  Sometimes one term is sufficient, while at other times a complement of terms is necessary</a:t>
            </a:r>
          </a:p>
          <a:p>
            <a:pPr lvl="1"/>
            <a:r>
              <a:rPr lang="en-US" sz="2600" dirty="0"/>
              <a:t>Assign broader or more general terms when it’s not possible to establish a more specific term, when an array of terms is needed (e.g., for a </a:t>
            </a:r>
            <a:r>
              <a:rPr lang="en-US" sz="2600" dirty="0" smtClean="0"/>
              <a:t>Western </a:t>
            </a:r>
            <a:r>
              <a:rPr lang="en-US" sz="2600" dirty="0"/>
              <a:t>romance </a:t>
            </a:r>
            <a:r>
              <a:rPr lang="en-US" sz="2600" dirty="0" smtClean="0"/>
              <a:t>novel, </a:t>
            </a:r>
            <a:r>
              <a:rPr lang="en-US" sz="2600" dirty="0"/>
              <a:t>three terms are needed: </a:t>
            </a:r>
            <a:r>
              <a:rPr lang="en-US" sz="2600" b="1" dirty="0" smtClean="0"/>
              <a:t>Western fiction</a:t>
            </a:r>
            <a:r>
              <a:rPr lang="en-US" sz="2600" dirty="0" smtClean="0"/>
              <a:t>, </a:t>
            </a:r>
            <a:r>
              <a:rPr lang="en-US" sz="2600" b="1" dirty="0" smtClean="0"/>
              <a:t>Romance fiction</a:t>
            </a:r>
            <a:r>
              <a:rPr lang="en-US" sz="2600" dirty="0" smtClean="0"/>
              <a:t>, and </a:t>
            </a:r>
            <a:r>
              <a:rPr lang="en-US" sz="2600" b="1" dirty="0" smtClean="0"/>
              <a:t>Novels</a:t>
            </a:r>
            <a:r>
              <a:rPr lang="en-US" sz="2600" dirty="0" smtClean="0"/>
              <a:t>), </a:t>
            </a:r>
            <a:r>
              <a:rPr lang="en-US" sz="2600" dirty="0"/>
              <a:t>or when the LCGFT Manual includes special instructions to do this</a:t>
            </a:r>
          </a:p>
          <a:p>
            <a:pPr marL="457200" lvl="1" indent="0">
              <a:buNone/>
            </a:pPr>
            <a:endParaRPr lang="en-US" dirty="0" smtClean="0"/>
          </a:p>
          <a:p>
            <a:pPr lvl="1"/>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40</a:t>
            </a:fld>
            <a:endParaRPr lang="en-US"/>
          </a:p>
        </p:txBody>
      </p:sp>
    </p:spTree>
    <p:extLst>
      <p:ext uri="{BB962C8B-B14F-4D97-AF65-F5344CB8AC3E}">
        <p14:creationId xmlns:p14="http://schemas.microsoft.com/office/powerpoint/2010/main" val="1619132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pPr>
              <a:spcAft>
                <a:spcPts val="600"/>
              </a:spcAft>
            </a:pPr>
            <a:r>
              <a:rPr lang="en-US" sz="3000" dirty="0" smtClean="0"/>
              <a:t>General principles</a:t>
            </a:r>
          </a:p>
          <a:p>
            <a:pPr lvl="1">
              <a:spcAft>
                <a:spcPts val="600"/>
              </a:spcAft>
            </a:pPr>
            <a:r>
              <a:rPr lang="en-US" sz="2600" dirty="0" smtClean="0"/>
              <a:t>It </a:t>
            </a:r>
            <a:r>
              <a:rPr lang="en-US" sz="2600" dirty="0"/>
              <a:t>is permissible to assign both a broader and a narrower </a:t>
            </a:r>
            <a:r>
              <a:rPr lang="en-US" sz="2600" dirty="0" smtClean="0"/>
              <a:t>term </a:t>
            </a:r>
            <a:r>
              <a:rPr lang="en-US" sz="2600" dirty="0"/>
              <a:t>(for a compilation </a:t>
            </a:r>
            <a:r>
              <a:rPr lang="en-US" sz="2600" dirty="0" smtClean="0"/>
              <a:t>that consists </a:t>
            </a:r>
            <a:r>
              <a:rPr lang="en-US" sz="2600" dirty="0"/>
              <a:t>of a predominant genre or form but includes </a:t>
            </a:r>
            <a:r>
              <a:rPr lang="en-US" sz="2600" dirty="0" smtClean="0"/>
              <a:t>a “significant proportion” of works </a:t>
            </a:r>
            <a:r>
              <a:rPr lang="en-US" sz="2600" dirty="0"/>
              <a:t>that would be assigned another term in the </a:t>
            </a:r>
            <a:r>
              <a:rPr lang="en-US" sz="2600" dirty="0" smtClean="0"/>
              <a:t>hierarchy)</a:t>
            </a:r>
          </a:p>
          <a:p>
            <a:pPr marL="457200" lvl="1" indent="0">
              <a:spcAft>
                <a:spcPts val="600"/>
              </a:spcAft>
              <a:buNone/>
            </a:pPr>
            <a:r>
              <a:rPr lang="en-US" dirty="0"/>
              <a:t>	</a:t>
            </a:r>
            <a:r>
              <a:rPr lang="en-US" i="1" dirty="0" smtClean="0"/>
              <a:t>Example: </a:t>
            </a:r>
            <a:r>
              <a:rPr lang="en-US" dirty="0" smtClean="0"/>
              <a:t>for a poetry collection primarily containing limericks but also 	containing a significant proportion of other types of humorous poetry,	may assign both </a:t>
            </a:r>
            <a:r>
              <a:rPr lang="en-US" b="1" dirty="0" smtClean="0"/>
              <a:t>Limericks</a:t>
            </a:r>
            <a:r>
              <a:rPr lang="en-US" dirty="0" smtClean="0"/>
              <a:t> and </a:t>
            </a:r>
            <a:r>
              <a:rPr lang="en-US" b="1" dirty="0" smtClean="0"/>
              <a:t>Humorous poetry</a:t>
            </a:r>
            <a:r>
              <a:rPr lang="en-US" dirty="0"/>
              <a:t>	</a:t>
            </a:r>
            <a:endParaRPr lang="en-US" b="1" dirty="0" smtClean="0"/>
          </a:p>
          <a:p>
            <a:pPr lvl="1"/>
            <a:r>
              <a:rPr lang="en-US" sz="2600" dirty="0" smtClean="0"/>
              <a:t>If there is a predominant genre/form, assign that term first; if predominant genre/form needs two terms to express it, assign them first</a:t>
            </a:r>
          </a:p>
        </p:txBody>
      </p:sp>
      <p:sp>
        <p:nvSpPr>
          <p:cNvPr id="5" name="Slide Number Placeholder 4"/>
          <p:cNvSpPr>
            <a:spLocks noGrp="1"/>
          </p:cNvSpPr>
          <p:nvPr>
            <p:ph type="sldNum" sz="quarter" idx="12"/>
          </p:nvPr>
        </p:nvSpPr>
        <p:spPr/>
        <p:txBody>
          <a:bodyPr/>
          <a:lstStyle/>
          <a:p>
            <a:fld id="{A00A331D-2EB0-4CEE-8662-2FAB66802E28}" type="slidenum">
              <a:rPr lang="en-US" smtClean="0"/>
              <a:t>41</a:t>
            </a:fld>
            <a:endParaRPr lang="en-US"/>
          </a:p>
        </p:txBody>
      </p:sp>
    </p:spTree>
    <p:extLst>
      <p:ext uri="{BB962C8B-B14F-4D97-AF65-F5344CB8AC3E}">
        <p14:creationId xmlns:p14="http://schemas.microsoft.com/office/powerpoint/2010/main" val="24969829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pPr>
              <a:spcAft>
                <a:spcPts val="600"/>
              </a:spcAft>
            </a:pPr>
            <a:r>
              <a:rPr lang="en-US" sz="3000" dirty="0" smtClean="0"/>
              <a:t>General principles</a:t>
            </a:r>
          </a:p>
          <a:p>
            <a:pPr lvl="1">
              <a:spcAft>
                <a:spcPts val="600"/>
              </a:spcAft>
            </a:pPr>
            <a:r>
              <a:rPr lang="en-US" sz="2600" dirty="0" smtClean="0"/>
              <a:t>Don’t assign genre/form terms to works that have no discernible genre/form (e.g., a history of U.S. foreign relations in the 20th century)</a:t>
            </a:r>
          </a:p>
          <a:p>
            <a:pPr lvl="1"/>
            <a:r>
              <a:rPr lang="en-US" sz="2600" dirty="0"/>
              <a:t>F</a:t>
            </a:r>
            <a:r>
              <a:rPr lang="en-US" sz="2600" dirty="0" smtClean="0"/>
              <a:t>or resources with separate parts (e.g., </a:t>
            </a:r>
            <a:r>
              <a:rPr lang="en-US" sz="2600" dirty="0"/>
              <a:t>text plus an extensive bibliography or a section of </a:t>
            </a:r>
            <a:r>
              <a:rPr lang="en-US" sz="2600" dirty="0" smtClean="0"/>
              <a:t>maps; book with accompanying disc) </a:t>
            </a:r>
            <a:r>
              <a:rPr lang="en-US" sz="2600" dirty="0"/>
              <a:t>also assign </a:t>
            </a:r>
            <a:r>
              <a:rPr lang="en-US" sz="2600" dirty="0" smtClean="0"/>
              <a:t>separate terms </a:t>
            </a:r>
            <a:r>
              <a:rPr lang="en-US" sz="2600" dirty="0"/>
              <a:t>for the individual parts or </a:t>
            </a:r>
            <a:r>
              <a:rPr lang="en-US" sz="2600" dirty="0" smtClean="0"/>
              <a:t>materials </a:t>
            </a:r>
            <a:r>
              <a:rPr lang="en-US" sz="2600" dirty="0"/>
              <a:t>if they are judged to be </a:t>
            </a:r>
            <a:r>
              <a:rPr lang="en-US" sz="2600" dirty="0" smtClean="0"/>
              <a:t>significant.  May use $3 to identify the part to which a term applies</a:t>
            </a:r>
            <a:endParaRPr lang="en-US" sz="2600" dirty="0"/>
          </a:p>
        </p:txBody>
      </p:sp>
      <p:sp>
        <p:nvSpPr>
          <p:cNvPr id="5" name="Slide Number Placeholder 4"/>
          <p:cNvSpPr>
            <a:spLocks noGrp="1"/>
          </p:cNvSpPr>
          <p:nvPr>
            <p:ph type="sldNum" sz="quarter" idx="12"/>
          </p:nvPr>
        </p:nvSpPr>
        <p:spPr/>
        <p:txBody>
          <a:bodyPr/>
          <a:lstStyle/>
          <a:p>
            <a:fld id="{A00A331D-2EB0-4CEE-8662-2FAB66802E28}" type="slidenum">
              <a:rPr lang="en-US" smtClean="0"/>
              <a:t>42</a:t>
            </a:fld>
            <a:endParaRPr lang="en-US"/>
          </a:p>
        </p:txBody>
      </p:sp>
    </p:spTree>
    <p:extLst>
      <p:ext uri="{BB962C8B-B14F-4D97-AF65-F5344CB8AC3E}">
        <p14:creationId xmlns:p14="http://schemas.microsoft.com/office/powerpoint/2010/main" val="25873354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pPr>
              <a:spcAft>
                <a:spcPts val="600"/>
              </a:spcAft>
            </a:pPr>
            <a:r>
              <a:rPr lang="en-US" sz="3000" dirty="0" smtClean="0"/>
              <a:t>General principles</a:t>
            </a:r>
          </a:p>
          <a:p>
            <a:pPr lvl="1">
              <a:spcAft>
                <a:spcPts val="600"/>
              </a:spcAft>
            </a:pPr>
            <a:r>
              <a:rPr lang="en-US" sz="2600" dirty="0" smtClean="0"/>
              <a:t>Number of terms</a:t>
            </a:r>
          </a:p>
          <a:p>
            <a:pPr lvl="2"/>
            <a:r>
              <a:rPr lang="en-US" sz="2500" dirty="0" smtClean="0"/>
              <a:t>If a resource consists of two or three genres that make up a broader genre, and that broader genre includes no other than those two or three genres within its scope, assign the broader genre instead of the two or three narrower genres</a:t>
            </a:r>
          </a:p>
          <a:p>
            <a:pPr marL="914400" lvl="2" indent="0">
              <a:buNone/>
            </a:pPr>
            <a:endParaRPr lang="en-US" sz="2500" dirty="0" smtClean="0"/>
          </a:p>
          <a:p>
            <a:pPr marL="914400" lvl="2" indent="0">
              <a:buNone/>
            </a:pPr>
            <a:r>
              <a:rPr lang="en-US" sz="2500" i="1" dirty="0" smtClean="0"/>
              <a:t>Title: </a:t>
            </a:r>
            <a:r>
              <a:rPr lang="en-US" sz="2500" dirty="0" smtClean="0"/>
              <a:t>The </a:t>
            </a:r>
            <a:r>
              <a:rPr lang="en-US" sz="2500" dirty="0"/>
              <a:t>best Rosh ha-</a:t>
            </a:r>
            <a:r>
              <a:rPr lang="en-US" sz="2500" dirty="0" err="1"/>
              <a:t>Shanah</a:t>
            </a:r>
            <a:r>
              <a:rPr lang="en-US" sz="2500" dirty="0"/>
              <a:t> and Yom Kippur </a:t>
            </a:r>
            <a:r>
              <a:rPr lang="en-US" sz="2500" dirty="0" smtClean="0"/>
              <a:t>music : </a:t>
            </a:r>
            <a:r>
              <a:rPr lang="en-US" sz="2500" dirty="0"/>
              <a:t>music of </a:t>
            </a:r>
            <a:r>
              <a:rPr lang="en-US" sz="2500" dirty="0" smtClean="0"/>
              <a:t>the High</a:t>
            </a:r>
          </a:p>
          <a:p>
            <a:pPr marL="914400" lvl="2" indent="0">
              <a:buNone/>
            </a:pPr>
            <a:r>
              <a:rPr lang="en-US" sz="2500" dirty="0"/>
              <a:t> </a:t>
            </a:r>
            <a:r>
              <a:rPr lang="en-US" sz="2500" dirty="0" smtClean="0"/>
              <a:t>         Holidays</a:t>
            </a:r>
          </a:p>
          <a:p>
            <a:pPr marL="914400" lvl="2" indent="0">
              <a:buNone/>
            </a:pPr>
            <a:r>
              <a:rPr lang="en-US" sz="2500" i="1" dirty="0" smtClean="0"/>
              <a:t>Term assigned: </a:t>
            </a:r>
            <a:r>
              <a:rPr lang="en-US" sz="2500" b="1" dirty="0" smtClean="0"/>
              <a:t>High Holiday music </a:t>
            </a:r>
            <a:r>
              <a:rPr lang="en-US" sz="2500" dirty="0" smtClean="0"/>
              <a:t>(rather than </a:t>
            </a:r>
            <a:r>
              <a:rPr lang="en-US" sz="2500" b="1" dirty="0" smtClean="0"/>
              <a:t>Rosh </a:t>
            </a:r>
            <a:r>
              <a:rPr lang="en-US" sz="2500" b="1" dirty="0"/>
              <a:t>ha-</a:t>
            </a:r>
            <a:r>
              <a:rPr lang="en-US" sz="2500" b="1" dirty="0" err="1"/>
              <a:t>Shanah</a:t>
            </a:r>
            <a:r>
              <a:rPr lang="en-US" sz="2500" b="1" dirty="0"/>
              <a:t> </a:t>
            </a:r>
            <a:r>
              <a:rPr lang="en-US" sz="2500" b="1" dirty="0" smtClean="0"/>
              <a:t>music </a:t>
            </a:r>
            <a:r>
              <a:rPr lang="en-US" sz="2500" dirty="0" smtClean="0"/>
              <a:t>and</a:t>
            </a:r>
            <a:r>
              <a:rPr lang="en-US" sz="2500" b="1" dirty="0" smtClean="0"/>
              <a:t> Yom Kippur music</a:t>
            </a:r>
            <a:r>
              <a:rPr lang="en-US" sz="2500" dirty="0" smtClean="0"/>
              <a:t>)</a:t>
            </a:r>
            <a:endParaRPr lang="en-US" sz="2500" dirty="0"/>
          </a:p>
          <a:p>
            <a:pPr lvl="2"/>
            <a:endParaRPr lang="en-US" sz="25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43</a:t>
            </a:fld>
            <a:endParaRPr lang="en-US"/>
          </a:p>
        </p:txBody>
      </p:sp>
    </p:spTree>
    <p:extLst>
      <p:ext uri="{BB962C8B-B14F-4D97-AF65-F5344CB8AC3E}">
        <p14:creationId xmlns:p14="http://schemas.microsoft.com/office/powerpoint/2010/main" val="3922773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pPr>
              <a:spcAft>
                <a:spcPts val="600"/>
              </a:spcAft>
            </a:pPr>
            <a:r>
              <a:rPr lang="en-US" sz="3000" dirty="0" smtClean="0"/>
              <a:t>General principles</a:t>
            </a:r>
          </a:p>
          <a:p>
            <a:pPr lvl="1">
              <a:spcAft>
                <a:spcPts val="600"/>
              </a:spcAft>
            </a:pPr>
            <a:r>
              <a:rPr lang="en-US" sz="2600" dirty="0" smtClean="0"/>
              <a:t>Number of terms - Rule of Three</a:t>
            </a:r>
          </a:p>
          <a:p>
            <a:pPr lvl="2"/>
            <a:r>
              <a:rPr lang="en-US" sz="2500" dirty="0" smtClean="0"/>
              <a:t>If </a:t>
            </a:r>
            <a:r>
              <a:rPr lang="en-US" sz="2500" dirty="0"/>
              <a:t>a genre/form term includes in its scope more than three </a:t>
            </a:r>
            <a:r>
              <a:rPr lang="en-US" sz="2500" dirty="0" smtClean="0"/>
              <a:t>sub-genres </a:t>
            </a:r>
            <a:r>
              <a:rPr lang="en-US" sz="2500" dirty="0"/>
              <a:t>or forms, </a:t>
            </a:r>
            <a:r>
              <a:rPr lang="en-US" sz="2500" dirty="0" smtClean="0"/>
              <a:t>but </a:t>
            </a:r>
            <a:r>
              <a:rPr lang="en-US" sz="2500" dirty="0"/>
              <a:t>the resource being </a:t>
            </a:r>
            <a:r>
              <a:rPr lang="en-US" sz="2500" dirty="0" smtClean="0"/>
              <a:t>cataloged </a:t>
            </a:r>
            <a:r>
              <a:rPr lang="en-US" sz="2500" dirty="0"/>
              <a:t>consists of only two or three of those </a:t>
            </a:r>
            <a:r>
              <a:rPr lang="en-US" sz="2500" dirty="0" smtClean="0"/>
              <a:t>sub-genres </a:t>
            </a:r>
            <a:r>
              <a:rPr lang="en-US" sz="2500" dirty="0"/>
              <a:t>or forms, </a:t>
            </a:r>
            <a:r>
              <a:rPr lang="en-US" sz="2500" dirty="0" smtClean="0"/>
              <a:t>assign </a:t>
            </a:r>
            <a:r>
              <a:rPr lang="en-US" sz="2500" dirty="0"/>
              <a:t>the appropriate two or three terms instead of the broader </a:t>
            </a:r>
            <a:r>
              <a:rPr lang="en-US" sz="2500" dirty="0" smtClean="0"/>
              <a:t>term</a:t>
            </a:r>
          </a:p>
          <a:p>
            <a:pPr lvl="2"/>
            <a:endParaRPr lang="en-US" sz="2500" dirty="0"/>
          </a:p>
          <a:p>
            <a:pPr marL="457200" lvl="1" indent="0">
              <a:buNone/>
            </a:pPr>
            <a:r>
              <a:rPr lang="en-US" sz="2500" i="1" dirty="0" smtClean="0"/>
              <a:t>Title:</a:t>
            </a:r>
            <a:r>
              <a:rPr lang="en-US" sz="2500" dirty="0" smtClean="0"/>
              <a:t> Time </a:t>
            </a:r>
            <a:r>
              <a:rPr lang="en-US" sz="2500" dirty="0"/>
              <a:t>machine: the history of Canadian 60’s garage, punk, and surf, </a:t>
            </a:r>
            <a:r>
              <a:rPr lang="en-US" sz="2500" dirty="0" smtClean="0"/>
              <a:t>1985-95</a:t>
            </a:r>
          </a:p>
          <a:p>
            <a:pPr marL="457200" lvl="1" indent="0">
              <a:buNone/>
            </a:pPr>
            <a:r>
              <a:rPr lang="en-US" sz="2500" i="1" dirty="0" smtClean="0"/>
              <a:t>Terms assigned: </a:t>
            </a:r>
            <a:r>
              <a:rPr lang="en-US" sz="2500" b="1" dirty="0" smtClean="0"/>
              <a:t>Garage </a:t>
            </a:r>
            <a:r>
              <a:rPr lang="en-US" sz="2500" b="1" dirty="0"/>
              <a:t>rock </a:t>
            </a:r>
            <a:r>
              <a:rPr lang="en-US" sz="2500" b="1" dirty="0" smtClean="0"/>
              <a:t>music </a:t>
            </a:r>
          </a:p>
          <a:p>
            <a:pPr marL="457200" lvl="1" indent="0">
              <a:buNone/>
            </a:pPr>
            <a:r>
              <a:rPr lang="en-US" sz="2500" dirty="0"/>
              <a:t>	</a:t>
            </a:r>
            <a:r>
              <a:rPr lang="en-US" sz="2500" dirty="0" smtClean="0"/>
              <a:t>      	           </a:t>
            </a:r>
            <a:r>
              <a:rPr lang="en-US" sz="2500" b="1" dirty="0" smtClean="0"/>
              <a:t>Punk </a:t>
            </a:r>
            <a:r>
              <a:rPr lang="en-US" sz="2500" b="1" dirty="0"/>
              <a:t>rock </a:t>
            </a:r>
            <a:r>
              <a:rPr lang="en-US" sz="2500" b="1" dirty="0" smtClean="0"/>
              <a:t>music </a:t>
            </a:r>
            <a:r>
              <a:rPr lang="en-US" sz="2500" dirty="0" smtClean="0"/>
              <a:t> </a:t>
            </a:r>
          </a:p>
          <a:p>
            <a:pPr marL="457200" lvl="1" indent="0">
              <a:buNone/>
            </a:pPr>
            <a:r>
              <a:rPr lang="en-US" sz="2500" dirty="0"/>
              <a:t> </a:t>
            </a:r>
            <a:r>
              <a:rPr lang="en-US" sz="2500" dirty="0" smtClean="0"/>
              <a:t>           	           </a:t>
            </a:r>
            <a:r>
              <a:rPr lang="en-US" sz="2500" b="1" dirty="0" smtClean="0"/>
              <a:t>Surf music  </a:t>
            </a:r>
            <a:endParaRPr lang="en-US" sz="2500" b="1" dirty="0"/>
          </a:p>
          <a:p>
            <a:pPr marL="457200" lvl="1" indent="0">
              <a:buNone/>
            </a:pPr>
            <a:r>
              <a:rPr lang="en-US" sz="2500" b="1" dirty="0"/>
              <a:t>	</a:t>
            </a:r>
            <a:r>
              <a:rPr lang="en-US" sz="2500" b="1" dirty="0" smtClean="0"/>
              <a:t>	   </a:t>
            </a:r>
            <a:r>
              <a:rPr lang="en-US" sz="2500" dirty="0" smtClean="0"/>
              <a:t> </a:t>
            </a:r>
            <a:r>
              <a:rPr lang="en-US" sz="2500" i="1" dirty="0" smtClean="0"/>
              <a:t>not </a:t>
            </a:r>
            <a:r>
              <a:rPr lang="en-US" b="1" dirty="0"/>
              <a:t>Rock </a:t>
            </a:r>
            <a:r>
              <a:rPr lang="en-US" b="1" dirty="0" smtClean="0"/>
              <a:t>music</a:t>
            </a:r>
            <a:r>
              <a:rPr lang="en-US" dirty="0" smtClean="0"/>
              <a:t>, </a:t>
            </a:r>
            <a:r>
              <a:rPr lang="en-US" dirty="0"/>
              <a:t>the broader term, because it has more than three </a:t>
            </a:r>
            <a:r>
              <a:rPr lang="en-US" dirty="0" smtClean="0"/>
              <a:t>NTs</a:t>
            </a:r>
            <a:endParaRPr lang="en-US" sz="2500" dirty="0" smtClean="0"/>
          </a:p>
          <a:p>
            <a:pPr marL="914400" lvl="2" indent="0">
              <a:buNone/>
            </a:pPr>
            <a:endParaRPr lang="en-US" sz="25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44</a:t>
            </a:fld>
            <a:endParaRPr lang="en-US"/>
          </a:p>
        </p:txBody>
      </p:sp>
    </p:spTree>
    <p:extLst>
      <p:ext uri="{BB962C8B-B14F-4D97-AF65-F5344CB8AC3E}">
        <p14:creationId xmlns:p14="http://schemas.microsoft.com/office/powerpoint/2010/main" val="23173149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pPr>
              <a:spcAft>
                <a:spcPts val="600"/>
              </a:spcAft>
            </a:pPr>
            <a:r>
              <a:rPr lang="en-US" sz="3000" dirty="0" smtClean="0"/>
              <a:t>General principles</a:t>
            </a:r>
          </a:p>
          <a:p>
            <a:pPr lvl="1">
              <a:spcAft>
                <a:spcPts val="600"/>
              </a:spcAft>
            </a:pPr>
            <a:r>
              <a:rPr lang="en-US" sz="2600" dirty="0" smtClean="0"/>
              <a:t>Number of terms - Rule of Three</a:t>
            </a:r>
          </a:p>
          <a:p>
            <a:pPr lvl="2"/>
            <a:r>
              <a:rPr lang="en-US" sz="2500" dirty="0"/>
              <a:t>If a resource displays more than three of the narrower terms of a single broader term, assign the broader term unless the rule of four </a:t>
            </a:r>
            <a:r>
              <a:rPr lang="en-US" sz="2500" dirty="0" smtClean="0"/>
              <a:t>applies </a:t>
            </a:r>
            <a:endParaRPr lang="en-US" sz="2500" dirty="0"/>
          </a:p>
          <a:p>
            <a:pPr marL="914400" lvl="2" indent="0">
              <a:buNone/>
            </a:pPr>
            <a:endParaRPr lang="en-US" sz="2200" dirty="0" smtClean="0"/>
          </a:p>
          <a:p>
            <a:pPr lvl="1">
              <a:spcAft>
                <a:spcPts val="600"/>
              </a:spcAft>
            </a:pPr>
            <a:r>
              <a:rPr lang="en-US" sz="2600" dirty="0" smtClean="0"/>
              <a:t>Number of terms - Rule of Four</a:t>
            </a:r>
          </a:p>
          <a:p>
            <a:pPr lvl="2">
              <a:spcAft>
                <a:spcPts val="600"/>
              </a:spcAft>
            </a:pPr>
            <a:r>
              <a:rPr lang="en-US" sz="2500" dirty="0" smtClean="0"/>
              <a:t>For resources that display four sub-genres or forms of a broader term, if the four sub-genres or forms comprise only a small portion of the scope of the broader term (i.e., the broader term has many narrower terms in addition to the four in question), assign the four sub-genres or forms instead of the broader term.</a:t>
            </a:r>
          </a:p>
          <a:p>
            <a:pPr lvl="2"/>
            <a:r>
              <a:rPr lang="en-US" sz="2500" i="1" dirty="0" smtClean="0"/>
              <a:t>Example:</a:t>
            </a:r>
            <a:r>
              <a:rPr lang="en-US" sz="2500" dirty="0" smtClean="0"/>
              <a:t> poetry anthology that consists of four Japanese forms: </a:t>
            </a:r>
            <a:r>
              <a:rPr lang="en-US" sz="2500" b="1" dirty="0" smtClean="0"/>
              <a:t>Haiku</a:t>
            </a:r>
            <a:r>
              <a:rPr lang="en-US" sz="2500" dirty="0" smtClean="0"/>
              <a:t>, </a:t>
            </a:r>
            <a:r>
              <a:rPr lang="en-US" sz="2500" b="1" dirty="0" err="1" smtClean="0"/>
              <a:t>Senryu</a:t>
            </a:r>
            <a:r>
              <a:rPr lang="en-US" sz="2500" dirty="0" smtClean="0"/>
              <a:t>, </a:t>
            </a:r>
            <a:r>
              <a:rPr lang="en-US" sz="2500" b="1" dirty="0" smtClean="0"/>
              <a:t>Tanka</a:t>
            </a:r>
            <a:r>
              <a:rPr lang="en-US" sz="2500" dirty="0"/>
              <a:t>, and </a:t>
            </a:r>
            <a:r>
              <a:rPr lang="en-US" sz="2500" b="1" dirty="0" err="1" smtClean="0"/>
              <a:t>Kyo</a:t>
            </a:r>
            <a:r>
              <a:rPr lang="en-US" sz="2500" b="1" dirty="0" err="1"/>
              <a:t>̄</a:t>
            </a:r>
            <a:r>
              <a:rPr lang="en-US" sz="2500" b="1" dirty="0" err="1" smtClean="0"/>
              <a:t>ka</a:t>
            </a:r>
            <a:r>
              <a:rPr lang="en-US" sz="2500" dirty="0" smtClean="0"/>
              <a:t>.  Assign the four specific terms rather than </a:t>
            </a:r>
            <a:r>
              <a:rPr lang="en-US" sz="2500" b="1" dirty="0" smtClean="0"/>
              <a:t>Poetry</a:t>
            </a:r>
          </a:p>
          <a:p>
            <a:pPr lvl="2"/>
            <a:endParaRPr lang="en-US" sz="2500" dirty="0"/>
          </a:p>
        </p:txBody>
      </p:sp>
      <p:sp>
        <p:nvSpPr>
          <p:cNvPr id="5" name="Slide Number Placeholder 4"/>
          <p:cNvSpPr>
            <a:spLocks noGrp="1"/>
          </p:cNvSpPr>
          <p:nvPr>
            <p:ph type="sldNum" sz="quarter" idx="12"/>
          </p:nvPr>
        </p:nvSpPr>
        <p:spPr/>
        <p:txBody>
          <a:bodyPr/>
          <a:lstStyle/>
          <a:p>
            <a:fld id="{A00A331D-2EB0-4CEE-8662-2FAB66802E28}" type="slidenum">
              <a:rPr lang="en-US" smtClean="0"/>
              <a:t>45</a:t>
            </a:fld>
            <a:endParaRPr lang="en-US"/>
          </a:p>
        </p:txBody>
      </p:sp>
    </p:spTree>
    <p:extLst>
      <p:ext uri="{BB962C8B-B14F-4D97-AF65-F5344CB8AC3E}">
        <p14:creationId xmlns:p14="http://schemas.microsoft.com/office/powerpoint/2010/main" val="32124837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840"/>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331293"/>
            <a:ext cx="11149361" cy="5207619"/>
          </a:xfrm>
        </p:spPr>
        <p:txBody>
          <a:bodyPr>
            <a:normAutofit/>
          </a:bodyPr>
          <a:lstStyle/>
          <a:p>
            <a:pPr>
              <a:spcAft>
                <a:spcPts val="600"/>
              </a:spcAft>
            </a:pPr>
            <a:r>
              <a:rPr lang="en-US" sz="3000" dirty="0" smtClean="0"/>
              <a:t>General principles</a:t>
            </a:r>
          </a:p>
          <a:p>
            <a:pPr lvl="1">
              <a:spcAft>
                <a:spcPts val="600"/>
              </a:spcAft>
            </a:pPr>
            <a:r>
              <a:rPr lang="en-US" sz="2600" dirty="0"/>
              <a:t>Bring out or account for each genre or form in the title </a:t>
            </a:r>
            <a:r>
              <a:rPr lang="en-US" sz="2600" dirty="0" smtClean="0"/>
              <a:t>and subtitle </a:t>
            </a:r>
            <a:r>
              <a:rPr lang="en-US" sz="2600" dirty="0"/>
              <a:t>if they accurately </a:t>
            </a:r>
            <a:r>
              <a:rPr lang="en-US" sz="2600" dirty="0" smtClean="0"/>
              <a:t>represent </a:t>
            </a:r>
            <a:r>
              <a:rPr lang="en-US" sz="2600" dirty="0"/>
              <a:t>the genre(s) and/or form(s) of the resource and if they </a:t>
            </a:r>
            <a:r>
              <a:rPr lang="en-US" sz="2600" dirty="0" smtClean="0"/>
              <a:t>are useful </a:t>
            </a:r>
            <a:r>
              <a:rPr lang="en-US" sz="2600" dirty="0"/>
              <a:t>for </a:t>
            </a:r>
            <a:r>
              <a:rPr lang="en-US" sz="2600" dirty="0" smtClean="0"/>
              <a:t>retrieval</a:t>
            </a:r>
          </a:p>
          <a:p>
            <a:pPr lvl="2">
              <a:spcAft>
                <a:spcPts val="600"/>
              </a:spcAft>
            </a:pPr>
            <a:r>
              <a:rPr lang="en-US" sz="2500" dirty="0"/>
              <a:t>If the title is general but the work is actually of a more specific genre and/or form, assign terms for the specific genre or form</a:t>
            </a:r>
          </a:p>
          <a:p>
            <a:pPr lvl="2">
              <a:spcAft>
                <a:spcPts val="600"/>
              </a:spcAft>
            </a:pPr>
            <a:r>
              <a:rPr lang="en-US" sz="2400" dirty="0"/>
              <a:t>If many genres and/or forms are listed on the title page in the manner of a table of contents, treat them as a table of contents</a:t>
            </a:r>
            <a:endParaRPr lang="en-US" sz="2200" dirty="0"/>
          </a:p>
          <a:p>
            <a:pPr lvl="1"/>
            <a:r>
              <a:rPr lang="en-US" sz="2600" dirty="0" smtClean="0"/>
              <a:t>Follow additional instructions in the manual for kinds of resources and disciplines (e.g., literature)</a:t>
            </a:r>
            <a:endParaRPr lang="en-US" sz="2500" dirty="0"/>
          </a:p>
        </p:txBody>
      </p:sp>
      <p:sp>
        <p:nvSpPr>
          <p:cNvPr id="5" name="Slide Number Placeholder 4"/>
          <p:cNvSpPr>
            <a:spLocks noGrp="1"/>
          </p:cNvSpPr>
          <p:nvPr>
            <p:ph type="sldNum" sz="quarter" idx="12"/>
          </p:nvPr>
        </p:nvSpPr>
        <p:spPr/>
        <p:txBody>
          <a:bodyPr/>
          <a:lstStyle/>
          <a:p>
            <a:fld id="{A00A331D-2EB0-4CEE-8662-2FAB66802E28}" type="slidenum">
              <a:rPr lang="en-US" smtClean="0"/>
              <a:t>46</a:t>
            </a:fld>
            <a:endParaRPr lang="en-US"/>
          </a:p>
        </p:txBody>
      </p:sp>
    </p:spTree>
    <p:extLst>
      <p:ext uri="{BB962C8B-B14F-4D97-AF65-F5344CB8AC3E}">
        <p14:creationId xmlns:p14="http://schemas.microsoft.com/office/powerpoint/2010/main" val="35684723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01" y="146939"/>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553101" y="1145354"/>
            <a:ext cx="11523670" cy="5712646"/>
          </a:xfrm>
        </p:spPr>
        <p:txBody>
          <a:bodyPr>
            <a:normAutofit fontScale="92500" lnSpcReduction="20000"/>
          </a:bodyPr>
          <a:lstStyle/>
          <a:p>
            <a:pPr>
              <a:spcAft>
                <a:spcPts val="600"/>
              </a:spcAft>
            </a:pPr>
            <a:r>
              <a:rPr lang="en-US" sz="3200" dirty="0" smtClean="0"/>
              <a:t>General principles</a:t>
            </a:r>
          </a:p>
          <a:p>
            <a:pPr lvl="1">
              <a:spcAft>
                <a:spcPts val="600"/>
              </a:spcAft>
            </a:pPr>
            <a:r>
              <a:rPr lang="en-US" sz="2800" dirty="0" smtClean="0"/>
              <a:t>Objectivity: </a:t>
            </a:r>
            <a:r>
              <a:rPr lang="en-US" sz="2800" dirty="0"/>
              <a:t>Avoid assigning terms that express personal value </a:t>
            </a:r>
            <a:r>
              <a:rPr lang="en-US" sz="2800" dirty="0" smtClean="0"/>
              <a:t>judgments and opinions about resources being cataloged. Consider </a:t>
            </a:r>
            <a:r>
              <a:rPr lang="en-US" sz="2800" dirty="0"/>
              <a:t>the intent of the author or publisher, and if possible assign terms for this orientation without being </a:t>
            </a:r>
            <a:r>
              <a:rPr lang="en-US" sz="2800" dirty="0" smtClean="0"/>
              <a:t>judgmental (e.g., if collection says it’s humorous poetry, assign the appropriate term even if you don’t find the poems funny)</a:t>
            </a:r>
          </a:p>
          <a:p>
            <a:pPr lvl="1"/>
            <a:r>
              <a:rPr lang="en-US" sz="2800" dirty="0" smtClean="0"/>
              <a:t>LCGFT terms are not authorized for any type of subdivision (no $x, $y, $z, or $v)</a:t>
            </a:r>
          </a:p>
          <a:p>
            <a:pPr marL="457200" lvl="1" indent="0">
              <a:buNone/>
            </a:pPr>
            <a:endParaRPr lang="en-US" sz="2600" dirty="0"/>
          </a:p>
          <a:p>
            <a:pPr marL="457200" lvl="1" indent="0">
              <a:buNone/>
            </a:pPr>
            <a:r>
              <a:rPr lang="en-US" sz="2600" i="1" dirty="0" smtClean="0"/>
              <a:t>   Not valid:	</a:t>
            </a:r>
            <a:r>
              <a:rPr lang="en-US" sz="2600" dirty="0" smtClean="0"/>
              <a:t>655 _7  Science fiction $z France. $2 </a:t>
            </a:r>
            <a:r>
              <a:rPr lang="en-US" sz="2600" dirty="0" err="1" smtClean="0"/>
              <a:t>lcgft</a:t>
            </a:r>
            <a:endParaRPr lang="en-US" sz="2600" dirty="0" smtClean="0"/>
          </a:p>
          <a:p>
            <a:pPr marL="457200" lvl="1" indent="0">
              <a:buNone/>
            </a:pPr>
            <a:endParaRPr lang="en-US" sz="2600" dirty="0" smtClean="0"/>
          </a:p>
          <a:p>
            <a:pPr marL="457200" lvl="1" indent="0">
              <a:buNone/>
            </a:pPr>
            <a:r>
              <a:rPr lang="en-US" sz="2600" dirty="0" smtClean="0"/>
              <a:t>		   	655 _7  Science fiction $y 19th century. $2 </a:t>
            </a:r>
            <a:r>
              <a:rPr lang="en-US" sz="2600" dirty="0" err="1" smtClean="0"/>
              <a:t>lcgft</a:t>
            </a:r>
            <a:endParaRPr lang="en-US" sz="2600" dirty="0" smtClean="0"/>
          </a:p>
          <a:p>
            <a:pPr marL="457200" lvl="1" indent="0">
              <a:buNone/>
            </a:pPr>
            <a:endParaRPr lang="en-US" sz="2600" dirty="0" smtClean="0"/>
          </a:p>
          <a:p>
            <a:pPr marL="457200" lvl="1" indent="0">
              <a:buNone/>
            </a:pPr>
            <a:r>
              <a:rPr lang="en-US" sz="2600" dirty="0"/>
              <a:t> </a:t>
            </a:r>
            <a:r>
              <a:rPr lang="en-US" sz="2600" dirty="0" smtClean="0"/>
              <a:t>  </a:t>
            </a:r>
            <a:r>
              <a:rPr lang="en-US" sz="2600" i="1" dirty="0" smtClean="0"/>
              <a:t>Valid:</a:t>
            </a:r>
            <a:r>
              <a:rPr lang="en-US" sz="2600" dirty="0" smtClean="0"/>
              <a:t> 	   	655 _7  Science fiction. $2 </a:t>
            </a:r>
            <a:r>
              <a:rPr lang="en-US" sz="2600" dirty="0" err="1" smtClean="0"/>
              <a:t>lcgft</a:t>
            </a:r>
            <a:r>
              <a:rPr lang="en-US" sz="2600" dirty="0" smtClean="0"/>
              <a:t>	     </a:t>
            </a:r>
          </a:p>
          <a:p>
            <a:pPr marL="457200" lvl="1" indent="0">
              <a:buNone/>
            </a:pPr>
            <a:r>
              <a:rPr lang="en-US" sz="2600" dirty="0" smtClean="0"/>
              <a:t>	</a:t>
            </a:r>
            <a:endParaRPr lang="en-US" sz="2600" dirty="0"/>
          </a:p>
          <a:p>
            <a:pPr marL="457200" lvl="1" indent="0">
              <a:buNone/>
            </a:pPr>
            <a:r>
              <a:rPr lang="en-US" sz="2600" dirty="0" smtClean="0"/>
              <a:t>		   	655 _4  Science fiction $z France.</a:t>
            </a:r>
          </a:p>
          <a:p>
            <a:pPr marL="457200" lvl="1" indent="0">
              <a:buNone/>
            </a:pPr>
            <a:endParaRPr lang="en-US" sz="2600" dirty="0"/>
          </a:p>
          <a:p>
            <a:pPr marL="457200" lvl="1" indent="0">
              <a:buNone/>
            </a:pPr>
            <a:r>
              <a:rPr lang="en-US" sz="2600" dirty="0" smtClean="0"/>
              <a:t> 		   	655 _4  Science fiction $y 19th century.</a:t>
            </a:r>
            <a:endParaRPr lang="en-US" sz="2500" dirty="0"/>
          </a:p>
        </p:txBody>
      </p:sp>
      <p:sp>
        <p:nvSpPr>
          <p:cNvPr id="5" name="Slide Number Placeholder 4"/>
          <p:cNvSpPr>
            <a:spLocks noGrp="1"/>
          </p:cNvSpPr>
          <p:nvPr>
            <p:ph type="sldNum" sz="quarter" idx="12"/>
          </p:nvPr>
        </p:nvSpPr>
        <p:spPr/>
        <p:txBody>
          <a:bodyPr/>
          <a:lstStyle/>
          <a:p>
            <a:fld id="{A00A331D-2EB0-4CEE-8662-2FAB66802E28}" type="slidenum">
              <a:rPr lang="en-US" smtClean="0"/>
              <a:t>47</a:t>
            </a:fld>
            <a:endParaRPr lang="en-US"/>
          </a:p>
        </p:txBody>
      </p:sp>
    </p:spTree>
    <p:extLst>
      <p:ext uri="{BB962C8B-B14F-4D97-AF65-F5344CB8AC3E}">
        <p14:creationId xmlns:p14="http://schemas.microsoft.com/office/powerpoint/2010/main" val="121887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637" y="75957"/>
            <a:ext cx="10515600" cy="861890"/>
          </a:xfrm>
        </p:spPr>
        <p:txBody>
          <a:bodyPr/>
          <a:lstStyle/>
          <a:p>
            <a:r>
              <a:rPr lang="en-US" dirty="0" smtClean="0"/>
              <a:t>LC Genre/Form Terms</a:t>
            </a:r>
            <a:endParaRPr lang="en-US" dirty="0"/>
          </a:p>
        </p:txBody>
      </p:sp>
      <p:sp>
        <p:nvSpPr>
          <p:cNvPr id="3" name="Content Placeholder 2"/>
          <p:cNvSpPr>
            <a:spLocks noGrp="1"/>
          </p:cNvSpPr>
          <p:nvPr>
            <p:ph idx="1"/>
          </p:nvPr>
        </p:nvSpPr>
        <p:spPr>
          <a:xfrm>
            <a:off x="483637" y="1119595"/>
            <a:ext cx="10515600" cy="5654430"/>
          </a:xfrm>
        </p:spPr>
        <p:txBody>
          <a:bodyPr>
            <a:normAutofit/>
          </a:bodyPr>
          <a:lstStyle/>
          <a:p>
            <a:pPr>
              <a:spcAft>
                <a:spcPts val="600"/>
              </a:spcAft>
            </a:pPr>
            <a:r>
              <a:rPr lang="en-US" sz="3000" dirty="0" smtClean="0"/>
              <a:t>General principles</a:t>
            </a:r>
          </a:p>
          <a:p>
            <a:pPr lvl="1"/>
            <a:r>
              <a:rPr lang="en-US" sz="2600" dirty="0" smtClean="0"/>
              <a:t>If the classification number reflects the genre/form of the resource, record that genre/form term first</a:t>
            </a:r>
          </a:p>
          <a:p>
            <a:pPr marL="457200" lvl="1" indent="0">
              <a:buNone/>
            </a:pPr>
            <a:endParaRPr lang="en-US" dirty="0"/>
          </a:p>
          <a:p>
            <a:pPr marL="457200" lvl="1" indent="0">
              <a:buNone/>
            </a:pPr>
            <a:r>
              <a:rPr lang="en-US" dirty="0"/>
              <a:t>050 00 </a:t>
            </a:r>
            <a:r>
              <a:rPr lang="en-US" dirty="0" smtClean="0"/>
              <a:t> DS1.5 $b </a:t>
            </a:r>
            <a:r>
              <a:rPr lang="en-US" dirty="0"/>
              <a:t>.</a:t>
            </a:r>
            <a:r>
              <a:rPr lang="en-US" dirty="0" smtClean="0"/>
              <a:t>I58a</a:t>
            </a:r>
          </a:p>
          <a:p>
            <a:pPr marL="457200" lvl="1" indent="0">
              <a:buNone/>
            </a:pPr>
            <a:r>
              <a:rPr lang="en-US" dirty="0" smtClean="0"/>
              <a:t>111 2</a:t>
            </a:r>
            <a:r>
              <a:rPr lang="en-US" dirty="0"/>
              <a:t>_  International Symposium on Asian </a:t>
            </a:r>
            <a:r>
              <a:rPr lang="en-US" dirty="0" smtClean="0"/>
              <a:t>Studies, $e author.</a:t>
            </a:r>
          </a:p>
          <a:p>
            <a:pPr marL="457200" lvl="1" indent="0">
              <a:buNone/>
            </a:pPr>
            <a:r>
              <a:rPr lang="en-US" dirty="0"/>
              <a:t>245 10  Proceedings of the ... International Symposium on Asian Studies</a:t>
            </a:r>
            <a:r>
              <a:rPr lang="en-US" dirty="0" smtClean="0"/>
              <a:t>.</a:t>
            </a:r>
          </a:p>
          <a:p>
            <a:pPr marL="457200" lvl="1" indent="0">
              <a:buNone/>
            </a:pPr>
            <a:r>
              <a:rPr lang="en-US" dirty="0" smtClean="0"/>
              <a:t>651 _0  Asia $v Congresses.</a:t>
            </a:r>
          </a:p>
          <a:p>
            <a:pPr marL="457200" lvl="1" indent="0">
              <a:buNone/>
            </a:pPr>
            <a:r>
              <a:rPr lang="en-US" dirty="0" smtClean="0"/>
              <a:t>651 _0  Asia $x Study and teaching $v Congresses.</a:t>
            </a:r>
          </a:p>
          <a:p>
            <a:pPr marL="457200" lvl="1" indent="0">
              <a:buNone/>
            </a:pPr>
            <a:r>
              <a:rPr lang="en-US" dirty="0">
                <a:solidFill>
                  <a:srgbClr val="FF0000"/>
                </a:solidFill>
              </a:rPr>
              <a:t>655 _7  Conference papers and proceedings. </a:t>
            </a:r>
            <a:r>
              <a:rPr lang="en-US" dirty="0" smtClean="0">
                <a:solidFill>
                  <a:srgbClr val="FF0000"/>
                </a:solidFill>
              </a:rPr>
              <a:t>$2 </a:t>
            </a:r>
            <a:r>
              <a:rPr lang="en-US" dirty="0" err="1">
                <a:solidFill>
                  <a:srgbClr val="FF0000"/>
                </a:solidFill>
              </a:rPr>
              <a:t>lcgft</a:t>
            </a:r>
            <a:r>
              <a:rPr lang="en-US" dirty="0">
                <a:solidFill>
                  <a:srgbClr val="FF0000"/>
                </a:solidFill>
              </a:rPr>
              <a:t> </a:t>
            </a:r>
            <a:endParaRPr lang="en-US" dirty="0" smtClean="0">
              <a:solidFill>
                <a:srgbClr val="FF0000"/>
              </a:solidFill>
            </a:endParaRPr>
          </a:p>
          <a:p>
            <a:pPr marL="457200" lvl="1" indent="0">
              <a:buNone/>
            </a:pPr>
            <a:r>
              <a:rPr lang="en-US" dirty="0" smtClean="0">
                <a:solidFill>
                  <a:schemeClr val="accent2">
                    <a:lumMod val="50000"/>
                  </a:schemeClr>
                </a:solidFill>
              </a:rPr>
              <a:t>655 _7  Serial publications. $2 </a:t>
            </a:r>
            <a:r>
              <a:rPr lang="en-US" dirty="0" err="1" smtClean="0">
                <a:solidFill>
                  <a:schemeClr val="accent2">
                    <a:lumMod val="50000"/>
                  </a:schemeClr>
                </a:solidFill>
              </a:rPr>
              <a:t>lcgft</a:t>
            </a:r>
            <a:endParaRPr lang="en-US" dirty="0" smtClean="0">
              <a:solidFill>
                <a:schemeClr val="accent2">
                  <a:lumMod val="50000"/>
                </a:schemeClr>
              </a:solidFill>
            </a:endParaRPr>
          </a:p>
        </p:txBody>
      </p:sp>
      <p:pic>
        <p:nvPicPr>
          <p:cNvPr id="8" name="Picture 7"/>
          <p:cNvPicPr>
            <a:picLocks noChangeAspect="1"/>
          </p:cNvPicPr>
          <p:nvPr/>
        </p:nvPicPr>
        <p:blipFill>
          <a:blip r:embed="rId3"/>
          <a:stretch>
            <a:fillRect/>
          </a:stretch>
        </p:blipFill>
        <p:spPr>
          <a:xfrm>
            <a:off x="6960054" y="5414477"/>
            <a:ext cx="4933950" cy="1104900"/>
          </a:xfrm>
          <a:prstGeom prst="rect">
            <a:avLst/>
          </a:prstGeom>
          <a:ln w="15875">
            <a:solidFill>
              <a:schemeClr val="tx1"/>
            </a:solidFill>
          </a:ln>
        </p:spPr>
      </p:pic>
      <p:sp>
        <p:nvSpPr>
          <p:cNvPr id="5" name="Slide Number Placeholder 4"/>
          <p:cNvSpPr>
            <a:spLocks noGrp="1"/>
          </p:cNvSpPr>
          <p:nvPr>
            <p:ph type="sldNum" sz="quarter" idx="12"/>
          </p:nvPr>
        </p:nvSpPr>
        <p:spPr/>
        <p:txBody>
          <a:bodyPr/>
          <a:lstStyle/>
          <a:p>
            <a:fld id="{A00A331D-2EB0-4CEE-8662-2FAB66802E28}" type="slidenum">
              <a:rPr lang="en-US" smtClean="0"/>
              <a:t>48</a:t>
            </a:fld>
            <a:endParaRPr lang="en-US"/>
          </a:p>
        </p:txBody>
      </p:sp>
    </p:spTree>
    <p:extLst>
      <p:ext uri="{BB962C8B-B14F-4D97-AF65-F5344CB8AC3E}">
        <p14:creationId xmlns:p14="http://schemas.microsoft.com/office/powerpoint/2010/main" val="31860378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637" y="75957"/>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483636" y="1119595"/>
            <a:ext cx="11594483" cy="5710974"/>
          </a:xfrm>
        </p:spPr>
        <p:txBody>
          <a:bodyPr>
            <a:normAutofit/>
          </a:bodyPr>
          <a:lstStyle/>
          <a:p>
            <a:r>
              <a:rPr lang="en-US" sz="3000" dirty="0" smtClean="0"/>
              <a:t>General principles</a:t>
            </a:r>
          </a:p>
          <a:p>
            <a:pPr lvl="1"/>
            <a:r>
              <a:rPr lang="en-US" sz="2600" dirty="0" smtClean="0"/>
              <a:t>If the classification number reflects the genre/form of the resource, record that genre/form term first</a:t>
            </a:r>
          </a:p>
          <a:p>
            <a:pPr marL="457200" lvl="1" indent="0">
              <a:buNone/>
            </a:pPr>
            <a:endParaRPr lang="en-US" dirty="0"/>
          </a:p>
          <a:p>
            <a:pPr marL="457200" lvl="1" indent="0">
              <a:spcBef>
                <a:spcPts val="0"/>
              </a:spcBef>
              <a:buNone/>
            </a:pPr>
            <a:r>
              <a:rPr lang="en-US" sz="2200" dirty="0"/>
              <a:t>050 </a:t>
            </a:r>
            <a:r>
              <a:rPr lang="en-US" sz="2200" dirty="0" smtClean="0"/>
              <a:t>_</a:t>
            </a:r>
            <a:r>
              <a:rPr lang="en-US" sz="2200" dirty="0"/>
              <a:t>4 M10 </a:t>
            </a:r>
            <a:r>
              <a:rPr lang="en-US" sz="2200" dirty="0" smtClean="0"/>
              <a:t>$b </a:t>
            </a:r>
            <a:r>
              <a:rPr lang="en-US" sz="2200" dirty="0"/>
              <a:t>.T289 2016</a:t>
            </a:r>
            <a:endParaRPr lang="en-US" sz="2200" dirty="0" smtClean="0"/>
          </a:p>
          <a:p>
            <a:pPr marL="457200" lvl="1" indent="0">
              <a:buNone/>
            </a:pPr>
            <a:r>
              <a:rPr lang="en-US" sz="2200" dirty="0"/>
              <a:t>245 00 Ten preludes and fugues from the 19th and 20th centuries : </a:t>
            </a:r>
            <a:r>
              <a:rPr lang="en-US" sz="2200" dirty="0" smtClean="0"/>
              <a:t>$b </a:t>
            </a:r>
            <a:r>
              <a:rPr lang="en-US" sz="2200" dirty="0"/>
              <a:t>for organ </a:t>
            </a:r>
            <a:r>
              <a:rPr lang="en-US" sz="2200" dirty="0" smtClean="0"/>
              <a:t>/ $c </a:t>
            </a:r>
            <a:r>
              <a:rPr lang="en-US" sz="2200" dirty="0"/>
              <a:t>compiled </a:t>
            </a:r>
            <a:r>
              <a:rPr lang="en-US" sz="2200" dirty="0" smtClean="0"/>
              <a:t>by</a:t>
            </a:r>
          </a:p>
          <a:p>
            <a:pPr marL="457200" lvl="1" indent="0">
              <a:buNone/>
            </a:pPr>
            <a:r>
              <a:rPr lang="en-US" sz="2200" dirty="0"/>
              <a:t>	</a:t>
            </a:r>
            <a:r>
              <a:rPr lang="en-US" sz="2200" dirty="0" smtClean="0"/>
              <a:t>      </a:t>
            </a:r>
            <a:r>
              <a:rPr lang="en-US" sz="2200" dirty="0"/>
              <a:t>Esther </a:t>
            </a:r>
            <a:r>
              <a:rPr lang="en-US" sz="2200" dirty="0" err="1"/>
              <a:t>Criscuola</a:t>
            </a:r>
            <a:r>
              <a:rPr lang="en-US" sz="2200" dirty="0"/>
              <a:t> de </a:t>
            </a:r>
            <a:r>
              <a:rPr lang="en-US" sz="2200" dirty="0" err="1"/>
              <a:t>Laix</a:t>
            </a:r>
            <a:r>
              <a:rPr lang="en-US" sz="2200" dirty="0"/>
              <a:t>.</a:t>
            </a:r>
            <a:endParaRPr lang="en-US" sz="2200" dirty="0" smtClean="0"/>
          </a:p>
          <a:p>
            <a:pPr marL="457200" lvl="1" indent="0">
              <a:buNone/>
            </a:pPr>
            <a:r>
              <a:rPr lang="en-US" sz="2200" dirty="0" smtClean="0">
                <a:solidFill>
                  <a:srgbClr val="FF0000"/>
                </a:solidFill>
              </a:rPr>
              <a:t>655 </a:t>
            </a:r>
            <a:r>
              <a:rPr lang="en-US" sz="2200" dirty="0">
                <a:solidFill>
                  <a:srgbClr val="FF0000"/>
                </a:solidFill>
              </a:rPr>
              <a:t>_7 </a:t>
            </a:r>
            <a:r>
              <a:rPr lang="en-US" sz="2200" dirty="0" smtClean="0">
                <a:solidFill>
                  <a:srgbClr val="FF0000"/>
                </a:solidFill>
              </a:rPr>
              <a:t>Fugues. $2 </a:t>
            </a:r>
            <a:r>
              <a:rPr lang="en-US" sz="2200" dirty="0" err="1">
                <a:solidFill>
                  <a:srgbClr val="FF0000"/>
                </a:solidFill>
              </a:rPr>
              <a:t>lcgft</a:t>
            </a:r>
            <a:r>
              <a:rPr lang="en-US" sz="2200" dirty="0">
                <a:solidFill>
                  <a:srgbClr val="FF0000"/>
                </a:solidFill>
              </a:rPr>
              <a:t> </a:t>
            </a:r>
            <a:endParaRPr lang="en-US" sz="2200" dirty="0" smtClean="0">
              <a:solidFill>
                <a:srgbClr val="FF0000"/>
              </a:solidFill>
            </a:endParaRPr>
          </a:p>
          <a:p>
            <a:pPr marL="457200" lvl="1" indent="0">
              <a:buNone/>
            </a:pPr>
            <a:r>
              <a:rPr lang="en-US" sz="2200" dirty="0" smtClean="0">
                <a:solidFill>
                  <a:schemeClr val="accent2">
                    <a:lumMod val="50000"/>
                  </a:schemeClr>
                </a:solidFill>
              </a:rPr>
              <a:t>655 _7 Preludes (Music) $2 </a:t>
            </a:r>
            <a:r>
              <a:rPr lang="en-US" sz="2200" dirty="0" err="1" smtClean="0">
                <a:solidFill>
                  <a:schemeClr val="accent2">
                    <a:lumMod val="50000"/>
                  </a:schemeClr>
                </a:solidFill>
              </a:rPr>
              <a:t>lcgft</a:t>
            </a:r>
            <a:endParaRPr lang="en-US" sz="2200" dirty="0" smtClean="0">
              <a:solidFill>
                <a:schemeClr val="accent2">
                  <a:lumMod val="50000"/>
                </a:schemeClr>
              </a:solidFill>
            </a:endParaRPr>
          </a:p>
          <a:p>
            <a:pPr marL="457200" lvl="1" indent="0">
              <a:buNone/>
            </a:pPr>
            <a:r>
              <a:rPr lang="en-US" sz="2200" dirty="0" smtClean="0">
                <a:solidFill>
                  <a:schemeClr val="accent2">
                    <a:lumMod val="50000"/>
                  </a:schemeClr>
                </a:solidFill>
              </a:rPr>
              <a:t>655 _7 Scores. $2 </a:t>
            </a:r>
            <a:r>
              <a:rPr lang="en-US" sz="2200" dirty="0" err="1" smtClean="0">
                <a:solidFill>
                  <a:schemeClr val="accent2">
                    <a:lumMod val="50000"/>
                  </a:schemeClr>
                </a:solidFill>
              </a:rPr>
              <a:t>lcgft</a:t>
            </a:r>
            <a:endParaRPr lang="en-US" sz="2200" dirty="0" smtClean="0">
              <a:solidFill>
                <a:schemeClr val="accent2">
                  <a:lumMod val="50000"/>
                </a:schemeClr>
              </a:solidFill>
            </a:endParaRPr>
          </a:p>
        </p:txBody>
      </p:sp>
      <p:pic>
        <p:nvPicPr>
          <p:cNvPr id="7" name="Picture 6"/>
          <p:cNvPicPr>
            <a:picLocks noChangeAspect="1"/>
          </p:cNvPicPr>
          <p:nvPr/>
        </p:nvPicPr>
        <p:blipFill>
          <a:blip r:embed="rId3"/>
          <a:stretch>
            <a:fillRect/>
          </a:stretch>
        </p:blipFill>
        <p:spPr>
          <a:xfrm>
            <a:off x="6241609" y="3612229"/>
            <a:ext cx="5728716" cy="3224403"/>
          </a:xfrm>
          <a:prstGeom prst="rect">
            <a:avLst/>
          </a:prstGeom>
        </p:spPr>
      </p:pic>
      <p:pic>
        <p:nvPicPr>
          <p:cNvPr id="9" name="Picture 8"/>
          <p:cNvPicPr>
            <a:picLocks noChangeAspect="1"/>
          </p:cNvPicPr>
          <p:nvPr/>
        </p:nvPicPr>
        <p:blipFill>
          <a:blip r:embed="rId4"/>
          <a:stretch>
            <a:fillRect/>
          </a:stretch>
        </p:blipFill>
        <p:spPr>
          <a:xfrm>
            <a:off x="5864377" y="4057427"/>
            <a:ext cx="607219" cy="2801303"/>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49</a:t>
            </a:fld>
            <a:endParaRPr lang="en-US"/>
          </a:p>
        </p:txBody>
      </p:sp>
    </p:spTree>
    <p:extLst>
      <p:ext uri="{BB962C8B-B14F-4D97-AF65-F5344CB8AC3E}">
        <p14:creationId xmlns:p14="http://schemas.microsoft.com/office/powerpoint/2010/main" val="2886710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58645"/>
            <a:ext cx="11211962" cy="5862830"/>
          </a:xfrm>
        </p:spPr>
        <p:txBody>
          <a:bodyPr>
            <a:normAutofit lnSpcReduction="10000"/>
          </a:bodyPr>
          <a:lstStyle/>
          <a:p>
            <a:pPr marL="0" indent="0">
              <a:buNone/>
            </a:pPr>
            <a:r>
              <a:rPr lang="en-US" b="1" dirty="0" smtClean="0">
                <a:solidFill>
                  <a:schemeClr val="accent2">
                    <a:lumMod val="50000"/>
                  </a:schemeClr>
                </a:solidFill>
              </a:rPr>
              <a:t>  Language</a:t>
            </a:r>
          </a:p>
          <a:p>
            <a:pPr marL="0" indent="0">
              <a:buNone/>
            </a:pPr>
            <a:r>
              <a:rPr lang="en-US" dirty="0">
                <a:solidFill>
                  <a:schemeClr val="accent2">
                    <a:lumMod val="50000"/>
                  </a:schemeClr>
                </a:solidFill>
              </a:rPr>
              <a:t>	</a:t>
            </a:r>
            <a:r>
              <a:rPr lang="en-US" dirty="0" smtClean="0">
                <a:solidFill>
                  <a:schemeClr val="accent2">
                    <a:lumMod val="50000"/>
                  </a:schemeClr>
                </a:solidFill>
              </a:rPr>
              <a:t>Arabic</a:t>
            </a:r>
            <a:r>
              <a:rPr lang="en-US" dirty="0" smtClean="0">
                <a:solidFill>
                  <a:schemeClr val="accent2">
                    <a:lumMod val="75000"/>
                  </a:schemeClr>
                </a:solidFill>
              </a:rPr>
              <a:t> </a:t>
            </a:r>
            <a:r>
              <a:rPr lang="en-US" dirty="0">
                <a:solidFill>
                  <a:srgbClr val="FF0000"/>
                </a:solidFill>
              </a:rPr>
              <a:t>essays-</a:t>
            </a:r>
            <a:r>
              <a:rPr lang="en-US" dirty="0" smtClean="0">
                <a:solidFill>
                  <a:srgbClr val="FF0000"/>
                </a:solidFill>
              </a:rPr>
              <a:t>-</a:t>
            </a:r>
            <a:r>
              <a:rPr lang="en-US" dirty="0" smtClean="0">
                <a:solidFill>
                  <a:schemeClr val="accent6">
                    <a:lumMod val="75000"/>
                  </a:schemeClr>
                </a:solidFill>
              </a:rPr>
              <a:t>Egypt</a:t>
            </a:r>
            <a:r>
              <a:rPr lang="en-US" dirty="0" smtClean="0">
                <a:solidFill>
                  <a:schemeClr val="accent2">
                    <a:lumMod val="75000"/>
                  </a:schemeClr>
                </a:solidFill>
              </a:rPr>
              <a:t>     </a:t>
            </a:r>
            <a:r>
              <a:rPr lang="en-US" dirty="0">
                <a:solidFill>
                  <a:srgbClr val="FF0000"/>
                </a:solidFill>
              </a:rPr>
              <a:t>Short stories, </a:t>
            </a:r>
            <a:r>
              <a:rPr lang="en-US" dirty="0">
                <a:solidFill>
                  <a:srgbClr val="0070C0"/>
                </a:solidFill>
              </a:rPr>
              <a:t>Zambian</a:t>
            </a:r>
            <a:r>
              <a:rPr lang="en-US" dirty="0">
                <a:solidFill>
                  <a:schemeClr val="accent2">
                    <a:lumMod val="75000"/>
                  </a:schemeClr>
                </a:solidFill>
              </a:rPr>
              <a:t> </a:t>
            </a:r>
            <a:r>
              <a:rPr lang="en-US" dirty="0">
                <a:solidFill>
                  <a:schemeClr val="accent2">
                    <a:lumMod val="50000"/>
                  </a:schemeClr>
                </a:solidFill>
              </a:rPr>
              <a:t>(English)</a:t>
            </a:r>
          </a:p>
          <a:p>
            <a:pPr marL="0" indent="0">
              <a:buNone/>
            </a:pPr>
            <a:r>
              <a:rPr lang="en-US" dirty="0" smtClean="0"/>
              <a:t>  </a:t>
            </a:r>
            <a:r>
              <a:rPr lang="en-US" b="1" dirty="0" smtClean="0">
                <a:solidFill>
                  <a:srgbClr val="7030A0"/>
                </a:solidFill>
              </a:rPr>
              <a:t>Audience</a:t>
            </a:r>
          </a:p>
          <a:p>
            <a:pPr marL="0" indent="0">
              <a:buNone/>
            </a:pPr>
            <a:r>
              <a:rPr lang="en-US" dirty="0" smtClean="0">
                <a:solidFill>
                  <a:srgbClr val="7030A0"/>
                </a:solidFill>
              </a:rPr>
              <a:t>	Young </a:t>
            </a:r>
            <a:r>
              <a:rPr lang="en-US" dirty="0">
                <a:solidFill>
                  <a:srgbClr val="7030A0"/>
                </a:solidFill>
              </a:rPr>
              <a:t>adult </a:t>
            </a:r>
            <a:r>
              <a:rPr lang="en-US" dirty="0" smtClean="0">
                <a:solidFill>
                  <a:srgbClr val="FF0000"/>
                </a:solidFill>
              </a:rPr>
              <a:t>fiction     </a:t>
            </a:r>
            <a:r>
              <a:rPr lang="en-US" dirty="0" smtClean="0">
                <a:solidFill>
                  <a:srgbClr val="7030A0"/>
                </a:solidFill>
              </a:rPr>
              <a:t>Teen</a:t>
            </a:r>
            <a:r>
              <a:rPr lang="en-US" dirty="0" smtClean="0">
                <a:solidFill>
                  <a:schemeClr val="accent2">
                    <a:lumMod val="75000"/>
                  </a:schemeClr>
                </a:solidFill>
              </a:rPr>
              <a:t> </a:t>
            </a:r>
            <a:r>
              <a:rPr lang="en-US" dirty="0" smtClean="0">
                <a:solidFill>
                  <a:srgbClr val="FF0000"/>
                </a:solidFill>
              </a:rPr>
              <a:t>films     </a:t>
            </a:r>
            <a:r>
              <a:rPr lang="en-US" dirty="0" smtClean="0"/>
              <a:t>Cats--</a:t>
            </a:r>
            <a:r>
              <a:rPr lang="en-US" dirty="0" smtClean="0">
                <a:solidFill>
                  <a:srgbClr val="7030A0"/>
                </a:solidFill>
              </a:rPr>
              <a:t>Juvenile </a:t>
            </a:r>
            <a:r>
              <a:rPr lang="en-US" dirty="0" smtClean="0">
                <a:solidFill>
                  <a:srgbClr val="FF0000"/>
                </a:solidFill>
              </a:rPr>
              <a:t>poetry</a:t>
            </a:r>
          </a:p>
          <a:p>
            <a:pPr marL="0" indent="0">
              <a:buNone/>
            </a:pPr>
            <a:r>
              <a:rPr lang="en-US" dirty="0">
                <a:solidFill>
                  <a:srgbClr val="FF0000"/>
                </a:solidFill>
              </a:rPr>
              <a:t>	</a:t>
            </a:r>
            <a:r>
              <a:rPr lang="en-US" dirty="0" smtClean="0">
                <a:solidFill>
                  <a:srgbClr val="FF0000"/>
                </a:solidFill>
              </a:rPr>
              <a:t>Music </a:t>
            </a:r>
            <a:r>
              <a:rPr lang="en-US" dirty="0">
                <a:solidFill>
                  <a:srgbClr val="7030A0"/>
                </a:solidFill>
              </a:rPr>
              <a:t>for hearing impaired children</a:t>
            </a:r>
            <a:endParaRPr lang="en-US" dirty="0" smtClean="0">
              <a:solidFill>
                <a:srgbClr val="7030A0"/>
              </a:solidFill>
            </a:endParaRPr>
          </a:p>
          <a:p>
            <a:pPr marL="0" indent="0">
              <a:buNone/>
            </a:pPr>
            <a:r>
              <a:rPr lang="en-US" dirty="0"/>
              <a:t> </a:t>
            </a:r>
            <a:r>
              <a:rPr lang="en-US" dirty="0" smtClean="0"/>
              <a:t> </a:t>
            </a:r>
            <a:r>
              <a:rPr lang="en-US" b="1" dirty="0" smtClean="0">
                <a:solidFill>
                  <a:schemeClr val="bg1">
                    <a:lumMod val="50000"/>
                  </a:schemeClr>
                </a:solidFill>
              </a:rPr>
              <a:t>Time period of creation</a:t>
            </a:r>
          </a:p>
          <a:p>
            <a:pPr marL="0" indent="0">
              <a:buNone/>
            </a:pPr>
            <a:r>
              <a:rPr lang="en-US" dirty="0" smtClean="0">
                <a:solidFill>
                  <a:schemeClr val="bg1">
                    <a:lumMod val="50000"/>
                  </a:schemeClr>
                </a:solidFill>
              </a:rPr>
              <a:t>	</a:t>
            </a:r>
            <a:r>
              <a:rPr lang="en-US" dirty="0" smtClean="0">
                <a:solidFill>
                  <a:srgbClr val="FF0000"/>
                </a:solidFill>
              </a:rPr>
              <a:t>Rock </a:t>
            </a:r>
            <a:r>
              <a:rPr lang="en-US" dirty="0">
                <a:solidFill>
                  <a:srgbClr val="FF0000"/>
                </a:solidFill>
              </a:rPr>
              <a:t>music--</a:t>
            </a:r>
            <a:r>
              <a:rPr lang="en-US" dirty="0" smtClean="0">
                <a:solidFill>
                  <a:schemeClr val="bg2">
                    <a:lumMod val="50000"/>
                  </a:schemeClr>
                </a:solidFill>
              </a:rPr>
              <a:t>1961-1970</a:t>
            </a:r>
            <a:r>
              <a:rPr lang="en-US" dirty="0" smtClean="0">
                <a:solidFill>
                  <a:schemeClr val="accent2">
                    <a:lumMod val="75000"/>
                  </a:schemeClr>
                </a:solidFill>
              </a:rPr>
              <a:t>     </a:t>
            </a:r>
            <a:r>
              <a:rPr lang="en-US" dirty="0" smtClean="0">
                <a:solidFill>
                  <a:srgbClr val="FF0000"/>
                </a:solidFill>
              </a:rPr>
              <a:t>Tales</a:t>
            </a:r>
            <a:r>
              <a:rPr lang="en-US" dirty="0">
                <a:solidFill>
                  <a:srgbClr val="FF0000"/>
                </a:solidFill>
              </a:rPr>
              <a:t>,</a:t>
            </a:r>
            <a:r>
              <a:rPr lang="en-US" dirty="0">
                <a:solidFill>
                  <a:schemeClr val="accent2">
                    <a:lumMod val="75000"/>
                  </a:schemeClr>
                </a:solidFill>
              </a:rPr>
              <a:t> </a:t>
            </a:r>
            <a:r>
              <a:rPr lang="en-US" dirty="0">
                <a:solidFill>
                  <a:schemeClr val="bg2">
                    <a:lumMod val="50000"/>
                  </a:schemeClr>
                </a:solidFill>
              </a:rPr>
              <a:t>Medieval </a:t>
            </a:r>
            <a:endParaRPr lang="en-US" dirty="0" smtClean="0">
              <a:solidFill>
                <a:schemeClr val="bg2">
                  <a:lumMod val="50000"/>
                </a:schemeClr>
              </a:solidFill>
            </a:endParaRPr>
          </a:p>
          <a:p>
            <a:pPr marL="0" indent="0">
              <a:buNone/>
            </a:pPr>
            <a:r>
              <a:rPr lang="en-US" dirty="0">
                <a:solidFill>
                  <a:schemeClr val="bg2">
                    <a:lumMod val="50000"/>
                  </a:schemeClr>
                </a:solidFill>
              </a:rPr>
              <a:t>	</a:t>
            </a:r>
            <a:r>
              <a:rPr lang="en-US" dirty="0" smtClean="0"/>
              <a:t>Moon--</a:t>
            </a:r>
            <a:r>
              <a:rPr lang="en-US" dirty="0" smtClean="0">
                <a:solidFill>
                  <a:srgbClr val="FF0000"/>
                </a:solidFill>
              </a:rPr>
              <a:t>Maps--</a:t>
            </a:r>
            <a:r>
              <a:rPr lang="en-US" dirty="0" smtClean="0">
                <a:solidFill>
                  <a:schemeClr val="bg2">
                    <a:lumMod val="50000"/>
                  </a:schemeClr>
                </a:solidFill>
              </a:rPr>
              <a:t>Early </a:t>
            </a:r>
            <a:r>
              <a:rPr lang="en-US" dirty="0">
                <a:solidFill>
                  <a:schemeClr val="bg2">
                    <a:lumMod val="50000"/>
                  </a:schemeClr>
                </a:solidFill>
              </a:rPr>
              <a:t>works to 1800</a:t>
            </a:r>
            <a:endParaRPr lang="en-US" dirty="0">
              <a:solidFill>
                <a:schemeClr val="bg1">
                  <a:lumMod val="50000"/>
                </a:schemeClr>
              </a:solidFill>
            </a:endParaRPr>
          </a:p>
          <a:p>
            <a:pPr marL="0" indent="0">
              <a:buNone/>
            </a:pPr>
            <a:r>
              <a:rPr lang="en-US" b="1" dirty="0" smtClean="0">
                <a:solidFill>
                  <a:schemeClr val="bg1">
                    <a:lumMod val="50000"/>
                  </a:schemeClr>
                </a:solidFill>
              </a:rPr>
              <a:t>  </a:t>
            </a:r>
            <a:r>
              <a:rPr lang="en-US" b="1" dirty="0" smtClean="0">
                <a:solidFill>
                  <a:schemeClr val="accent2"/>
                </a:solidFill>
              </a:rPr>
              <a:t>Music </a:t>
            </a:r>
            <a:r>
              <a:rPr lang="en-US" b="1" dirty="0">
                <a:solidFill>
                  <a:schemeClr val="accent2"/>
                </a:solidFill>
              </a:rPr>
              <a:t>medium of </a:t>
            </a:r>
            <a:r>
              <a:rPr lang="en-US" b="1" dirty="0" smtClean="0">
                <a:solidFill>
                  <a:schemeClr val="accent2"/>
                </a:solidFill>
              </a:rPr>
              <a:t>performance</a:t>
            </a:r>
          </a:p>
          <a:p>
            <a:pPr marL="0" indent="0">
              <a:buNone/>
            </a:pPr>
            <a:r>
              <a:rPr lang="en-US" dirty="0" smtClean="0">
                <a:solidFill>
                  <a:schemeClr val="accent2"/>
                </a:solidFill>
              </a:rPr>
              <a:t>	Balloon </a:t>
            </a:r>
            <a:r>
              <a:rPr lang="en-US" dirty="0" smtClean="0">
                <a:solidFill>
                  <a:srgbClr val="FF0000"/>
                </a:solidFill>
              </a:rPr>
              <a:t>music     </a:t>
            </a:r>
            <a:r>
              <a:rPr lang="en-US" dirty="0" smtClean="0">
                <a:solidFill>
                  <a:schemeClr val="accent2"/>
                </a:solidFill>
              </a:rPr>
              <a:t>Piano quintets     </a:t>
            </a:r>
            <a:r>
              <a:rPr lang="en-US" dirty="0" smtClean="0">
                <a:solidFill>
                  <a:srgbClr val="FF0000"/>
                </a:solidFill>
              </a:rPr>
              <a:t>Concertos</a:t>
            </a:r>
            <a:r>
              <a:rPr lang="en-US" dirty="0" smtClean="0">
                <a:solidFill>
                  <a:schemeClr val="accent2">
                    <a:lumMod val="75000"/>
                  </a:schemeClr>
                </a:solidFill>
              </a:rPr>
              <a:t> </a:t>
            </a:r>
            <a:r>
              <a:rPr lang="en-US" dirty="0">
                <a:solidFill>
                  <a:schemeClr val="accent2"/>
                </a:solidFill>
              </a:rPr>
              <a:t>(Bassoon, flute, </a:t>
            </a:r>
            <a:r>
              <a:rPr lang="en-US" dirty="0" smtClean="0">
                <a:solidFill>
                  <a:schemeClr val="accent2"/>
                </a:solidFill>
              </a:rPr>
              <a:t>oboe)</a:t>
            </a:r>
          </a:p>
          <a:p>
            <a:pPr marL="0" indent="0">
              <a:buNone/>
            </a:pPr>
            <a:r>
              <a:rPr lang="en-US" dirty="0">
                <a:solidFill>
                  <a:schemeClr val="accent2"/>
                </a:solidFill>
              </a:rPr>
              <a:t>	</a:t>
            </a:r>
            <a:r>
              <a:rPr lang="en-US" dirty="0" smtClean="0">
                <a:solidFill>
                  <a:schemeClr val="accent2"/>
                </a:solidFill>
              </a:rPr>
              <a:t>Flutes </a:t>
            </a:r>
            <a:r>
              <a:rPr lang="en-US" dirty="0">
                <a:solidFill>
                  <a:schemeClr val="accent2"/>
                </a:solidFill>
              </a:rPr>
              <a:t>(3) with </a:t>
            </a:r>
            <a:r>
              <a:rPr lang="en-US" dirty="0" smtClean="0">
                <a:solidFill>
                  <a:schemeClr val="accent2"/>
                </a:solidFill>
              </a:rPr>
              <a:t>orchestra     Horn </a:t>
            </a:r>
            <a:r>
              <a:rPr lang="en-US" dirty="0">
                <a:solidFill>
                  <a:schemeClr val="accent2"/>
                </a:solidFill>
              </a:rPr>
              <a:t>and viola </a:t>
            </a:r>
            <a:r>
              <a:rPr lang="en-US" dirty="0" smtClean="0">
                <a:solidFill>
                  <a:srgbClr val="FF0000"/>
                </a:solidFill>
              </a:rPr>
              <a:t>music</a:t>
            </a:r>
          </a:p>
          <a:p>
            <a:pPr marL="0" indent="0">
              <a:buNone/>
            </a:pPr>
            <a:r>
              <a:rPr lang="en-US" dirty="0">
                <a:solidFill>
                  <a:srgbClr val="FF0000"/>
                </a:solidFill>
              </a:rPr>
              <a:t>	</a:t>
            </a:r>
            <a:r>
              <a:rPr lang="en-US" dirty="0" smtClean="0">
                <a:solidFill>
                  <a:schemeClr val="accent2"/>
                </a:solidFill>
              </a:rPr>
              <a:t>Guitar--</a:t>
            </a:r>
            <a:r>
              <a:rPr lang="en-US" dirty="0" smtClean="0">
                <a:solidFill>
                  <a:srgbClr val="FF0000"/>
                </a:solidFill>
              </a:rPr>
              <a:t>Methods (Blues)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5</a:t>
            </a:fld>
            <a:endParaRPr lang="en-US"/>
          </a:p>
        </p:txBody>
      </p:sp>
    </p:spTree>
    <p:extLst>
      <p:ext uri="{BB962C8B-B14F-4D97-AF65-F5344CB8AC3E}">
        <p14:creationId xmlns:p14="http://schemas.microsoft.com/office/powerpoint/2010/main" val="24163340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42" y="66710"/>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379142" y="1065125"/>
            <a:ext cx="11812858" cy="5792875"/>
          </a:xfrm>
        </p:spPr>
        <p:txBody>
          <a:bodyPr>
            <a:normAutofit lnSpcReduction="10000"/>
          </a:bodyPr>
          <a:lstStyle/>
          <a:p>
            <a:pPr>
              <a:spcAft>
                <a:spcPts val="600"/>
              </a:spcAft>
            </a:pPr>
            <a:r>
              <a:rPr lang="en-US" dirty="0" smtClean="0"/>
              <a:t>General principles</a:t>
            </a:r>
          </a:p>
          <a:p>
            <a:pPr lvl="1">
              <a:spcAft>
                <a:spcPts val="500"/>
              </a:spcAft>
            </a:pPr>
            <a:r>
              <a:rPr lang="en-US" dirty="0" smtClean="0"/>
              <a:t>If no predominant genre/form and not classified in a number that reflects genre/form, then assign terms in any order considered to be most useful</a:t>
            </a:r>
          </a:p>
          <a:p>
            <a:pPr lvl="1">
              <a:spcAft>
                <a:spcPts val="1200"/>
              </a:spcAft>
            </a:pPr>
            <a:r>
              <a:rPr lang="en-US" dirty="0" smtClean="0"/>
              <a:t>If terms are assigned for the whole resource and for parts of the resource, assign terms for the whole before terms for the parts</a:t>
            </a:r>
            <a:endParaRPr lang="en-US" dirty="0"/>
          </a:p>
          <a:p>
            <a:pPr marL="457200" lvl="1" indent="0">
              <a:buNone/>
            </a:pPr>
            <a:r>
              <a:rPr lang="en-US" altLang="ja-JP" dirty="0" smtClean="0"/>
              <a:t>100 1_  Shaw</a:t>
            </a:r>
            <a:r>
              <a:rPr lang="en-US" altLang="ja-JP" dirty="0"/>
              <a:t>, Bernard, </a:t>
            </a:r>
            <a:r>
              <a:rPr lang="en-US" altLang="ja-JP" dirty="0" smtClean="0"/>
              <a:t>$d 1856-1950, $e author.</a:t>
            </a:r>
            <a:endParaRPr lang="en-US" altLang="ja-JP" dirty="0"/>
          </a:p>
          <a:p>
            <a:pPr marL="457200" lvl="1" indent="0">
              <a:buNone/>
            </a:pPr>
            <a:r>
              <a:rPr lang="en-US" altLang="ja-JP" dirty="0" smtClean="0"/>
              <a:t>245 10  Three </a:t>
            </a:r>
            <a:r>
              <a:rPr lang="en-US" altLang="ja-JP" dirty="0"/>
              <a:t>plays for Puritans / </a:t>
            </a:r>
            <a:r>
              <a:rPr lang="en-US" altLang="ja-JP" dirty="0" smtClean="0"/>
              <a:t>$c </a:t>
            </a:r>
            <a:r>
              <a:rPr lang="en-US" altLang="ja-JP" dirty="0"/>
              <a:t>Bernard Shaw ; definitive text under the </a:t>
            </a:r>
            <a:r>
              <a:rPr lang="en-US" altLang="ja-JP" dirty="0" smtClean="0"/>
              <a:t>editorial</a:t>
            </a:r>
          </a:p>
          <a:p>
            <a:pPr marL="457200" lvl="1" indent="0">
              <a:buNone/>
            </a:pPr>
            <a:r>
              <a:rPr lang="en-US" altLang="ja-JP" dirty="0"/>
              <a:t>	</a:t>
            </a:r>
            <a:r>
              <a:rPr lang="en-US" altLang="ja-JP" dirty="0" smtClean="0"/>
              <a:t>        supervision </a:t>
            </a:r>
            <a:r>
              <a:rPr lang="en-US" altLang="ja-JP" dirty="0"/>
              <a:t>of Dan H. Laurence ; with an introduction by Michael </a:t>
            </a:r>
            <a:r>
              <a:rPr lang="en-US" altLang="ja-JP" dirty="0" err="1"/>
              <a:t>Billington</a:t>
            </a:r>
            <a:r>
              <a:rPr lang="en-US" altLang="ja-JP" dirty="0" smtClean="0"/>
              <a:t>.</a:t>
            </a:r>
          </a:p>
          <a:p>
            <a:pPr marL="457200" lvl="1" indent="0">
              <a:buNone/>
            </a:pPr>
            <a:r>
              <a:rPr lang="en-US" dirty="0"/>
              <a:t>505 0_ </a:t>
            </a:r>
            <a:r>
              <a:rPr lang="en-US" dirty="0" smtClean="0"/>
              <a:t> The </a:t>
            </a:r>
            <a:r>
              <a:rPr lang="en-US" dirty="0"/>
              <a:t>devil's disciple -- Caesar and Cleopatra -- Captain </a:t>
            </a:r>
            <a:r>
              <a:rPr lang="en-US" dirty="0" err="1"/>
              <a:t>Brassbound's</a:t>
            </a:r>
            <a:r>
              <a:rPr lang="en-US" dirty="0"/>
              <a:t> conversion.</a:t>
            </a:r>
          </a:p>
          <a:p>
            <a:pPr marL="457200" lvl="1" indent="0">
              <a:buNone/>
            </a:pPr>
            <a:r>
              <a:rPr lang="en-US" dirty="0" smtClean="0">
                <a:solidFill>
                  <a:srgbClr val="FF0000"/>
                </a:solidFill>
              </a:rPr>
              <a:t>655 _7  Drama. $2 </a:t>
            </a:r>
            <a:r>
              <a:rPr lang="en-US" dirty="0" err="1">
                <a:solidFill>
                  <a:srgbClr val="FF0000"/>
                </a:solidFill>
              </a:rPr>
              <a:t>lcgft</a:t>
            </a:r>
            <a:endParaRPr lang="en-US" dirty="0">
              <a:solidFill>
                <a:srgbClr val="FF0000"/>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$3 </a:t>
            </a:r>
            <a:r>
              <a:rPr lang="en-US" dirty="0">
                <a:solidFill>
                  <a:schemeClr val="accent2">
                    <a:lumMod val="50000"/>
                  </a:schemeClr>
                </a:solidFill>
              </a:rPr>
              <a:t>The devil's disciple ; Captain </a:t>
            </a:r>
            <a:r>
              <a:rPr lang="en-US" dirty="0" err="1">
                <a:solidFill>
                  <a:schemeClr val="accent2">
                    <a:lumMod val="50000"/>
                  </a:schemeClr>
                </a:solidFill>
              </a:rPr>
              <a:t>Brassbound's</a:t>
            </a:r>
            <a:r>
              <a:rPr lang="en-US" dirty="0">
                <a:solidFill>
                  <a:schemeClr val="accent2">
                    <a:lumMod val="50000"/>
                  </a:schemeClr>
                </a:solidFill>
              </a:rPr>
              <a:t> </a:t>
            </a:r>
            <a:r>
              <a:rPr lang="en-US" dirty="0" smtClean="0">
                <a:solidFill>
                  <a:schemeClr val="accent2">
                    <a:lumMod val="50000"/>
                  </a:schemeClr>
                </a:solidFill>
              </a:rPr>
              <a:t>conversion: </a:t>
            </a:r>
            <a:r>
              <a:rPr lang="en-US" dirty="0" smtClean="0">
                <a:solidFill>
                  <a:srgbClr val="FF0000"/>
                </a:solidFill>
              </a:rPr>
              <a:t>$a </a:t>
            </a:r>
            <a:r>
              <a:rPr lang="en-US" dirty="0">
                <a:solidFill>
                  <a:srgbClr val="FF0000"/>
                </a:solidFill>
              </a:rPr>
              <a:t>Melodramas (Drama</a:t>
            </a:r>
            <a:r>
              <a:rPr lang="en-US" dirty="0" smtClean="0">
                <a:solidFill>
                  <a:srgbClr val="FF0000"/>
                </a:solidFill>
              </a:rPr>
              <a:t>)</a:t>
            </a:r>
          </a:p>
          <a:p>
            <a:pPr marL="457200" lvl="1" indent="0">
              <a:buNone/>
            </a:pPr>
            <a:r>
              <a:rPr lang="en-US" dirty="0">
                <a:solidFill>
                  <a:srgbClr val="FF0000"/>
                </a:solidFill>
              </a:rPr>
              <a:t>	</a:t>
            </a:r>
            <a:r>
              <a:rPr lang="en-US" dirty="0" smtClean="0">
                <a:solidFill>
                  <a:srgbClr val="FF0000"/>
                </a:solidFill>
              </a:rPr>
              <a:t>       $2 </a:t>
            </a:r>
            <a:r>
              <a:rPr lang="en-US" dirty="0" err="1">
                <a:solidFill>
                  <a:srgbClr val="FF0000"/>
                </a:solidFill>
              </a:rPr>
              <a:t>lcgft</a:t>
            </a:r>
            <a:endParaRPr lang="en-US" dirty="0">
              <a:solidFill>
                <a:srgbClr val="FF0000"/>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$3 </a:t>
            </a:r>
            <a:r>
              <a:rPr lang="en-US" dirty="0">
                <a:solidFill>
                  <a:schemeClr val="accent2">
                    <a:lumMod val="50000"/>
                  </a:schemeClr>
                </a:solidFill>
              </a:rPr>
              <a:t>Caesar and </a:t>
            </a:r>
            <a:r>
              <a:rPr lang="en-US" dirty="0" smtClean="0">
                <a:solidFill>
                  <a:schemeClr val="accent2">
                    <a:lumMod val="50000"/>
                  </a:schemeClr>
                </a:solidFill>
              </a:rPr>
              <a:t>Cleopatra: </a:t>
            </a:r>
            <a:r>
              <a:rPr lang="en-US" dirty="0" smtClean="0">
                <a:solidFill>
                  <a:srgbClr val="FF0000"/>
                </a:solidFill>
              </a:rPr>
              <a:t>$a </a:t>
            </a:r>
            <a:r>
              <a:rPr lang="en-US" dirty="0">
                <a:solidFill>
                  <a:srgbClr val="FF0000"/>
                </a:solidFill>
              </a:rPr>
              <a:t>Historical drama.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457200" lvl="1" indent="0">
              <a:buNone/>
            </a:pPr>
            <a:r>
              <a:rPr lang="en-US" dirty="0" smtClean="0">
                <a:solidFill>
                  <a:schemeClr val="accent2">
                    <a:lumMod val="50000"/>
                  </a:schemeClr>
                </a:solidFill>
              </a:rPr>
              <a:t>655 _7  $3 </a:t>
            </a:r>
            <a:r>
              <a:rPr lang="en-US" dirty="0">
                <a:solidFill>
                  <a:schemeClr val="accent2">
                    <a:lumMod val="50000"/>
                  </a:schemeClr>
                </a:solidFill>
              </a:rPr>
              <a:t>Caesar and </a:t>
            </a:r>
            <a:r>
              <a:rPr lang="en-US" dirty="0" smtClean="0">
                <a:solidFill>
                  <a:schemeClr val="accent2">
                    <a:lumMod val="50000"/>
                  </a:schemeClr>
                </a:solidFill>
              </a:rPr>
              <a:t>Cleopatra: </a:t>
            </a:r>
            <a:r>
              <a:rPr lang="en-US" dirty="0" smtClean="0">
                <a:solidFill>
                  <a:srgbClr val="FF0000"/>
                </a:solidFill>
              </a:rPr>
              <a:t>$a Biographical </a:t>
            </a:r>
            <a:r>
              <a:rPr lang="en-US" dirty="0">
                <a:solidFill>
                  <a:srgbClr val="FF0000"/>
                </a:solidFill>
              </a:rPr>
              <a:t>drama.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457200" lvl="1" indent="0">
              <a:buNone/>
            </a:pPr>
            <a:r>
              <a:rPr lang="en-US" dirty="0">
                <a:solidFill>
                  <a:schemeClr val="accent2">
                    <a:lumMod val="50000"/>
                  </a:schemeClr>
                </a:solidFill>
              </a:rPr>
              <a:t>655 _7 </a:t>
            </a:r>
            <a:r>
              <a:rPr lang="en-US" dirty="0" smtClean="0">
                <a:solidFill>
                  <a:schemeClr val="accent2">
                    <a:lumMod val="50000"/>
                  </a:schemeClr>
                </a:solidFill>
              </a:rPr>
              <a:t> $3 </a:t>
            </a:r>
            <a:r>
              <a:rPr lang="en-US" dirty="0">
                <a:solidFill>
                  <a:schemeClr val="accent2">
                    <a:lumMod val="50000"/>
                  </a:schemeClr>
                </a:solidFill>
              </a:rPr>
              <a:t>Captain </a:t>
            </a:r>
            <a:r>
              <a:rPr lang="en-US" dirty="0" err="1">
                <a:solidFill>
                  <a:schemeClr val="accent2">
                    <a:lumMod val="50000"/>
                  </a:schemeClr>
                </a:solidFill>
              </a:rPr>
              <a:t>Brassbound's</a:t>
            </a:r>
            <a:r>
              <a:rPr lang="en-US" dirty="0">
                <a:solidFill>
                  <a:schemeClr val="accent2">
                    <a:lumMod val="50000"/>
                  </a:schemeClr>
                </a:solidFill>
              </a:rPr>
              <a:t> </a:t>
            </a:r>
            <a:r>
              <a:rPr lang="en-US" dirty="0" smtClean="0">
                <a:solidFill>
                  <a:schemeClr val="accent2">
                    <a:lumMod val="50000"/>
                  </a:schemeClr>
                </a:solidFill>
              </a:rPr>
              <a:t>conversion: </a:t>
            </a:r>
            <a:r>
              <a:rPr lang="en-US" dirty="0" smtClean="0">
                <a:solidFill>
                  <a:srgbClr val="FF0000"/>
                </a:solidFill>
              </a:rPr>
              <a:t>$a </a:t>
            </a:r>
            <a:r>
              <a:rPr lang="en-US" dirty="0">
                <a:solidFill>
                  <a:srgbClr val="FF0000"/>
                </a:solidFill>
              </a:rPr>
              <a:t>Problem plays.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50</a:t>
            </a:fld>
            <a:endParaRPr lang="en-US"/>
          </a:p>
        </p:txBody>
      </p:sp>
    </p:spTree>
    <p:extLst>
      <p:ext uri="{BB962C8B-B14F-4D97-AF65-F5344CB8AC3E}">
        <p14:creationId xmlns:p14="http://schemas.microsoft.com/office/powerpoint/2010/main" val="8173879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957"/>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065125"/>
            <a:ext cx="10988710" cy="5792875"/>
          </a:xfrm>
        </p:spPr>
        <p:txBody>
          <a:bodyPr>
            <a:normAutofit lnSpcReduction="10000"/>
          </a:bodyPr>
          <a:lstStyle/>
          <a:p>
            <a:pPr>
              <a:spcAft>
                <a:spcPts val="400"/>
              </a:spcAft>
            </a:pPr>
            <a:r>
              <a:rPr lang="en-US" dirty="0" smtClean="0"/>
              <a:t>General principles</a:t>
            </a:r>
          </a:p>
          <a:p>
            <a:pPr lvl="1">
              <a:spcAft>
                <a:spcPts val="400"/>
              </a:spcAft>
            </a:pPr>
            <a:r>
              <a:rPr lang="en-US" dirty="0" smtClean="0"/>
              <a:t>If no predominant genre/form and not classified in a number that reflects genre/form, then assign terms in any order considered to be most useful</a:t>
            </a:r>
          </a:p>
          <a:p>
            <a:pPr lvl="1">
              <a:spcAft>
                <a:spcPts val="1400"/>
              </a:spcAft>
            </a:pPr>
            <a:r>
              <a:rPr lang="en-US" dirty="0" smtClean="0"/>
              <a:t>If terms are assigned for the whole resource and for parts of the resource, assign terms for the whole before terms for the parts</a:t>
            </a:r>
            <a:endParaRPr lang="en-US" dirty="0"/>
          </a:p>
          <a:p>
            <a:pPr marL="457200" lvl="1" indent="0">
              <a:buNone/>
            </a:pPr>
            <a:r>
              <a:rPr lang="en-US" altLang="ja-JP" dirty="0" smtClean="0"/>
              <a:t>245 10  Orchestral </a:t>
            </a:r>
            <a:r>
              <a:rPr lang="en-US" altLang="ja-JP" dirty="0"/>
              <a:t>works / </a:t>
            </a:r>
            <a:r>
              <a:rPr lang="en-US" altLang="ja-JP" dirty="0" smtClean="0"/>
              <a:t>$c </a:t>
            </a:r>
            <a:r>
              <a:rPr lang="en-US" altLang="ja-JP" dirty="0"/>
              <a:t>Henri </a:t>
            </a:r>
            <a:r>
              <a:rPr lang="en-US" altLang="ja-JP" dirty="0" err="1"/>
              <a:t>Dutilleux</a:t>
            </a:r>
            <a:r>
              <a:rPr lang="en-US" altLang="ja-JP" dirty="0"/>
              <a:t>. </a:t>
            </a:r>
            <a:endParaRPr lang="en-US" altLang="ja-JP" dirty="0" smtClean="0"/>
          </a:p>
          <a:p>
            <a:pPr marL="457200" lvl="1" indent="0">
              <a:buNone/>
            </a:pPr>
            <a:r>
              <a:rPr lang="en-US" altLang="ja-JP" dirty="0"/>
              <a:t>505 0_ </a:t>
            </a:r>
            <a:r>
              <a:rPr lang="en-US" altLang="ja-JP" dirty="0" smtClean="0"/>
              <a:t> Symphony </a:t>
            </a:r>
            <a:r>
              <a:rPr lang="en-US" altLang="ja-JP" dirty="0"/>
              <a:t>no. 1 -- Tout un monde </a:t>
            </a:r>
            <a:r>
              <a:rPr lang="en-US" altLang="ja-JP" dirty="0" err="1"/>
              <a:t>lointain</a:t>
            </a:r>
            <a:r>
              <a:rPr lang="en-US" altLang="ja-JP" dirty="0"/>
              <a:t> </a:t>
            </a:r>
            <a:r>
              <a:rPr lang="en-US" altLang="ja-JP" dirty="0" smtClean="0"/>
              <a:t>-- </a:t>
            </a:r>
            <a:r>
              <a:rPr lang="en-US" altLang="ja-JP" dirty="0"/>
              <a:t>The shadows of time : for </a:t>
            </a:r>
            <a:r>
              <a:rPr lang="en-US" altLang="ja-JP" dirty="0" smtClean="0"/>
              <a:t>3</a:t>
            </a:r>
          </a:p>
          <a:p>
            <a:pPr marL="457200" lvl="1" indent="0">
              <a:buNone/>
            </a:pPr>
            <a:r>
              <a:rPr lang="en-US" altLang="ja-JP" dirty="0"/>
              <a:t>	</a:t>
            </a:r>
            <a:r>
              <a:rPr lang="en-US" altLang="ja-JP" dirty="0" smtClean="0"/>
              <a:t>       children's </a:t>
            </a:r>
            <a:r>
              <a:rPr lang="en-US" altLang="ja-JP" dirty="0"/>
              <a:t>voices and orchestra -- </a:t>
            </a:r>
            <a:r>
              <a:rPr lang="en-US" altLang="ja-JP" dirty="0" err="1"/>
              <a:t>Métaboles</a:t>
            </a:r>
            <a:r>
              <a:rPr lang="en-US" altLang="ja-JP" dirty="0"/>
              <a:t> -- Violin concerto : </a:t>
            </a:r>
            <a:r>
              <a:rPr lang="en-US" altLang="ja-JP" dirty="0" err="1"/>
              <a:t>L'arbre</a:t>
            </a:r>
            <a:r>
              <a:rPr lang="en-US" altLang="ja-JP" dirty="0"/>
              <a:t> </a:t>
            </a:r>
            <a:r>
              <a:rPr lang="en-US" altLang="ja-JP" dirty="0" smtClean="0"/>
              <a:t>des</a:t>
            </a:r>
          </a:p>
          <a:p>
            <a:pPr marL="457200" lvl="1" indent="0">
              <a:buNone/>
            </a:pPr>
            <a:r>
              <a:rPr lang="en-US" altLang="ja-JP" dirty="0"/>
              <a:t> </a:t>
            </a:r>
            <a:r>
              <a:rPr lang="en-US" altLang="ja-JP" dirty="0" smtClean="0"/>
              <a:t>             </a:t>
            </a:r>
            <a:r>
              <a:rPr lang="en-US" altLang="ja-JP" dirty="0" err="1" smtClean="0"/>
              <a:t>songes</a:t>
            </a:r>
            <a:r>
              <a:rPr lang="en-US" altLang="ja-JP" dirty="0" smtClean="0"/>
              <a:t> -- </a:t>
            </a:r>
            <a:r>
              <a:rPr lang="en-US" altLang="ja-JP" dirty="0"/>
              <a:t>Symphony no. 2 : Le double -- Sur le </a:t>
            </a:r>
            <a:r>
              <a:rPr lang="en-US" altLang="ja-JP" dirty="0" err="1"/>
              <a:t>même</a:t>
            </a:r>
            <a:r>
              <a:rPr lang="en-US" altLang="ja-JP" dirty="0"/>
              <a:t> accord : nocturne for </a:t>
            </a:r>
            <a:endParaRPr lang="en-US" altLang="ja-JP" dirty="0" smtClean="0"/>
          </a:p>
          <a:p>
            <a:pPr marL="457200" lvl="1" indent="0">
              <a:buNone/>
            </a:pPr>
            <a:r>
              <a:rPr lang="en-US" altLang="ja-JP" dirty="0"/>
              <a:t> </a:t>
            </a:r>
            <a:r>
              <a:rPr lang="en-US" altLang="ja-JP" dirty="0" smtClean="0"/>
              <a:t>             violin </a:t>
            </a:r>
            <a:r>
              <a:rPr lang="en-US" altLang="ja-JP" dirty="0"/>
              <a:t>and orchestra </a:t>
            </a:r>
            <a:r>
              <a:rPr lang="en-US" altLang="ja-JP" dirty="0" smtClean="0"/>
              <a:t>-- </a:t>
            </a:r>
            <a:r>
              <a:rPr lang="en-US" altLang="ja-JP" dirty="0"/>
              <a:t>Les citations : diptych for oboe, harpsichord, bass </a:t>
            </a:r>
            <a:r>
              <a:rPr lang="en-US" altLang="ja-JP" dirty="0" smtClean="0"/>
              <a:t>and</a:t>
            </a:r>
          </a:p>
          <a:p>
            <a:pPr marL="457200" lvl="1" indent="0">
              <a:buNone/>
            </a:pPr>
            <a:r>
              <a:rPr lang="en-US" altLang="ja-JP" dirty="0"/>
              <a:t> </a:t>
            </a:r>
            <a:r>
              <a:rPr lang="en-US" altLang="ja-JP" dirty="0" smtClean="0"/>
              <a:t>             percussion -- </a:t>
            </a:r>
            <a:r>
              <a:rPr lang="en-US" altLang="ja-JP" dirty="0" err="1"/>
              <a:t>Mystère</a:t>
            </a:r>
            <a:r>
              <a:rPr lang="en-US" altLang="ja-JP" dirty="0"/>
              <a:t> de </a:t>
            </a:r>
            <a:r>
              <a:rPr lang="en-US" altLang="ja-JP" dirty="0" err="1"/>
              <a:t>l'instant</a:t>
            </a:r>
            <a:r>
              <a:rPr lang="en-US" altLang="ja-JP" dirty="0"/>
              <a:t> -- Timbres, </a:t>
            </a:r>
            <a:r>
              <a:rPr lang="en-US" altLang="ja-JP" dirty="0" err="1"/>
              <a:t>espace</a:t>
            </a:r>
            <a:r>
              <a:rPr lang="en-US" altLang="ja-JP" dirty="0"/>
              <a:t>, </a:t>
            </a:r>
            <a:r>
              <a:rPr lang="en-US" altLang="ja-JP" dirty="0" err="1"/>
              <a:t>mouvement</a:t>
            </a:r>
            <a:r>
              <a:rPr lang="en-US" altLang="ja-JP" dirty="0"/>
              <a:t>.</a:t>
            </a:r>
            <a:endParaRPr lang="en-US" altLang="ja-JP" dirty="0" smtClean="0"/>
          </a:p>
          <a:p>
            <a:pPr marL="457200" lvl="1" indent="0">
              <a:buNone/>
            </a:pPr>
            <a:r>
              <a:rPr lang="en-US" dirty="0" smtClean="0">
                <a:solidFill>
                  <a:srgbClr val="FF0000"/>
                </a:solidFill>
              </a:rPr>
              <a:t>655 _7  Art music. $2 </a:t>
            </a:r>
            <a:r>
              <a:rPr lang="en-US" dirty="0" err="1">
                <a:solidFill>
                  <a:srgbClr val="FF0000"/>
                </a:solidFill>
              </a:rPr>
              <a:t>lcgft</a:t>
            </a:r>
            <a:endParaRPr lang="en-US" dirty="0">
              <a:solidFill>
                <a:srgbClr val="FF0000"/>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Symphonies. $2 </a:t>
            </a:r>
            <a:r>
              <a:rPr lang="en-US" dirty="0" err="1">
                <a:solidFill>
                  <a:schemeClr val="accent2">
                    <a:lumMod val="50000"/>
                  </a:schemeClr>
                </a:solidFill>
              </a:rPr>
              <a:t>lcgft</a:t>
            </a:r>
            <a:endParaRPr lang="en-US" dirty="0">
              <a:solidFill>
                <a:schemeClr val="accent2">
                  <a:lumMod val="50000"/>
                </a:schemeClr>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Concertos. $2 </a:t>
            </a:r>
            <a:r>
              <a:rPr lang="en-US" dirty="0" err="1">
                <a:solidFill>
                  <a:schemeClr val="accent2">
                    <a:lumMod val="50000"/>
                  </a:schemeClr>
                </a:solidFill>
              </a:rPr>
              <a:t>lcgft</a:t>
            </a:r>
            <a:endParaRPr lang="en-US" dirty="0">
              <a:solidFill>
                <a:schemeClr val="accent2">
                  <a:lumMod val="50000"/>
                </a:schemeClr>
              </a:solidFill>
            </a:endParaRPr>
          </a:p>
          <a:p>
            <a:pPr marL="457200" lvl="1" indent="0">
              <a:buNone/>
            </a:pPr>
            <a:r>
              <a:rPr lang="en-US" dirty="0">
                <a:solidFill>
                  <a:schemeClr val="accent2">
                    <a:lumMod val="50000"/>
                  </a:schemeClr>
                </a:solidFill>
              </a:rPr>
              <a:t>655 </a:t>
            </a:r>
            <a:r>
              <a:rPr lang="en-US" dirty="0" smtClean="0">
                <a:solidFill>
                  <a:schemeClr val="accent2">
                    <a:lumMod val="50000"/>
                  </a:schemeClr>
                </a:solidFill>
              </a:rPr>
              <a:t>_7  Chamber music. $2 </a:t>
            </a:r>
            <a:r>
              <a:rPr lang="en-US" dirty="0" err="1">
                <a:solidFill>
                  <a:schemeClr val="accent2">
                    <a:lumMod val="50000"/>
                  </a:schemeClr>
                </a:solidFill>
              </a:rPr>
              <a:t>lcgft</a:t>
            </a:r>
            <a:endParaRPr lang="en-US" dirty="0" smtClean="0">
              <a:solidFill>
                <a:schemeClr val="accent2">
                  <a:lumMod val="50000"/>
                </a:schemeClr>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51</a:t>
            </a:fld>
            <a:endParaRPr lang="en-US"/>
          </a:p>
        </p:txBody>
      </p:sp>
    </p:spTree>
    <p:extLst>
      <p:ext uri="{BB962C8B-B14F-4D97-AF65-F5344CB8AC3E}">
        <p14:creationId xmlns:p14="http://schemas.microsoft.com/office/powerpoint/2010/main" val="32141634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28063" cy="1325563"/>
          </a:xfrm>
        </p:spPr>
        <p:txBody>
          <a:bodyPr/>
          <a:lstStyle/>
          <a:p>
            <a:r>
              <a:rPr lang="en-US" dirty="0" smtClean="0"/>
              <a:t>LCGFT Exercise - General Principles</a:t>
            </a:r>
            <a:endParaRPr lang="en-US" dirty="0"/>
          </a:p>
        </p:txBody>
      </p:sp>
      <p:sp>
        <p:nvSpPr>
          <p:cNvPr id="3" name="Content Placeholder 2"/>
          <p:cNvSpPr>
            <a:spLocks noGrp="1"/>
          </p:cNvSpPr>
          <p:nvPr>
            <p:ph idx="1"/>
          </p:nvPr>
        </p:nvSpPr>
        <p:spPr>
          <a:xfrm>
            <a:off x="838200" y="2126707"/>
            <a:ext cx="5529146" cy="2869038"/>
          </a:xfrm>
        </p:spPr>
        <p:txBody>
          <a:bodyPr/>
          <a:lstStyle/>
          <a:p>
            <a:pPr marL="0" indent="0">
              <a:buNone/>
            </a:pPr>
            <a:r>
              <a:rPr lang="en-US" dirty="0" smtClean="0"/>
              <a:t>You </a:t>
            </a:r>
            <a:r>
              <a:rPr lang="en-US" dirty="0"/>
              <a:t>are </a:t>
            </a:r>
            <a:r>
              <a:rPr lang="en-US" dirty="0" smtClean="0"/>
              <a:t>cataloging Chelsea Quinn </a:t>
            </a:r>
            <a:r>
              <a:rPr lang="en-US" dirty="0" err="1" smtClean="0"/>
              <a:t>Yarbro’s</a:t>
            </a:r>
            <a:r>
              <a:rPr lang="en-US" dirty="0" smtClean="0"/>
              <a:t> </a:t>
            </a:r>
            <a:r>
              <a:rPr lang="en-US" b="1" i="1" dirty="0" smtClean="0">
                <a:solidFill>
                  <a:schemeClr val="accent2">
                    <a:lumMod val="75000"/>
                  </a:schemeClr>
                </a:solidFill>
              </a:rPr>
              <a:t>Sins of Omission</a:t>
            </a:r>
            <a:r>
              <a:rPr lang="en-US" dirty="0" smtClean="0"/>
              <a:t>. Assign LCGFT for this work.  Use appropriate MARC 21 coding and consult the PDF list of LCGFT terms.</a:t>
            </a:r>
          </a:p>
          <a:p>
            <a:pPr marL="0" indent="0">
              <a:buNone/>
            </a:pPr>
            <a:endParaRPr lang="en-US" dirty="0"/>
          </a:p>
          <a:p>
            <a:pPr marL="0"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3654" y="708839"/>
            <a:ext cx="3886200" cy="5185063"/>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52</a:t>
            </a:fld>
            <a:endParaRPr lang="en-US"/>
          </a:p>
        </p:txBody>
      </p:sp>
    </p:spTree>
    <p:extLst>
      <p:ext uri="{BB962C8B-B14F-4D97-AF65-F5344CB8AC3E}">
        <p14:creationId xmlns:p14="http://schemas.microsoft.com/office/powerpoint/2010/main" val="32010497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 - General Principles</a:t>
            </a:r>
            <a:endParaRPr lang="en-US" dirty="0"/>
          </a:p>
        </p:txBody>
      </p:sp>
      <p:sp>
        <p:nvSpPr>
          <p:cNvPr id="3" name="Content Placeholder 2"/>
          <p:cNvSpPr>
            <a:spLocks noGrp="1"/>
          </p:cNvSpPr>
          <p:nvPr>
            <p:ph idx="1"/>
          </p:nvPr>
        </p:nvSpPr>
        <p:spPr>
          <a:xfrm>
            <a:off x="838200" y="1825625"/>
            <a:ext cx="5529146" cy="4351338"/>
          </a:xfrm>
        </p:spPr>
        <p:txBody>
          <a:bodyPr/>
          <a:lstStyle/>
          <a:p>
            <a:pPr marL="0" indent="0">
              <a:buNone/>
            </a:pPr>
            <a:r>
              <a:rPr lang="en-US" dirty="0" smtClean="0"/>
              <a:t>You </a:t>
            </a:r>
            <a:r>
              <a:rPr lang="en-US" dirty="0"/>
              <a:t>are </a:t>
            </a:r>
            <a:r>
              <a:rPr lang="en-US" dirty="0" smtClean="0"/>
              <a:t>cataloging the compilation </a:t>
            </a:r>
            <a:r>
              <a:rPr lang="en-US" b="1" i="1" dirty="0" smtClean="0">
                <a:solidFill>
                  <a:schemeClr val="accent2">
                    <a:lumMod val="75000"/>
                  </a:schemeClr>
                </a:solidFill>
              </a:rPr>
              <a:t>Three Plays</a:t>
            </a:r>
            <a:r>
              <a:rPr lang="en-US" dirty="0" smtClean="0"/>
              <a:t>, by Arthur </a:t>
            </a:r>
            <a:r>
              <a:rPr lang="en-US" dirty="0"/>
              <a:t>Wing </a:t>
            </a:r>
            <a:r>
              <a:rPr lang="en-US" dirty="0" smtClean="0"/>
              <a:t>Pinero.  The plays are </a:t>
            </a:r>
            <a:r>
              <a:rPr lang="en-US" i="1" dirty="0" smtClean="0">
                <a:solidFill>
                  <a:schemeClr val="accent2">
                    <a:lumMod val="75000"/>
                  </a:schemeClr>
                </a:solidFill>
              </a:rPr>
              <a:t>The Magistrate</a:t>
            </a:r>
            <a:r>
              <a:rPr lang="en-US" dirty="0" smtClean="0"/>
              <a:t>; </a:t>
            </a:r>
            <a:r>
              <a:rPr lang="en-US" i="1" dirty="0" smtClean="0">
                <a:solidFill>
                  <a:schemeClr val="accent2">
                    <a:lumMod val="75000"/>
                  </a:schemeClr>
                </a:solidFill>
              </a:rPr>
              <a:t>The Second </a:t>
            </a:r>
            <a:r>
              <a:rPr lang="en-US" i="1" dirty="0">
                <a:solidFill>
                  <a:schemeClr val="accent2">
                    <a:lumMod val="75000"/>
                  </a:schemeClr>
                </a:solidFill>
              </a:rPr>
              <a:t>Mrs. </a:t>
            </a:r>
            <a:r>
              <a:rPr lang="en-US" i="1" dirty="0" smtClean="0">
                <a:solidFill>
                  <a:schemeClr val="accent2">
                    <a:lumMod val="75000"/>
                  </a:schemeClr>
                </a:solidFill>
              </a:rPr>
              <a:t>Tanqueray</a:t>
            </a:r>
            <a:r>
              <a:rPr lang="en-US" dirty="0" smtClean="0"/>
              <a:t>; and </a:t>
            </a:r>
            <a:r>
              <a:rPr lang="en-US" i="1" dirty="0" err="1">
                <a:solidFill>
                  <a:schemeClr val="accent2">
                    <a:lumMod val="75000"/>
                  </a:schemeClr>
                </a:solidFill>
              </a:rPr>
              <a:t>Trelawny</a:t>
            </a:r>
            <a:r>
              <a:rPr lang="en-US" i="1" dirty="0">
                <a:solidFill>
                  <a:schemeClr val="accent2">
                    <a:lumMod val="75000"/>
                  </a:schemeClr>
                </a:solidFill>
              </a:rPr>
              <a:t> of the </a:t>
            </a:r>
            <a:r>
              <a:rPr lang="en-US" i="1" dirty="0" smtClean="0">
                <a:solidFill>
                  <a:schemeClr val="accent2">
                    <a:lumMod val="75000"/>
                  </a:schemeClr>
                </a:solidFill>
              </a:rPr>
              <a:t>“Wells”</a:t>
            </a:r>
            <a:r>
              <a:rPr lang="en-US" dirty="0" smtClean="0"/>
              <a:t>.  The first work is a farce, the second is a thesis play, and the third is a comedy.  Assign LCGFT for this collection.  Use appropriate MARC 21 coding and consult the PDF list of LCGFT terms.</a:t>
            </a:r>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280" y="1665211"/>
            <a:ext cx="2933700" cy="469392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53</a:t>
            </a:fld>
            <a:endParaRPr lang="en-US"/>
          </a:p>
        </p:txBody>
      </p:sp>
    </p:spTree>
    <p:extLst>
      <p:ext uri="{BB962C8B-B14F-4D97-AF65-F5344CB8AC3E}">
        <p14:creationId xmlns:p14="http://schemas.microsoft.com/office/powerpoint/2010/main" val="32830836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 - General Principles</a:t>
            </a:r>
            <a:endParaRPr lang="en-US" dirty="0"/>
          </a:p>
        </p:txBody>
      </p:sp>
      <p:sp>
        <p:nvSpPr>
          <p:cNvPr id="3" name="Content Placeholder 2"/>
          <p:cNvSpPr>
            <a:spLocks noGrp="1"/>
          </p:cNvSpPr>
          <p:nvPr>
            <p:ph idx="1"/>
          </p:nvPr>
        </p:nvSpPr>
        <p:spPr>
          <a:xfrm>
            <a:off x="838200" y="1825625"/>
            <a:ext cx="5529146" cy="4351338"/>
          </a:xfrm>
        </p:spPr>
        <p:txBody>
          <a:bodyPr>
            <a:normAutofit/>
          </a:bodyPr>
          <a:lstStyle/>
          <a:p>
            <a:pPr marL="0" indent="0">
              <a:buNone/>
            </a:pPr>
            <a:r>
              <a:rPr lang="en-US" dirty="0" smtClean="0"/>
              <a:t>You </a:t>
            </a:r>
            <a:r>
              <a:rPr lang="en-US" dirty="0"/>
              <a:t>are </a:t>
            </a:r>
            <a:r>
              <a:rPr lang="en-US" dirty="0" smtClean="0"/>
              <a:t>cataloging the </a:t>
            </a:r>
            <a:r>
              <a:rPr lang="en-US" dirty="0"/>
              <a:t>compilation </a:t>
            </a:r>
            <a:r>
              <a:rPr lang="en-US" b="1" i="1" dirty="0" smtClean="0">
                <a:solidFill>
                  <a:schemeClr val="accent2">
                    <a:lumMod val="75000"/>
                  </a:schemeClr>
                </a:solidFill>
              </a:rPr>
              <a:t>Bred Any Good </a:t>
            </a:r>
            <a:r>
              <a:rPr lang="en-US" b="1" i="1" dirty="0">
                <a:solidFill>
                  <a:schemeClr val="accent2">
                    <a:lumMod val="75000"/>
                  </a:schemeClr>
                </a:solidFill>
              </a:rPr>
              <a:t>Rooks Lately?:  </a:t>
            </a:r>
            <a:r>
              <a:rPr lang="en-US" b="1" i="1" dirty="0" smtClean="0">
                <a:solidFill>
                  <a:schemeClr val="accent2">
                    <a:lumMod val="75000"/>
                  </a:schemeClr>
                </a:solidFill>
              </a:rPr>
              <a:t>A Collection </a:t>
            </a:r>
            <a:r>
              <a:rPr lang="en-US" b="1" i="1" dirty="0">
                <a:solidFill>
                  <a:schemeClr val="accent2">
                    <a:lumMod val="75000"/>
                  </a:schemeClr>
                </a:solidFill>
              </a:rPr>
              <a:t>of </a:t>
            </a:r>
            <a:r>
              <a:rPr lang="en-US" b="1" i="1" dirty="0" smtClean="0">
                <a:solidFill>
                  <a:schemeClr val="accent2">
                    <a:lumMod val="75000"/>
                  </a:schemeClr>
                </a:solidFill>
              </a:rPr>
              <a:t>Puns</a:t>
            </a:r>
            <a:r>
              <a:rPr lang="en-US" b="1" i="1" dirty="0">
                <a:solidFill>
                  <a:schemeClr val="accent2">
                    <a:lumMod val="75000"/>
                  </a:schemeClr>
                </a:solidFill>
              </a:rPr>
              <a:t>, </a:t>
            </a:r>
            <a:r>
              <a:rPr lang="en-US" b="1" i="1" dirty="0" smtClean="0">
                <a:solidFill>
                  <a:schemeClr val="accent2">
                    <a:lumMod val="75000"/>
                  </a:schemeClr>
                </a:solidFill>
              </a:rPr>
              <a:t>Shaggy Dogs</a:t>
            </a:r>
            <a:r>
              <a:rPr lang="en-US" b="1" i="1" dirty="0">
                <a:solidFill>
                  <a:schemeClr val="accent2">
                    <a:lumMod val="75000"/>
                  </a:schemeClr>
                </a:solidFill>
              </a:rPr>
              <a:t>, </a:t>
            </a:r>
            <a:r>
              <a:rPr lang="en-US" b="1" i="1" dirty="0" smtClean="0">
                <a:solidFill>
                  <a:schemeClr val="accent2">
                    <a:lumMod val="75000"/>
                  </a:schemeClr>
                </a:solidFill>
              </a:rPr>
              <a:t>Spoonerisms</a:t>
            </a:r>
            <a:r>
              <a:rPr lang="en-US" b="1" i="1" dirty="0">
                <a:solidFill>
                  <a:schemeClr val="accent2">
                    <a:lumMod val="75000"/>
                  </a:schemeClr>
                </a:solidFill>
              </a:rPr>
              <a:t>, </a:t>
            </a:r>
            <a:r>
              <a:rPr lang="en-US" b="1" i="1" dirty="0" err="1" smtClean="0">
                <a:solidFill>
                  <a:schemeClr val="accent2">
                    <a:lumMod val="75000"/>
                  </a:schemeClr>
                </a:solidFill>
              </a:rPr>
              <a:t>Feghoots</a:t>
            </a:r>
            <a:r>
              <a:rPr lang="en-US" b="1" i="1" dirty="0" smtClean="0">
                <a:solidFill>
                  <a:schemeClr val="accent2">
                    <a:lumMod val="75000"/>
                  </a:schemeClr>
                </a:solidFill>
              </a:rPr>
              <a:t> </a:t>
            </a:r>
            <a:r>
              <a:rPr lang="en-US" b="1" i="1" dirty="0">
                <a:solidFill>
                  <a:schemeClr val="accent2">
                    <a:lumMod val="75000"/>
                  </a:schemeClr>
                </a:solidFill>
              </a:rPr>
              <a:t>&amp; </a:t>
            </a:r>
            <a:r>
              <a:rPr lang="en-US" b="1" i="1" dirty="0" err="1" smtClean="0">
                <a:solidFill>
                  <a:schemeClr val="accent2">
                    <a:lumMod val="75000"/>
                  </a:schemeClr>
                </a:solidFill>
              </a:rPr>
              <a:t>Malappropriate</a:t>
            </a:r>
            <a:r>
              <a:rPr lang="en-US" b="1" i="1" dirty="0" smtClean="0">
                <a:solidFill>
                  <a:schemeClr val="accent2">
                    <a:lumMod val="75000"/>
                  </a:schemeClr>
                </a:solidFill>
              </a:rPr>
              <a:t> Stories</a:t>
            </a:r>
            <a:r>
              <a:rPr lang="en-US" dirty="0" smtClean="0"/>
              <a:t>. Assign LCGFT for this collection.  Use appropriate MARC 21 coding and consult the PDF list of LCGFT terms.</a:t>
            </a:r>
          </a:p>
          <a:p>
            <a:pPr marL="0" indent="0">
              <a:buNone/>
            </a:pPr>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51" y="1615418"/>
            <a:ext cx="3304032" cy="4974336"/>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54</a:t>
            </a:fld>
            <a:endParaRPr lang="en-US"/>
          </a:p>
        </p:txBody>
      </p:sp>
    </p:spTree>
    <p:extLst>
      <p:ext uri="{BB962C8B-B14F-4D97-AF65-F5344CB8AC3E}">
        <p14:creationId xmlns:p14="http://schemas.microsoft.com/office/powerpoint/2010/main" val="33894376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799172" y="3357340"/>
            <a:ext cx="9868828" cy="1655762"/>
          </a:xfrm>
        </p:spPr>
        <p:txBody>
          <a:bodyPr>
            <a:normAutofit/>
          </a:bodyPr>
          <a:lstStyle/>
          <a:p>
            <a:r>
              <a:rPr lang="en-US" sz="4800" dirty="0" smtClean="0"/>
              <a:t>General Terms</a:t>
            </a:r>
            <a:endParaRPr lang="en-US" sz="4800" dirty="0"/>
          </a:p>
        </p:txBody>
      </p:sp>
    </p:spTree>
    <p:extLst>
      <p:ext uri="{BB962C8B-B14F-4D97-AF65-F5344CB8AC3E}">
        <p14:creationId xmlns:p14="http://schemas.microsoft.com/office/powerpoint/2010/main" val="35293817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02" y="86452"/>
            <a:ext cx="10515600" cy="868142"/>
          </a:xfrm>
        </p:spPr>
        <p:txBody>
          <a:bodyPr/>
          <a:lstStyle/>
          <a:p>
            <a:r>
              <a:rPr lang="en-US" dirty="0" smtClean="0">
                <a:latin typeface="+mn-lt"/>
              </a:rPr>
              <a:t>LCGFT “General” Terms</a:t>
            </a:r>
            <a:endParaRPr lang="en-US" dirty="0">
              <a:latin typeface="+mn-lt"/>
            </a:endParaRPr>
          </a:p>
        </p:txBody>
      </p:sp>
      <p:sp>
        <p:nvSpPr>
          <p:cNvPr id="3" name="Content Placeholder 2"/>
          <p:cNvSpPr>
            <a:spLocks noGrp="1"/>
          </p:cNvSpPr>
          <p:nvPr>
            <p:ph idx="1"/>
          </p:nvPr>
        </p:nvSpPr>
        <p:spPr>
          <a:xfrm>
            <a:off x="637902" y="1065125"/>
            <a:ext cx="11554098" cy="5792875"/>
          </a:xfrm>
        </p:spPr>
        <p:txBody>
          <a:bodyPr>
            <a:normAutofit/>
          </a:bodyPr>
          <a:lstStyle/>
          <a:p>
            <a:r>
              <a:rPr lang="en-US" dirty="0" smtClean="0"/>
              <a:t>Terms which </a:t>
            </a:r>
            <a:r>
              <a:rPr lang="en-US" dirty="0"/>
              <a:t>are not specific to a particular </a:t>
            </a:r>
            <a:r>
              <a:rPr lang="en-US" dirty="0" smtClean="0"/>
              <a:t>discipline</a:t>
            </a:r>
          </a:p>
          <a:p>
            <a:pPr marL="0" indent="0">
              <a:buNone/>
            </a:pPr>
            <a:r>
              <a:rPr lang="en-US" dirty="0" smtClean="0"/>
              <a:t>	</a:t>
            </a:r>
            <a:r>
              <a:rPr lang="en-US" b="1" dirty="0" smtClean="0">
                <a:solidFill>
                  <a:schemeClr val="accent1">
                    <a:lumMod val="75000"/>
                  </a:schemeClr>
                </a:solidFill>
              </a:rPr>
              <a:t>Abridgments	Almanacs		Bibliographies	Blogs</a:t>
            </a:r>
          </a:p>
          <a:p>
            <a:pPr marL="0" indent="0">
              <a:buNone/>
            </a:pPr>
            <a:r>
              <a:rPr lang="en-US" b="1" dirty="0">
                <a:solidFill>
                  <a:schemeClr val="accent1">
                    <a:lumMod val="75000"/>
                  </a:schemeClr>
                </a:solidFill>
              </a:rPr>
              <a:t>	</a:t>
            </a:r>
            <a:r>
              <a:rPr lang="en-US" b="1" dirty="0" smtClean="0">
                <a:solidFill>
                  <a:schemeClr val="accent1">
                    <a:lumMod val="75000"/>
                  </a:schemeClr>
                </a:solidFill>
              </a:rPr>
              <a:t>Conference papers and proceedings	Diaries		Dictionaries</a:t>
            </a:r>
          </a:p>
          <a:p>
            <a:pPr marL="0" indent="0">
              <a:buNone/>
            </a:pPr>
            <a:r>
              <a:rPr lang="en-US" b="1" dirty="0">
                <a:solidFill>
                  <a:schemeClr val="accent1">
                    <a:lumMod val="75000"/>
                  </a:schemeClr>
                </a:solidFill>
              </a:rPr>
              <a:t>	</a:t>
            </a:r>
            <a:r>
              <a:rPr lang="en-US" b="1" dirty="0" smtClean="0">
                <a:solidFill>
                  <a:schemeClr val="accent1">
                    <a:lumMod val="75000"/>
                  </a:schemeClr>
                </a:solidFill>
              </a:rPr>
              <a:t>FAQs			Guidebooks		Newsletters		Picture books</a:t>
            </a:r>
          </a:p>
          <a:p>
            <a:pPr marL="0" indent="0">
              <a:buNone/>
            </a:pPr>
            <a:r>
              <a:rPr lang="en-US" b="1" dirty="0">
                <a:solidFill>
                  <a:schemeClr val="accent1">
                    <a:lumMod val="75000"/>
                  </a:schemeClr>
                </a:solidFill>
              </a:rPr>
              <a:t>	</a:t>
            </a:r>
            <a:r>
              <a:rPr lang="en-US" b="1" dirty="0" smtClean="0">
                <a:solidFill>
                  <a:schemeClr val="accent1">
                    <a:lumMod val="75000"/>
                  </a:schemeClr>
                </a:solidFill>
              </a:rPr>
              <a:t>Sayings		Textbooks		Yearbooks		Zines</a:t>
            </a:r>
            <a:r>
              <a:rPr lang="en-US" dirty="0" smtClean="0"/>
              <a:t>	</a:t>
            </a:r>
            <a:endParaRPr lang="en-US" dirty="0"/>
          </a:p>
          <a:p>
            <a:r>
              <a:rPr lang="en-US" dirty="0"/>
              <a:t>T</a:t>
            </a:r>
            <a:r>
              <a:rPr lang="en-US" dirty="0" smtClean="0"/>
              <a:t>erms for ephemera     </a:t>
            </a:r>
            <a:r>
              <a:rPr lang="en-US" b="1" dirty="0" smtClean="0">
                <a:solidFill>
                  <a:schemeClr val="accent1">
                    <a:lumMod val="75000"/>
                  </a:schemeClr>
                </a:solidFill>
              </a:rPr>
              <a:t>Calendars</a:t>
            </a:r>
            <a:r>
              <a:rPr lang="en-US" dirty="0" smtClean="0"/>
              <a:t>     </a:t>
            </a:r>
            <a:r>
              <a:rPr lang="en-US" b="1" dirty="0" smtClean="0">
                <a:solidFill>
                  <a:schemeClr val="accent1">
                    <a:lumMod val="75000"/>
                  </a:schemeClr>
                </a:solidFill>
              </a:rPr>
              <a:t>Menus</a:t>
            </a:r>
            <a:r>
              <a:rPr lang="en-US" dirty="0" smtClean="0"/>
              <a:t>     </a:t>
            </a:r>
            <a:r>
              <a:rPr lang="en-US" b="1" dirty="0" smtClean="0">
                <a:solidFill>
                  <a:schemeClr val="accent1">
                    <a:lumMod val="75000"/>
                  </a:schemeClr>
                </a:solidFill>
              </a:rPr>
              <a:t>Theater programs</a:t>
            </a:r>
            <a:r>
              <a:rPr lang="en-US" dirty="0" smtClean="0"/>
              <a:t> </a:t>
            </a:r>
          </a:p>
          <a:p>
            <a:r>
              <a:rPr lang="en-US" dirty="0" smtClean="0"/>
              <a:t>Terms for some graphic materials     </a:t>
            </a:r>
            <a:r>
              <a:rPr lang="en-US" b="1" dirty="0" smtClean="0">
                <a:solidFill>
                  <a:srgbClr val="0070C0"/>
                </a:solidFill>
              </a:rPr>
              <a:t>Dance posters</a:t>
            </a:r>
            <a:r>
              <a:rPr lang="en-US" dirty="0" smtClean="0"/>
              <a:t>     </a:t>
            </a:r>
            <a:r>
              <a:rPr lang="en-US" b="1" dirty="0" smtClean="0">
                <a:solidFill>
                  <a:srgbClr val="0070C0"/>
                </a:solidFill>
              </a:rPr>
              <a:t>Postcards    Paper dolls</a:t>
            </a:r>
          </a:p>
          <a:p>
            <a:r>
              <a:rPr lang="en-US" dirty="0" smtClean="0"/>
              <a:t>Terms for puzzles and games     </a:t>
            </a:r>
            <a:r>
              <a:rPr lang="en-US" b="1" dirty="0" smtClean="0">
                <a:solidFill>
                  <a:schemeClr val="accent5"/>
                </a:solidFill>
              </a:rPr>
              <a:t>Board games</a:t>
            </a:r>
            <a:r>
              <a:rPr lang="en-US" dirty="0" smtClean="0"/>
              <a:t>     </a:t>
            </a:r>
            <a:r>
              <a:rPr lang="en-US" b="1" dirty="0" smtClean="0">
                <a:solidFill>
                  <a:schemeClr val="accent1">
                    <a:lumMod val="75000"/>
                  </a:schemeClr>
                </a:solidFill>
              </a:rPr>
              <a:t>Sudoku puzzles</a:t>
            </a:r>
            <a:r>
              <a:rPr lang="en-US" dirty="0" smtClean="0"/>
              <a:t> </a:t>
            </a:r>
          </a:p>
          <a:p>
            <a:r>
              <a:rPr lang="en-US" dirty="0" smtClean="0"/>
              <a:t>Terms for types of toy and movable books     </a:t>
            </a:r>
            <a:r>
              <a:rPr lang="en-US" b="1" dirty="0" smtClean="0">
                <a:solidFill>
                  <a:schemeClr val="accent1">
                    <a:lumMod val="75000"/>
                  </a:schemeClr>
                </a:solidFill>
              </a:rPr>
              <a:t>Flip books</a:t>
            </a:r>
            <a:r>
              <a:rPr lang="en-US" dirty="0" smtClean="0"/>
              <a:t> </a:t>
            </a:r>
            <a:r>
              <a:rPr lang="en-US" b="1" dirty="0" smtClean="0">
                <a:solidFill>
                  <a:schemeClr val="accent1">
                    <a:lumMod val="75000"/>
                  </a:schemeClr>
                </a:solidFill>
              </a:rPr>
              <a:t>    Pop-up books</a:t>
            </a:r>
            <a:r>
              <a:rPr lang="en-US" dirty="0" smtClean="0"/>
              <a:t> </a:t>
            </a:r>
            <a:r>
              <a:rPr lang="en-US" dirty="0" smtClean="0">
                <a:solidFill>
                  <a:schemeClr val="accent1">
                    <a:lumMod val="75000"/>
                  </a:schemeClr>
                </a:solidFill>
              </a:rPr>
              <a:t> 	</a:t>
            </a:r>
            <a:endParaRPr lang="en-US" dirty="0" smtClean="0"/>
          </a:p>
          <a:p>
            <a:pPr>
              <a:spcAft>
                <a:spcPts val="600"/>
              </a:spcAft>
            </a:pPr>
            <a:r>
              <a:rPr lang="en-US" dirty="0" smtClean="0"/>
              <a:t>Some nonfiction terms     </a:t>
            </a:r>
            <a:r>
              <a:rPr lang="en-US" b="1" dirty="0" smtClean="0">
                <a:solidFill>
                  <a:schemeClr val="accent1">
                    <a:lumMod val="75000"/>
                  </a:schemeClr>
                </a:solidFill>
              </a:rPr>
              <a:t>Autobiographies</a:t>
            </a:r>
            <a:r>
              <a:rPr lang="en-US" dirty="0" smtClean="0"/>
              <a:t>     </a:t>
            </a:r>
            <a:r>
              <a:rPr lang="en-US" b="1" dirty="0" smtClean="0">
                <a:solidFill>
                  <a:schemeClr val="accent5"/>
                </a:solidFill>
              </a:rPr>
              <a:t>Biographies</a:t>
            </a:r>
            <a:r>
              <a:rPr lang="en-US" dirty="0" smtClean="0"/>
              <a:t>     </a:t>
            </a:r>
            <a:r>
              <a:rPr lang="en-US" b="1" dirty="0" smtClean="0">
                <a:solidFill>
                  <a:schemeClr val="accent1">
                    <a:lumMod val="75000"/>
                  </a:schemeClr>
                </a:solidFill>
              </a:rPr>
              <a:t>Diaries</a:t>
            </a:r>
          </a:p>
          <a:p>
            <a:pPr marL="0" indent="0">
              <a:spcBef>
                <a:spcPts val="0"/>
              </a:spcBef>
              <a:spcAft>
                <a:spcPts val="1200"/>
              </a:spcAft>
              <a:buNone/>
            </a:pPr>
            <a:r>
              <a:rPr lang="en-US" b="1" dirty="0">
                <a:solidFill>
                  <a:schemeClr val="accent1">
                    <a:lumMod val="75000"/>
                  </a:schemeClr>
                </a:solidFill>
              </a:rPr>
              <a:t>	</a:t>
            </a:r>
            <a:r>
              <a:rPr lang="en-US" b="1" dirty="0" smtClean="0">
                <a:solidFill>
                  <a:schemeClr val="accent1">
                    <a:lumMod val="75000"/>
                  </a:schemeClr>
                </a:solidFill>
              </a:rPr>
              <a:t>                                     Essays</a:t>
            </a:r>
            <a:r>
              <a:rPr lang="en-US" dirty="0" smtClean="0"/>
              <a:t>     </a:t>
            </a:r>
            <a:r>
              <a:rPr lang="en-US" b="1" dirty="0" smtClean="0">
                <a:solidFill>
                  <a:schemeClr val="accent1">
                    <a:lumMod val="75000"/>
                  </a:schemeClr>
                </a:solidFill>
              </a:rPr>
              <a:t>Travel writing     True crime stories</a:t>
            </a:r>
            <a:r>
              <a:rPr lang="en-US" dirty="0" smtClean="0"/>
              <a:t>     </a:t>
            </a:r>
          </a:p>
        </p:txBody>
      </p:sp>
      <p:sp>
        <p:nvSpPr>
          <p:cNvPr id="5" name="Slide Number Placeholder 4"/>
          <p:cNvSpPr>
            <a:spLocks noGrp="1"/>
          </p:cNvSpPr>
          <p:nvPr>
            <p:ph type="sldNum" sz="quarter" idx="12"/>
          </p:nvPr>
        </p:nvSpPr>
        <p:spPr/>
        <p:txBody>
          <a:bodyPr/>
          <a:lstStyle/>
          <a:p>
            <a:fld id="{A00A331D-2EB0-4CEE-8662-2FAB66802E28}" type="slidenum">
              <a:rPr lang="en-US" smtClean="0"/>
              <a:t>56</a:t>
            </a:fld>
            <a:endParaRPr lang="en-US"/>
          </a:p>
        </p:txBody>
      </p:sp>
    </p:spTree>
    <p:extLst>
      <p:ext uri="{BB962C8B-B14F-4D97-AF65-F5344CB8AC3E}">
        <p14:creationId xmlns:p14="http://schemas.microsoft.com/office/powerpoint/2010/main" val="20444956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LCGFT “General” Terms</a:t>
            </a:r>
            <a:endParaRPr lang="en-US" dirty="0">
              <a:latin typeface="+mn-lt"/>
            </a:endParaRPr>
          </a:p>
        </p:txBody>
      </p:sp>
      <p:sp>
        <p:nvSpPr>
          <p:cNvPr id="3" name="Content Placeholder 2"/>
          <p:cNvSpPr>
            <a:spLocks noGrp="1"/>
          </p:cNvSpPr>
          <p:nvPr>
            <p:ph idx="1"/>
          </p:nvPr>
        </p:nvSpPr>
        <p:spPr>
          <a:xfrm>
            <a:off x="838200" y="1690688"/>
            <a:ext cx="10515600" cy="4871266"/>
          </a:xfrm>
        </p:spPr>
        <p:txBody>
          <a:bodyPr>
            <a:normAutofit/>
          </a:bodyPr>
          <a:lstStyle/>
          <a:p>
            <a:pPr>
              <a:spcAft>
                <a:spcPts val="1200"/>
              </a:spcAft>
            </a:pPr>
            <a:r>
              <a:rPr lang="en-US" dirty="0" smtClean="0"/>
              <a:t>Many have corresponding headings or form subdivisions in LCSH, </a:t>
            </a:r>
            <a:r>
              <a:rPr lang="en-US" i="1" dirty="0" smtClean="0"/>
              <a:t>but the LCGFT headings may not be identical</a:t>
            </a:r>
            <a:r>
              <a:rPr lang="en-US" dirty="0" smtClean="0"/>
              <a:t>.  For example:</a:t>
            </a:r>
          </a:p>
          <a:p>
            <a:pPr marL="914400" lvl="2" indent="0">
              <a:buNone/>
            </a:pPr>
            <a:r>
              <a:rPr lang="en-US" dirty="0" smtClean="0"/>
              <a:t>LCSH: $v Biography	</a:t>
            </a:r>
            <a:r>
              <a:rPr lang="en-US" dirty="0"/>
              <a:t>	</a:t>
            </a:r>
            <a:r>
              <a:rPr lang="en-US" dirty="0" smtClean="0"/>
              <a:t>	LCSH: $v Congresses</a:t>
            </a:r>
          </a:p>
          <a:p>
            <a:pPr marL="914400" lvl="2" indent="0">
              <a:buNone/>
            </a:pPr>
            <a:r>
              <a:rPr lang="en-US" dirty="0" smtClean="0"/>
              <a:t>LCGFT: Biographies			LCGFT: Conference papers and proceedings</a:t>
            </a:r>
          </a:p>
          <a:p>
            <a:pPr marL="914400" lvl="2" indent="0">
              <a:buNone/>
            </a:pPr>
            <a:endParaRPr lang="en-US" dirty="0"/>
          </a:p>
          <a:p>
            <a:pPr marL="914400" lvl="2" indent="0">
              <a:buNone/>
            </a:pPr>
            <a:r>
              <a:rPr lang="en-US" dirty="0" smtClean="0"/>
              <a:t>LCSH: $v Handbooks, manuals, etc.		LCSH: Imaginary histories</a:t>
            </a:r>
          </a:p>
          <a:p>
            <a:pPr marL="914400" lvl="2" indent="0">
              <a:buNone/>
            </a:pPr>
            <a:r>
              <a:rPr lang="en-US" dirty="0" smtClean="0"/>
              <a:t>LCGFT: Handbooks and manuals		LCGFT: </a:t>
            </a:r>
            <a:r>
              <a:rPr lang="en-US" dirty="0"/>
              <a:t>Counterfactual </a:t>
            </a:r>
            <a:r>
              <a:rPr lang="en-US" dirty="0" smtClean="0"/>
              <a:t>histories</a:t>
            </a:r>
          </a:p>
          <a:p>
            <a:pPr marL="914400" lvl="2" indent="0">
              <a:buNone/>
            </a:pPr>
            <a:endParaRPr lang="en-US" dirty="0"/>
          </a:p>
          <a:p>
            <a:pPr marL="914400" lvl="2" indent="0">
              <a:buNone/>
            </a:pPr>
            <a:r>
              <a:rPr lang="en-US" dirty="0" smtClean="0"/>
              <a:t>LCSH: Playbills				LCSH: Sound effects books</a:t>
            </a:r>
          </a:p>
          <a:p>
            <a:pPr marL="914400" lvl="2" indent="0">
              <a:buNone/>
            </a:pPr>
            <a:r>
              <a:rPr lang="en-US" dirty="0" smtClean="0"/>
              <a:t>LCGFT: Playbills (Posters)			LCGFT: Sound books</a:t>
            </a:r>
          </a:p>
          <a:p>
            <a:pPr marL="914400" lvl="2" indent="0">
              <a:buNone/>
            </a:pPr>
            <a:endParaRPr lang="en-US" dirty="0"/>
          </a:p>
          <a:p>
            <a:pPr marL="914400" lvl="2" indent="0">
              <a:buNone/>
            </a:pPr>
            <a:r>
              <a:rPr lang="en-US" dirty="0" smtClean="0"/>
              <a:t>LCSH: $</a:t>
            </a:r>
            <a:r>
              <a:rPr lang="en-US" dirty="0"/>
              <a:t>v Tables				LCSH: </a:t>
            </a:r>
            <a:r>
              <a:rPr lang="en-US" dirty="0" smtClean="0"/>
              <a:t>$</a:t>
            </a:r>
            <a:r>
              <a:rPr lang="en-US" dirty="0"/>
              <a:t>v </a:t>
            </a:r>
            <a:r>
              <a:rPr lang="en-US" dirty="0" smtClean="0"/>
              <a:t>Exhibitions</a:t>
            </a:r>
          </a:p>
          <a:p>
            <a:pPr marL="914400" lvl="2" indent="0">
              <a:buNone/>
            </a:pPr>
            <a:r>
              <a:rPr lang="en-US" dirty="0" smtClean="0"/>
              <a:t>LCGFT: Tables (Data)			LCGFT</a:t>
            </a:r>
            <a:r>
              <a:rPr lang="en-US" dirty="0"/>
              <a:t>: Exhibition catalogs</a:t>
            </a:r>
          </a:p>
        </p:txBody>
      </p:sp>
      <p:sp>
        <p:nvSpPr>
          <p:cNvPr id="5" name="Slide Number Placeholder 4"/>
          <p:cNvSpPr>
            <a:spLocks noGrp="1"/>
          </p:cNvSpPr>
          <p:nvPr>
            <p:ph type="sldNum" sz="quarter" idx="12"/>
          </p:nvPr>
        </p:nvSpPr>
        <p:spPr/>
        <p:txBody>
          <a:bodyPr/>
          <a:lstStyle/>
          <a:p>
            <a:fld id="{A00A331D-2EB0-4CEE-8662-2FAB66802E28}" type="slidenum">
              <a:rPr lang="en-US" smtClean="0"/>
              <a:t>57</a:t>
            </a:fld>
            <a:endParaRPr lang="en-US"/>
          </a:p>
        </p:txBody>
      </p:sp>
    </p:spTree>
    <p:extLst>
      <p:ext uri="{BB962C8B-B14F-4D97-AF65-F5344CB8AC3E}">
        <p14:creationId xmlns:p14="http://schemas.microsoft.com/office/powerpoint/2010/main" val="31635559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LCGFT “General” Terms</a:t>
            </a:r>
            <a:endParaRPr lang="en-US" dirty="0">
              <a:latin typeface="+mn-lt"/>
            </a:endParaRPr>
          </a:p>
        </p:txBody>
      </p:sp>
      <p:sp>
        <p:nvSpPr>
          <p:cNvPr id="3" name="Content Placeholder 2"/>
          <p:cNvSpPr>
            <a:spLocks noGrp="1"/>
          </p:cNvSpPr>
          <p:nvPr>
            <p:ph idx="1"/>
          </p:nvPr>
        </p:nvSpPr>
        <p:spPr>
          <a:xfrm>
            <a:off x="838200" y="1825625"/>
            <a:ext cx="10515600" cy="4635560"/>
          </a:xfrm>
        </p:spPr>
        <p:txBody>
          <a:bodyPr>
            <a:normAutofit/>
          </a:bodyPr>
          <a:lstStyle/>
          <a:p>
            <a:pPr>
              <a:spcAft>
                <a:spcPts val="600"/>
              </a:spcAft>
            </a:pPr>
            <a:r>
              <a:rPr lang="en-US" dirty="0" smtClean="0"/>
              <a:t>Divided into 10 “top” terms: </a:t>
            </a:r>
            <a:r>
              <a:rPr lang="en-US" b="1" dirty="0" smtClean="0">
                <a:solidFill>
                  <a:schemeClr val="accent1">
                    <a:lumMod val="75000"/>
                  </a:schemeClr>
                </a:solidFill>
              </a:rPr>
              <a:t>Commemorative works</a:t>
            </a:r>
            <a:r>
              <a:rPr lang="en-US" dirty="0" smtClean="0">
                <a:solidFill>
                  <a:schemeClr val="accent1">
                    <a:lumMod val="75000"/>
                  </a:schemeClr>
                </a:solidFill>
              </a:rPr>
              <a:t>;</a:t>
            </a:r>
            <a:r>
              <a:rPr lang="en-US" b="1" dirty="0" smtClean="0">
                <a:solidFill>
                  <a:schemeClr val="accent1">
                    <a:lumMod val="75000"/>
                  </a:schemeClr>
                </a:solidFill>
              </a:rPr>
              <a:t> Creative nonfiction</a:t>
            </a:r>
            <a:r>
              <a:rPr lang="en-US" dirty="0" smtClean="0">
                <a:solidFill>
                  <a:schemeClr val="accent1">
                    <a:lumMod val="75000"/>
                  </a:schemeClr>
                </a:solidFill>
              </a:rPr>
              <a:t>;</a:t>
            </a:r>
            <a:r>
              <a:rPr lang="en-US" b="1" dirty="0" smtClean="0">
                <a:solidFill>
                  <a:schemeClr val="accent1">
                    <a:lumMod val="75000"/>
                  </a:schemeClr>
                </a:solidFill>
              </a:rPr>
              <a:t> Derivative works</a:t>
            </a:r>
            <a:r>
              <a:rPr lang="en-US" dirty="0" smtClean="0">
                <a:solidFill>
                  <a:schemeClr val="accent1">
                    <a:lumMod val="75000"/>
                  </a:schemeClr>
                </a:solidFill>
              </a:rPr>
              <a:t>;</a:t>
            </a:r>
            <a:r>
              <a:rPr lang="en-US" b="1" dirty="0" smtClean="0">
                <a:solidFill>
                  <a:schemeClr val="accent1">
                    <a:lumMod val="75000"/>
                  </a:schemeClr>
                </a:solidFill>
              </a:rPr>
              <a:t> Discursive works</a:t>
            </a:r>
            <a:r>
              <a:rPr lang="en-US" dirty="0" smtClean="0">
                <a:solidFill>
                  <a:schemeClr val="accent1">
                    <a:lumMod val="75000"/>
                  </a:schemeClr>
                </a:solidFill>
              </a:rPr>
              <a:t>;</a:t>
            </a:r>
            <a:r>
              <a:rPr lang="en-US" b="1" dirty="0" smtClean="0">
                <a:solidFill>
                  <a:schemeClr val="accent1">
                    <a:lumMod val="75000"/>
                  </a:schemeClr>
                </a:solidFill>
              </a:rPr>
              <a:t> Ephemera</a:t>
            </a:r>
            <a:r>
              <a:rPr lang="en-US" dirty="0" smtClean="0">
                <a:solidFill>
                  <a:schemeClr val="accent1">
                    <a:lumMod val="75000"/>
                  </a:schemeClr>
                </a:solidFill>
              </a:rPr>
              <a:t>;</a:t>
            </a:r>
            <a:r>
              <a:rPr lang="en-US" b="1" dirty="0" smtClean="0">
                <a:solidFill>
                  <a:schemeClr val="accent1">
                    <a:lumMod val="75000"/>
                  </a:schemeClr>
                </a:solidFill>
              </a:rPr>
              <a:t> Illustrated works</a:t>
            </a:r>
            <a:r>
              <a:rPr lang="en-US" dirty="0" smtClean="0">
                <a:solidFill>
                  <a:schemeClr val="accent1">
                    <a:lumMod val="75000"/>
                  </a:schemeClr>
                </a:solidFill>
              </a:rPr>
              <a:t>;</a:t>
            </a:r>
            <a:r>
              <a:rPr lang="en-US" b="1" dirty="0" smtClean="0">
                <a:solidFill>
                  <a:schemeClr val="accent1">
                    <a:lumMod val="75000"/>
                  </a:schemeClr>
                </a:solidFill>
              </a:rPr>
              <a:t> Informational works</a:t>
            </a:r>
            <a:r>
              <a:rPr lang="en-US" dirty="0" smtClean="0">
                <a:solidFill>
                  <a:schemeClr val="accent1">
                    <a:lumMod val="75000"/>
                  </a:schemeClr>
                </a:solidFill>
              </a:rPr>
              <a:t>;</a:t>
            </a:r>
            <a:r>
              <a:rPr lang="en-US" b="1" dirty="0" smtClean="0">
                <a:solidFill>
                  <a:schemeClr val="accent1">
                    <a:lumMod val="75000"/>
                  </a:schemeClr>
                </a:solidFill>
              </a:rPr>
              <a:t> Instructional and educational works</a:t>
            </a:r>
            <a:r>
              <a:rPr lang="en-US" dirty="0" smtClean="0">
                <a:solidFill>
                  <a:schemeClr val="accent1">
                    <a:lumMod val="75000"/>
                  </a:schemeClr>
                </a:solidFill>
              </a:rPr>
              <a:t>;</a:t>
            </a:r>
            <a:r>
              <a:rPr lang="en-US" b="1" dirty="0" smtClean="0">
                <a:solidFill>
                  <a:schemeClr val="accent1">
                    <a:lumMod val="75000"/>
                  </a:schemeClr>
                </a:solidFill>
              </a:rPr>
              <a:t> Recreational works</a:t>
            </a:r>
            <a:r>
              <a:rPr lang="en-US" dirty="0" smtClean="0">
                <a:solidFill>
                  <a:schemeClr val="accent1">
                    <a:lumMod val="75000"/>
                  </a:schemeClr>
                </a:solidFill>
              </a:rPr>
              <a:t>;</a:t>
            </a:r>
            <a:r>
              <a:rPr lang="en-US" b="1" dirty="0" smtClean="0">
                <a:solidFill>
                  <a:schemeClr val="accent1">
                    <a:lumMod val="75000"/>
                  </a:schemeClr>
                </a:solidFill>
              </a:rPr>
              <a:t> Tactile works</a:t>
            </a:r>
          </a:p>
          <a:p>
            <a:pPr lvl="1">
              <a:spcAft>
                <a:spcPts val="600"/>
              </a:spcAft>
            </a:pPr>
            <a:r>
              <a:rPr lang="en-US" dirty="0" smtClean="0"/>
              <a:t>These are mainly for gathering the general terms into broad categories; they will rarely be assigned in a bibliographic record because more specific terms are available</a:t>
            </a:r>
          </a:p>
          <a:p>
            <a:pPr lvl="1"/>
            <a:r>
              <a:rPr lang="en-US" dirty="0" smtClean="0"/>
              <a:t>Some of the more specific terms may be in the hierarchies of multiple top terms.  For example, </a:t>
            </a:r>
            <a:r>
              <a:rPr lang="en-US" b="1" dirty="0" smtClean="0">
                <a:solidFill>
                  <a:schemeClr val="accent1">
                    <a:lumMod val="75000"/>
                  </a:schemeClr>
                </a:solidFill>
              </a:rPr>
              <a:t>Handbooks and manuals</a:t>
            </a:r>
            <a:r>
              <a:rPr lang="en-US" dirty="0" smtClean="0">
                <a:solidFill>
                  <a:schemeClr val="accent1">
                    <a:lumMod val="75000"/>
                  </a:schemeClr>
                </a:solidFill>
              </a:rPr>
              <a:t> </a:t>
            </a:r>
            <a:r>
              <a:rPr lang="en-US" dirty="0" smtClean="0"/>
              <a:t>has two BTs, </a:t>
            </a:r>
            <a:r>
              <a:rPr lang="en-US" b="1" dirty="0" smtClean="0">
                <a:solidFill>
                  <a:schemeClr val="accent1">
                    <a:lumMod val="75000"/>
                  </a:schemeClr>
                </a:solidFill>
              </a:rPr>
              <a:t>Instructional and educational works</a:t>
            </a:r>
            <a:r>
              <a:rPr lang="en-US" dirty="0" smtClean="0"/>
              <a:t> and </a:t>
            </a:r>
            <a:r>
              <a:rPr lang="en-US" b="1" dirty="0" smtClean="0">
                <a:solidFill>
                  <a:schemeClr val="accent1">
                    <a:lumMod val="75000"/>
                  </a:schemeClr>
                </a:solidFill>
              </a:rPr>
              <a:t>Reference works</a:t>
            </a:r>
            <a:r>
              <a:rPr lang="en-US" dirty="0" smtClean="0"/>
              <a:t>, which is an NT of </a:t>
            </a:r>
            <a:r>
              <a:rPr lang="en-US" b="1" dirty="0" smtClean="0">
                <a:solidFill>
                  <a:schemeClr val="accent1">
                    <a:lumMod val="75000"/>
                  </a:schemeClr>
                </a:solidFill>
              </a:rPr>
              <a:t>Informational works</a:t>
            </a:r>
            <a:r>
              <a:rPr lang="en-US" dirty="0" smtClean="0"/>
              <a:t> </a:t>
            </a:r>
          </a:p>
          <a:p>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58</a:t>
            </a:fld>
            <a:endParaRPr lang="en-US"/>
          </a:p>
        </p:txBody>
      </p:sp>
    </p:spTree>
    <p:extLst>
      <p:ext uri="{BB962C8B-B14F-4D97-AF65-F5344CB8AC3E}">
        <p14:creationId xmlns:p14="http://schemas.microsoft.com/office/powerpoint/2010/main" val="2794590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7535" y="200335"/>
            <a:ext cx="6191250" cy="3686175"/>
          </a:xfrm>
          <a:prstGeom prst="rect">
            <a:avLst/>
          </a:prstGeom>
        </p:spPr>
      </p:pic>
      <p:pic>
        <p:nvPicPr>
          <p:cNvPr id="4" name="Picture 3"/>
          <p:cNvPicPr>
            <a:picLocks noChangeAspect="1"/>
          </p:cNvPicPr>
          <p:nvPr/>
        </p:nvPicPr>
        <p:blipFill>
          <a:blip r:embed="rId4"/>
          <a:stretch>
            <a:fillRect/>
          </a:stretch>
        </p:blipFill>
        <p:spPr>
          <a:xfrm>
            <a:off x="6848475" y="200335"/>
            <a:ext cx="4505325" cy="6610350"/>
          </a:xfrm>
          <a:prstGeom prst="rect">
            <a:avLst/>
          </a:prstGeom>
        </p:spPr>
      </p:pic>
      <p:pic>
        <p:nvPicPr>
          <p:cNvPr id="5" name="Picture 4"/>
          <p:cNvPicPr>
            <a:picLocks noChangeAspect="1"/>
          </p:cNvPicPr>
          <p:nvPr/>
        </p:nvPicPr>
        <p:blipFill>
          <a:blip r:embed="rId5"/>
          <a:stretch>
            <a:fillRect/>
          </a:stretch>
        </p:blipFill>
        <p:spPr>
          <a:xfrm>
            <a:off x="411480" y="4241800"/>
            <a:ext cx="6324600" cy="2114550"/>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59</a:t>
            </a:fld>
            <a:endParaRPr lang="en-US"/>
          </a:p>
        </p:txBody>
      </p:sp>
    </p:spTree>
    <p:extLst>
      <p:ext uri="{BB962C8B-B14F-4D97-AF65-F5344CB8AC3E}">
        <p14:creationId xmlns:p14="http://schemas.microsoft.com/office/powerpoint/2010/main" val="1789517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513"/>
            <a:ext cx="10515600" cy="903249"/>
          </a:xfrm>
        </p:spPr>
        <p:txBody>
          <a:bodyPr/>
          <a:lstStyle/>
          <a:p>
            <a:r>
              <a:rPr lang="en-US" dirty="0" smtClean="0"/>
              <a:t>Background</a:t>
            </a:r>
            <a:endParaRPr lang="en-US" dirty="0"/>
          </a:p>
        </p:txBody>
      </p:sp>
      <p:sp>
        <p:nvSpPr>
          <p:cNvPr id="3" name="Content Placeholder 2"/>
          <p:cNvSpPr>
            <a:spLocks noGrp="1"/>
          </p:cNvSpPr>
          <p:nvPr>
            <p:ph idx="1"/>
          </p:nvPr>
        </p:nvSpPr>
        <p:spPr>
          <a:xfrm>
            <a:off x="838199" y="1170878"/>
            <a:ext cx="11030893" cy="5465312"/>
          </a:xfrm>
        </p:spPr>
        <p:txBody>
          <a:bodyPr>
            <a:normAutofit/>
          </a:bodyPr>
          <a:lstStyle/>
          <a:p>
            <a:pPr>
              <a:spcAft>
                <a:spcPts val="1200"/>
              </a:spcAft>
            </a:pPr>
            <a:r>
              <a:rPr lang="en-US" dirty="0" smtClean="0"/>
              <a:t>Starting with genre/form in 2007, LC has been developing new controlled vocabularies to describe some of these aspects, with the long-term goal of limiting LCSH to describe what a resource is </a:t>
            </a:r>
            <a:r>
              <a:rPr lang="en-US" i="1" dirty="0" smtClean="0"/>
              <a:t>about</a:t>
            </a:r>
            <a:r>
              <a:rPr lang="en-US" dirty="0" smtClean="0"/>
              <a:t> and using the new vocabularies to describe what it </a:t>
            </a:r>
            <a:r>
              <a:rPr lang="en-US" i="1" dirty="0" smtClean="0"/>
              <a:t>is</a:t>
            </a:r>
          </a:p>
          <a:p>
            <a:pPr lvl="1">
              <a:spcAft>
                <a:spcPts val="1200"/>
              </a:spcAft>
            </a:pPr>
            <a:r>
              <a:rPr lang="en-US" sz="2800" dirty="0" smtClean="0"/>
              <a:t>2007- : </a:t>
            </a:r>
            <a:r>
              <a:rPr lang="en-US" sz="2800" i="1" dirty="0" smtClean="0"/>
              <a:t>Library of Congress Genre/Form Terms </a:t>
            </a:r>
            <a:r>
              <a:rPr lang="en-US" sz="2800" dirty="0" smtClean="0"/>
              <a:t>(LCGFT)</a:t>
            </a:r>
            <a:endParaRPr lang="en-US" sz="2800" dirty="0"/>
          </a:p>
          <a:p>
            <a:pPr lvl="1">
              <a:spcAft>
                <a:spcPts val="1200"/>
              </a:spcAft>
            </a:pPr>
            <a:r>
              <a:rPr lang="en-US" sz="2800" dirty="0" smtClean="0"/>
              <a:t>2014- : </a:t>
            </a:r>
            <a:r>
              <a:rPr lang="en-US" sz="2800" i="1" dirty="0" smtClean="0"/>
              <a:t>Library of Congress Medium of Performance Thesaurus for 	          Music</a:t>
            </a:r>
            <a:r>
              <a:rPr lang="en-US" sz="2800" dirty="0" smtClean="0"/>
              <a:t> (LCMPT)</a:t>
            </a:r>
            <a:endParaRPr lang="en-US" sz="2800" dirty="0"/>
          </a:p>
          <a:p>
            <a:pPr lvl="1"/>
            <a:r>
              <a:rPr lang="en-US" sz="2800" dirty="0" smtClean="0"/>
              <a:t>2015- : </a:t>
            </a:r>
            <a:r>
              <a:rPr lang="en-US" sz="2800" i="1" dirty="0"/>
              <a:t>Library of Congress Demographic Group Terms </a:t>
            </a:r>
            <a:r>
              <a:rPr lang="en-US" sz="2800" dirty="0" smtClean="0"/>
              <a:t>(LCDGT) - </a:t>
            </a:r>
          </a:p>
          <a:p>
            <a:pPr marL="457200" lvl="1" indent="0">
              <a:buNone/>
            </a:pPr>
            <a:r>
              <a:rPr lang="en-US" sz="2800" dirty="0" smtClean="0"/>
              <a:t>	           used for audience </a:t>
            </a:r>
            <a:r>
              <a:rPr lang="en-US" sz="2800" dirty="0"/>
              <a:t>and </a:t>
            </a:r>
            <a:r>
              <a:rPr lang="en-US" sz="2800" dirty="0" smtClean="0"/>
              <a:t>creator/contributor characteristics</a:t>
            </a:r>
            <a:endParaRPr lang="en-US" sz="2800" dirty="0"/>
          </a:p>
          <a:p>
            <a:pPr lvl="1"/>
            <a:endParaRPr lang="en-US" sz="28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6</a:t>
            </a:fld>
            <a:endParaRPr lang="en-US"/>
          </a:p>
        </p:txBody>
      </p:sp>
    </p:spTree>
    <p:extLst>
      <p:ext uri="{BB962C8B-B14F-4D97-AF65-F5344CB8AC3E}">
        <p14:creationId xmlns:p14="http://schemas.microsoft.com/office/powerpoint/2010/main" val="22244248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a:t>
            </a:r>
            <a:endParaRPr lang="en-US" dirty="0"/>
          </a:p>
        </p:txBody>
      </p:sp>
      <p:sp>
        <p:nvSpPr>
          <p:cNvPr id="3" name="Content Placeholder 2"/>
          <p:cNvSpPr>
            <a:spLocks noGrp="1"/>
          </p:cNvSpPr>
          <p:nvPr>
            <p:ph idx="1"/>
          </p:nvPr>
        </p:nvSpPr>
        <p:spPr>
          <a:xfrm>
            <a:off x="838200" y="1690688"/>
            <a:ext cx="11049000" cy="5032376"/>
          </a:xfrm>
        </p:spPr>
        <p:txBody>
          <a:bodyPr>
            <a:normAutofit fontScale="92500" lnSpcReduction="10000"/>
          </a:bodyPr>
          <a:lstStyle/>
          <a:p>
            <a:pPr marL="0" indent="0">
              <a:buNone/>
            </a:pPr>
            <a:r>
              <a:rPr lang="en-US" dirty="0" smtClean="0"/>
              <a:t>100 1_  Frank</a:t>
            </a:r>
            <a:r>
              <a:rPr lang="en-US" dirty="0"/>
              <a:t>, Anne, </a:t>
            </a:r>
            <a:r>
              <a:rPr lang="en-US" dirty="0" smtClean="0"/>
              <a:t>$d 1929-1945, $e author.</a:t>
            </a:r>
            <a:endParaRPr lang="en-US" dirty="0"/>
          </a:p>
          <a:p>
            <a:pPr marL="0" indent="0">
              <a:buNone/>
            </a:pPr>
            <a:r>
              <a:rPr lang="en-US" dirty="0" smtClean="0"/>
              <a:t>240 10  </a:t>
            </a:r>
            <a:r>
              <a:rPr lang="en-US" dirty="0" err="1" smtClean="0"/>
              <a:t>Achterhuis</a:t>
            </a:r>
            <a:r>
              <a:rPr lang="en-US" dirty="0"/>
              <a:t>. </a:t>
            </a:r>
            <a:r>
              <a:rPr lang="en-US" dirty="0" smtClean="0"/>
              <a:t>$l </a:t>
            </a:r>
            <a:r>
              <a:rPr lang="en-US" dirty="0"/>
              <a:t>English</a:t>
            </a:r>
          </a:p>
          <a:p>
            <a:pPr marL="0" indent="0">
              <a:buNone/>
            </a:pPr>
            <a:r>
              <a:rPr lang="en-US" dirty="0" smtClean="0"/>
              <a:t>245 14  The </a:t>
            </a:r>
            <a:r>
              <a:rPr lang="en-US" dirty="0"/>
              <a:t>diary of Anne </a:t>
            </a:r>
            <a:r>
              <a:rPr lang="en-US" dirty="0" smtClean="0"/>
              <a:t>Frank / $c prepared by the Netherlands Institute for</a:t>
            </a:r>
          </a:p>
          <a:p>
            <a:pPr marL="0" indent="0">
              <a:buNone/>
            </a:pPr>
            <a:r>
              <a:rPr lang="en-US" dirty="0"/>
              <a:t>	</a:t>
            </a:r>
            <a:r>
              <a:rPr lang="en-US" dirty="0" smtClean="0"/>
              <a:t>  War Documentation …</a:t>
            </a:r>
          </a:p>
          <a:p>
            <a:pPr marL="0" indent="0">
              <a:buNone/>
            </a:pPr>
            <a:r>
              <a:rPr lang="en-US" dirty="0" smtClean="0"/>
              <a:t>600 10  Frank</a:t>
            </a:r>
            <a:r>
              <a:rPr lang="en-US" dirty="0"/>
              <a:t>, Anne, </a:t>
            </a:r>
            <a:r>
              <a:rPr lang="en-US" dirty="0" smtClean="0"/>
              <a:t>$d 1929-1945 $v Diaries.</a:t>
            </a:r>
          </a:p>
          <a:p>
            <a:pPr marL="0" indent="0">
              <a:buNone/>
            </a:pPr>
            <a:r>
              <a:rPr lang="en-US" dirty="0"/>
              <a:t>650 </a:t>
            </a:r>
            <a:r>
              <a:rPr lang="en-US" dirty="0" smtClean="0"/>
              <a:t>_0  Holocaust</a:t>
            </a:r>
            <a:r>
              <a:rPr lang="en-US" dirty="0"/>
              <a:t>, Jewish (1939-1945) </a:t>
            </a:r>
            <a:r>
              <a:rPr lang="en-US" dirty="0" smtClean="0"/>
              <a:t>$z </a:t>
            </a:r>
            <a:r>
              <a:rPr lang="en-US" dirty="0"/>
              <a:t>Netherlands </a:t>
            </a:r>
            <a:endParaRPr lang="en-US" dirty="0" smtClean="0"/>
          </a:p>
          <a:p>
            <a:pPr marL="0" indent="0">
              <a:buNone/>
            </a:pPr>
            <a:r>
              <a:rPr lang="en-US" dirty="0"/>
              <a:t>	</a:t>
            </a:r>
            <a:r>
              <a:rPr lang="en-US" dirty="0" smtClean="0"/>
              <a:t>  $z Amsterdam $v </a:t>
            </a:r>
            <a:r>
              <a:rPr lang="en-US" dirty="0"/>
              <a:t>Personal narratives</a:t>
            </a:r>
            <a:r>
              <a:rPr lang="en-US" dirty="0" smtClean="0"/>
              <a:t>.</a:t>
            </a:r>
          </a:p>
          <a:p>
            <a:pPr marL="0" indent="0">
              <a:buNone/>
            </a:pPr>
            <a:r>
              <a:rPr lang="en-US" dirty="0"/>
              <a:t>650 </a:t>
            </a:r>
            <a:r>
              <a:rPr lang="en-US" dirty="0" smtClean="0"/>
              <a:t>_0  Jewish </a:t>
            </a:r>
            <a:r>
              <a:rPr lang="en-US" dirty="0"/>
              <a:t>girls </a:t>
            </a:r>
            <a:r>
              <a:rPr lang="en-US" dirty="0" smtClean="0"/>
              <a:t>$z </a:t>
            </a:r>
            <a:r>
              <a:rPr lang="en-US" dirty="0"/>
              <a:t>Netherlands </a:t>
            </a:r>
            <a:r>
              <a:rPr lang="en-US" dirty="0" smtClean="0"/>
              <a:t>$z </a:t>
            </a:r>
            <a:r>
              <a:rPr lang="en-US" dirty="0"/>
              <a:t>Amsterdam </a:t>
            </a:r>
            <a:r>
              <a:rPr lang="en-US" dirty="0" smtClean="0"/>
              <a:t>$v </a:t>
            </a:r>
            <a:r>
              <a:rPr lang="en-US" dirty="0"/>
              <a:t>Diaries</a:t>
            </a:r>
            <a:r>
              <a:rPr lang="en-US" dirty="0" smtClean="0"/>
              <a:t>.</a:t>
            </a:r>
          </a:p>
          <a:p>
            <a:pPr marL="0" indent="0">
              <a:buNone/>
            </a:pPr>
            <a:r>
              <a:rPr lang="en-US" dirty="0" smtClean="0"/>
              <a:t>650 _0  Jews </a:t>
            </a:r>
            <a:r>
              <a:rPr lang="en-US" dirty="0"/>
              <a:t>$z Netherlands $z Amsterdam $v Diaries</a:t>
            </a:r>
            <a:r>
              <a:rPr lang="en-US" dirty="0" smtClean="0"/>
              <a:t>.</a:t>
            </a:r>
          </a:p>
          <a:p>
            <a:pPr marL="0" indent="0">
              <a:buNone/>
            </a:pPr>
            <a:r>
              <a:rPr lang="en-US" dirty="0" smtClean="0">
                <a:solidFill>
                  <a:srgbClr val="FF0000"/>
                </a:solidFill>
              </a:rPr>
              <a:t>655 _7  Diaries.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Personal narratives.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9326508" y="3548650"/>
            <a:ext cx="2316480" cy="2852166"/>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60</a:t>
            </a:fld>
            <a:endParaRPr lang="en-US"/>
          </a:p>
        </p:txBody>
      </p:sp>
    </p:spTree>
    <p:extLst>
      <p:ext uri="{BB962C8B-B14F-4D97-AF65-F5344CB8AC3E}">
        <p14:creationId xmlns:p14="http://schemas.microsoft.com/office/powerpoint/2010/main" val="28386744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a:t>
            </a:r>
            <a:endParaRPr lang="en-US" dirty="0">
              <a:latin typeface="Castellar" panose="020A0402060406010301" pitchFamily="18" charset="0"/>
            </a:endParaRPr>
          </a:p>
        </p:txBody>
      </p:sp>
      <p:sp>
        <p:nvSpPr>
          <p:cNvPr id="3" name="Content Placeholder 2"/>
          <p:cNvSpPr>
            <a:spLocks noGrp="1"/>
          </p:cNvSpPr>
          <p:nvPr>
            <p:ph idx="1"/>
          </p:nvPr>
        </p:nvSpPr>
        <p:spPr>
          <a:xfrm>
            <a:off x="548950" y="1331102"/>
            <a:ext cx="11338249" cy="4801317"/>
          </a:xfrm>
        </p:spPr>
        <p:txBody>
          <a:bodyPr>
            <a:normAutofit/>
          </a:bodyPr>
          <a:lstStyle/>
          <a:p>
            <a:pPr marL="0" indent="0">
              <a:buNone/>
            </a:pPr>
            <a:r>
              <a:rPr lang="en-US" altLang="ja-JP" dirty="0" smtClean="0"/>
              <a:t>245 00 </a:t>
            </a:r>
            <a:r>
              <a:rPr lang="en-US" altLang="ja-JP" dirty="0"/>
              <a:t>FOLDOC : </a:t>
            </a:r>
            <a:r>
              <a:rPr lang="en-US" altLang="ja-JP" dirty="0" smtClean="0"/>
              <a:t>$b </a:t>
            </a:r>
            <a:r>
              <a:rPr lang="en-US" altLang="ja-JP" dirty="0"/>
              <a:t>free on-line dictionary of computing / </a:t>
            </a:r>
            <a:r>
              <a:rPr lang="en-US" altLang="ja-JP" dirty="0" smtClean="0"/>
              <a:t>$c </a:t>
            </a:r>
            <a:r>
              <a:rPr lang="en-US" altLang="ja-JP" dirty="0"/>
              <a:t>editor, </a:t>
            </a:r>
            <a:r>
              <a:rPr lang="en-US" altLang="ja-JP" dirty="0" smtClean="0"/>
              <a:t>Denis</a:t>
            </a:r>
          </a:p>
          <a:p>
            <a:pPr marL="0" indent="0">
              <a:buNone/>
            </a:pPr>
            <a:r>
              <a:rPr lang="en-US" altLang="ja-JP" dirty="0"/>
              <a:t>	</a:t>
            </a:r>
            <a:r>
              <a:rPr lang="en-US" altLang="ja-JP" dirty="0" smtClean="0"/>
              <a:t>  Howe.</a:t>
            </a:r>
            <a:endParaRPr lang="en-US" altLang="ja-JP" dirty="0"/>
          </a:p>
          <a:p>
            <a:pPr marL="0" indent="0">
              <a:buNone/>
            </a:pPr>
            <a:r>
              <a:rPr lang="en-US" altLang="ja-JP" dirty="0"/>
              <a:t>650 </a:t>
            </a:r>
            <a:r>
              <a:rPr lang="en-US" altLang="ja-JP" dirty="0" smtClean="0"/>
              <a:t>_0 Computer </a:t>
            </a:r>
            <a:r>
              <a:rPr lang="en-US" altLang="ja-JP" dirty="0"/>
              <a:t>science </a:t>
            </a:r>
            <a:r>
              <a:rPr lang="en-US" altLang="ja-JP" dirty="0" smtClean="0"/>
              <a:t>$v </a:t>
            </a:r>
            <a:r>
              <a:rPr lang="en-US" altLang="ja-JP" dirty="0"/>
              <a:t>Dictionaries.</a:t>
            </a:r>
          </a:p>
          <a:p>
            <a:pPr marL="0" indent="0">
              <a:buNone/>
            </a:pPr>
            <a:r>
              <a:rPr lang="en-US" altLang="ja-JP" dirty="0"/>
              <a:t>650 </a:t>
            </a:r>
            <a:r>
              <a:rPr lang="en-US" altLang="ja-JP" dirty="0" smtClean="0"/>
              <a:t>_0 Computers $v </a:t>
            </a:r>
            <a:r>
              <a:rPr lang="en-US" altLang="ja-JP" dirty="0"/>
              <a:t>Dictionaries.</a:t>
            </a:r>
          </a:p>
          <a:p>
            <a:pPr marL="0" indent="0">
              <a:buNone/>
            </a:pPr>
            <a:r>
              <a:rPr lang="en-US" altLang="ja-JP" dirty="0"/>
              <a:t>650 </a:t>
            </a:r>
            <a:r>
              <a:rPr lang="en-US" altLang="ja-JP" dirty="0" smtClean="0"/>
              <a:t>_0 Microcomputers $v Dictionaries.</a:t>
            </a:r>
          </a:p>
          <a:p>
            <a:pPr marL="0" indent="0">
              <a:buNone/>
            </a:pPr>
            <a:r>
              <a:rPr lang="en-US" dirty="0" smtClean="0">
                <a:solidFill>
                  <a:srgbClr val="FF0000"/>
                </a:solidFill>
              </a:rPr>
              <a:t>655 _7 Dictionaries. $2 </a:t>
            </a:r>
            <a:r>
              <a:rPr lang="en-US" dirty="0" err="1" smtClean="0">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6218074" y="3914212"/>
            <a:ext cx="5568315" cy="2720721"/>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61</a:t>
            </a:fld>
            <a:endParaRPr lang="en-US"/>
          </a:p>
        </p:txBody>
      </p:sp>
    </p:spTree>
    <p:extLst>
      <p:ext uri="{BB962C8B-B14F-4D97-AF65-F5344CB8AC3E}">
        <p14:creationId xmlns:p14="http://schemas.microsoft.com/office/powerpoint/2010/main" val="28611167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a:t>
            </a:r>
            <a:endParaRPr lang="en-US" dirty="0">
              <a:latin typeface="Castellar" panose="020A0402060406010301" pitchFamily="18" charset="0"/>
            </a:endParaRPr>
          </a:p>
        </p:txBody>
      </p:sp>
      <p:sp>
        <p:nvSpPr>
          <p:cNvPr id="3" name="Content Placeholder 2"/>
          <p:cNvSpPr>
            <a:spLocks noGrp="1"/>
          </p:cNvSpPr>
          <p:nvPr>
            <p:ph idx="1"/>
          </p:nvPr>
        </p:nvSpPr>
        <p:spPr>
          <a:xfrm>
            <a:off x="548951" y="1331102"/>
            <a:ext cx="11123646" cy="4801317"/>
          </a:xfrm>
        </p:spPr>
        <p:txBody>
          <a:bodyPr>
            <a:normAutofit/>
          </a:bodyPr>
          <a:lstStyle/>
          <a:p>
            <a:pPr marL="0" indent="0">
              <a:buNone/>
            </a:pPr>
            <a:r>
              <a:rPr lang="en-US" altLang="ja-JP" dirty="0" smtClean="0"/>
              <a:t>245 </a:t>
            </a:r>
            <a:r>
              <a:rPr lang="en-US" altLang="ja-JP" dirty="0"/>
              <a:t>00 </a:t>
            </a:r>
            <a:r>
              <a:rPr lang="en-US" altLang="ja-JP" dirty="0" smtClean="0"/>
              <a:t> Understanding </a:t>
            </a:r>
            <a:r>
              <a:rPr lang="en-US" altLang="ja-JP" dirty="0"/>
              <a:t>media and culture </a:t>
            </a:r>
            <a:r>
              <a:rPr lang="en-US" altLang="ja-JP" dirty="0" smtClean="0"/>
              <a:t>: $b an </a:t>
            </a:r>
          </a:p>
          <a:p>
            <a:pPr marL="0" indent="0">
              <a:buNone/>
            </a:pPr>
            <a:r>
              <a:rPr lang="en-US" altLang="ja-JP" dirty="0" smtClean="0"/>
              <a:t>	   introduction </a:t>
            </a:r>
            <a:r>
              <a:rPr lang="en-US" altLang="ja-JP" dirty="0"/>
              <a:t>to </a:t>
            </a:r>
            <a:r>
              <a:rPr lang="en-US" altLang="ja-JP" dirty="0" smtClean="0"/>
              <a:t>mass communication. </a:t>
            </a:r>
          </a:p>
          <a:p>
            <a:pPr marL="0" indent="0">
              <a:buNone/>
            </a:pPr>
            <a:r>
              <a:rPr lang="en-US" dirty="0"/>
              <a:t>650 </a:t>
            </a:r>
            <a:r>
              <a:rPr lang="en-US" dirty="0" smtClean="0"/>
              <a:t>_0  Mass </a:t>
            </a:r>
            <a:r>
              <a:rPr lang="en-US" dirty="0"/>
              <a:t>media </a:t>
            </a:r>
            <a:r>
              <a:rPr lang="en-US" dirty="0" smtClean="0"/>
              <a:t>$v </a:t>
            </a:r>
            <a:r>
              <a:rPr lang="en-US" dirty="0"/>
              <a:t>Textbooks.</a:t>
            </a:r>
          </a:p>
          <a:p>
            <a:pPr marL="0" indent="0">
              <a:buNone/>
            </a:pPr>
            <a:r>
              <a:rPr lang="en-US" dirty="0"/>
              <a:t>650 </a:t>
            </a:r>
            <a:r>
              <a:rPr lang="en-US" dirty="0" smtClean="0"/>
              <a:t>_0  Social </a:t>
            </a:r>
            <a:r>
              <a:rPr lang="en-US" dirty="0"/>
              <a:t>media </a:t>
            </a:r>
            <a:r>
              <a:rPr lang="en-US" dirty="0" smtClean="0"/>
              <a:t>$v </a:t>
            </a:r>
            <a:r>
              <a:rPr lang="en-US" dirty="0"/>
              <a:t>Textbooks.</a:t>
            </a:r>
          </a:p>
          <a:p>
            <a:pPr marL="0" indent="0">
              <a:buNone/>
            </a:pPr>
            <a:r>
              <a:rPr lang="en-US" dirty="0"/>
              <a:t>650 </a:t>
            </a:r>
            <a:r>
              <a:rPr lang="en-US" dirty="0" smtClean="0"/>
              <a:t>_0  Culture $v </a:t>
            </a:r>
            <a:r>
              <a:rPr lang="en-US" dirty="0"/>
              <a:t>Textbooks. </a:t>
            </a:r>
            <a:endParaRPr lang="en-US" dirty="0" smtClean="0"/>
          </a:p>
          <a:p>
            <a:pPr marL="0" indent="0">
              <a:buNone/>
            </a:pPr>
            <a:r>
              <a:rPr lang="en-US" dirty="0" smtClean="0">
                <a:solidFill>
                  <a:srgbClr val="FF0000"/>
                </a:solidFill>
              </a:rPr>
              <a:t>655 _7  Textbooks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579" y="1107171"/>
            <a:ext cx="3333750" cy="43148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62</a:t>
            </a:fld>
            <a:endParaRPr lang="en-US"/>
          </a:p>
        </p:txBody>
      </p:sp>
    </p:spTree>
    <p:extLst>
      <p:ext uri="{BB962C8B-B14F-4D97-AF65-F5344CB8AC3E}">
        <p14:creationId xmlns:p14="http://schemas.microsoft.com/office/powerpoint/2010/main" val="21445910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5928"/>
          </a:xfrm>
        </p:spPr>
        <p:txBody>
          <a:bodyPr>
            <a:normAutofit fontScale="90000"/>
          </a:bodyPr>
          <a:lstStyle/>
          <a:p>
            <a:r>
              <a:rPr lang="en-US" dirty="0" smtClean="0"/>
              <a:t>General Term Examples</a:t>
            </a:r>
            <a:endParaRPr lang="en-US" dirty="0"/>
          </a:p>
        </p:txBody>
      </p:sp>
      <p:sp>
        <p:nvSpPr>
          <p:cNvPr id="3" name="Content Placeholder 2"/>
          <p:cNvSpPr>
            <a:spLocks noGrp="1"/>
          </p:cNvSpPr>
          <p:nvPr>
            <p:ph idx="1"/>
          </p:nvPr>
        </p:nvSpPr>
        <p:spPr>
          <a:xfrm>
            <a:off x="838200" y="1410221"/>
            <a:ext cx="10754032" cy="4801317"/>
          </a:xfrm>
        </p:spPr>
        <p:txBody>
          <a:bodyPr>
            <a:normAutofit/>
          </a:bodyPr>
          <a:lstStyle/>
          <a:p>
            <a:pPr marL="0" indent="0">
              <a:buNone/>
            </a:pPr>
            <a:r>
              <a:rPr lang="en-US" altLang="ja-JP" dirty="0" smtClean="0"/>
              <a:t>100 1_  </a:t>
            </a:r>
            <a:r>
              <a:rPr lang="ja-JP" altLang="en-US" dirty="0" smtClean="0"/>
              <a:t>黒</a:t>
            </a:r>
            <a:r>
              <a:rPr lang="ja-JP" altLang="en-US" dirty="0"/>
              <a:t>澤明</a:t>
            </a:r>
            <a:r>
              <a:rPr lang="en-US" altLang="ja-JP" dirty="0"/>
              <a:t>, </a:t>
            </a:r>
            <a:r>
              <a:rPr lang="en-US" dirty="0" smtClean="0"/>
              <a:t>$d 1910-1998, $e author.</a:t>
            </a:r>
            <a:endParaRPr lang="en-US" dirty="0"/>
          </a:p>
          <a:p>
            <a:pPr marL="0" indent="0">
              <a:buNone/>
            </a:pPr>
            <a:r>
              <a:rPr lang="en-US" dirty="0" smtClean="0"/>
              <a:t>100 1_  Kurosawa</a:t>
            </a:r>
            <a:r>
              <a:rPr lang="en-US" dirty="0"/>
              <a:t>, Akira, </a:t>
            </a:r>
            <a:r>
              <a:rPr lang="en-US" dirty="0" smtClean="0"/>
              <a:t>$d 1910-1998, $e author.</a:t>
            </a:r>
            <a:endParaRPr lang="en-US" dirty="0"/>
          </a:p>
          <a:p>
            <a:pPr marL="0" indent="0">
              <a:buNone/>
            </a:pPr>
            <a:r>
              <a:rPr lang="en-US" dirty="0" smtClean="0"/>
              <a:t>245 10  </a:t>
            </a:r>
            <a:r>
              <a:rPr lang="ja-JP" altLang="en-US" dirty="0" smtClean="0"/>
              <a:t>蝦</a:t>
            </a:r>
            <a:r>
              <a:rPr lang="ja-JP" altLang="en-US" dirty="0"/>
              <a:t>蟇の油 </a:t>
            </a:r>
            <a:r>
              <a:rPr lang="en-US" altLang="ja-JP" dirty="0"/>
              <a:t>: </a:t>
            </a:r>
            <a:r>
              <a:rPr lang="en-US" dirty="0" smtClean="0"/>
              <a:t>$b </a:t>
            </a:r>
            <a:r>
              <a:rPr lang="ja-JP" altLang="en-US" dirty="0"/>
              <a:t>自伝のようなもの </a:t>
            </a:r>
            <a:r>
              <a:rPr lang="en-US" altLang="ja-JP" dirty="0"/>
              <a:t>/ </a:t>
            </a:r>
            <a:r>
              <a:rPr lang="en-US" dirty="0" smtClean="0"/>
              <a:t>$c </a:t>
            </a:r>
            <a:r>
              <a:rPr lang="ja-JP" altLang="en-US" dirty="0"/>
              <a:t>黒澤明</a:t>
            </a:r>
            <a:r>
              <a:rPr lang="en-US" altLang="ja-JP" dirty="0"/>
              <a:t>.</a:t>
            </a:r>
          </a:p>
          <a:p>
            <a:pPr marL="0" indent="0">
              <a:buNone/>
            </a:pPr>
            <a:r>
              <a:rPr lang="en-US" altLang="ja-JP" dirty="0" smtClean="0"/>
              <a:t>245 10  </a:t>
            </a:r>
            <a:r>
              <a:rPr lang="en-US" dirty="0" smtClean="0"/>
              <a:t>Gama </a:t>
            </a:r>
            <a:r>
              <a:rPr lang="en-US" dirty="0"/>
              <a:t>no </a:t>
            </a:r>
            <a:r>
              <a:rPr lang="en-US" dirty="0" err="1"/>
              <a:t>abura</a:t>
            </a:r>
            <a:r>
              <a:rPr lang="en-US" dirty="0"/>
              <a:t> : </a:t>
            </a:r>
            <a:r>
              <a:rPr lang="en-US" dirty="0" smtClean="0"/>
              <a:t>$b </a:t>
            </a:r>
            <a:r>
              <a:rPr lang="en-US" dirty="0" err="1"/>
              <a:t>jiden</a:t>
            </a:r>
            <a:r>
              <a:rPr lang="en-US" dirty="0"/>
              <a:t> no </a:t>
            </a:r>
            <a:r>
              <a:rPr lang="en-US" dirty="0" err="1"/>
              <a:t>yo</a:t>
            </a:r>
            <a:r>
              <a:rPr lang="en-US" dirty="0"/>
              <a:t>̄ </a:t>
            </a:r>
            <a:r>
              <a:rPr lang="en-US" dirty="0" err="1"/>
              <a:t>na</a:t>
            </a:r>
            <a:r>
              <a:rPr lang="en-US" dirty="0"/>
              <a:t> mono / </a:t>
            </a:r>
            <a:r>
              <a:rPr lang="en-US" dirty="0" smtClean="0"/>
              <a:t>$c </a:t>
            </a:r>
            <a:r>
              <a:rPr lang="en-US" dirty="0"/>
              <a:t>Kurosawa Akira. </a:t>
            </a:r>
            <a:endParaRPr lang="en-US" dirty="0" smtClean="0"/>
          </a:p>
          <a:p>
            <a:pPr marL="0" indent="0">
              <a:buNone/>
            </a:pPr>
            <a:r>
              <a:rPr lang="en-US" altLang="ja-JP" dirty="0" smtClean="0"/>
              <a:t>600 14  </a:t>
            </a:r>
            <a:r>
              <a:rPr lang="ja-JP" altLang="en-US" dirty="0" smtClean="0"/>
              <a:t>黒</a:t>
            </a:r>
            <a:r>
              <a:rPr lang="ja-JP" altLang="en-US" dirty="0"/>
              <a:t>澤明</a:t>
            </a:r>
            <a:r>
              <a:rPr lang="en-US" altLang="ja-JP" dirty="0"/>
              <a:t>, </a:t>
            </a:r>
            <a:r>
              <a:rPr lang="en-US" dirty="0" smtClean="0"/>
              <a:t>$d </a:t>
            </a:r>
            <a:r>
              <a:rPr lang="en-US" dirty="0"/>
              <a:t>1910-1998.</a:t>
            </a:r>
          </a:p>
          <a:p>
            <a:pPr marL="0" indent="0">
              <a:buNone/>
            </a:pPr>
            <a:r>
              <a:rPr lang="en-US" dirty="0" smtClean="0"/>
              <a:t>600 10  Kurosawa</a:t>
            </a:r>
            <a:r>
              <a:rPr lang="en-US" dirty="0"/>
              <a:t>, Akira, </a:t>
            </a:r>
            <a:r>
              <a:rPr lang="en-US" dirty="0" smtClean="0"/>
              <a:t>$d </a:t>
            </a:r>
            <a:r>
              <a:rPr lang="en-US" dirty="0"/>
              <a:t>1910-1998.</a:t>
            </a:r>
          </a:p>
          <a:p>
            <a:pPr marL="0" indent="0">
              <a:buNone/>
            </a:pPr>
            <a:r>
              <a:rPr lang="en-US" dirty="0"/>
              <a:t>650 </a:t>
            </a:r>
            <a:r>
              <a:rPr lang="en-US" dirty="0" smtClean="0"/>
              <a:t>_0  Motion </a:t>
            </a:r>
            <a:r>
              <a:rPr lang="en-US" dirty="0"/>
              <a:t>picture producers and directors </a:t>
            </a:r>
            <a:r>
              <a:rPr lang="en-US" dirty="0" smtClean="0"/>
              <a:t>$z </a:t>
            </a:r>
            <a:r>
              <a:rPr lang="en-US" dirty="0"/>
              <a:t>Japan </a:t>
            </a:r>
            <a:endParaRPr lang="en-US" dirty="0" smtClean="0"/>
          </a:p>
          <a:p>
            <a:pPr marL="0" indent="0">
              <a:buNone/>
            </a:pPr>
            <a:r>
              <a:rPr lang="en-US" dirty="0"/>
              <a:t>	</a:t>
            </a:r>
            <a:r>
              <a:rPr lang="en-US" dirty="0" smtClean="0"/>
              <a:t>   $v Biography.</a:t>
            </a:r>
          </a:p>
          <a:p>
            <a:pPr marL="0" indent="0">
              <a:buNone/>
            </a:pPr>
            <a:r>
              <a:rPr lang="en-US" dirty="0" smtClean="0">
                <a:solidFill>
                  <a:srgbClr val="FF0000"/>
                </a:solidFill>
              </a:rPr>
              <a:t>655 _7  Autobiographies. $2 </a:t>
            </a:r>
            <a:r>
              <a:rPr lang="en-US" dirty="0" err="1" smtClean="0">
                <a:solidFill>
                  <a:srgbClr val="FF0000"/>
                </a:solidFill>
              </a:rPr>
              <a:t>lcgft</a:t>
            </a:r>
            <a:endParaRPr lang="en-US" dirty="0">
              <a:solidFill>
                <a:srgbClr val="FF0000"/>
              </a:solidFill>
            </a:endParaRPr>
          </a:p>
        </p:txBody>
      </p:sp>
      <p:pic>
        <p:nvPicPr>
          <p:cNvPr id="3074" name="Picture 2" descr="http://ecx.images-amazon.com/images/I/41YBWNHERKL._SX33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7425" y="3810880"/>
            <a:ext cx="1845945" cy="257346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A00A331D-2EB0-4CEE-8662-2FAB66802E28}" type="slidenum">
              <a:rPr lang="en-US" smtClean="0"/>
              <a:t>63</a:t>
            </a:fld>
            <a:endParaRPr lang="en-US"/>
          </a:p>
        </p:txBody>
      </p:sp>
    </p:spTree>
    <p:extLst>
      <p:ext uri="{BB962C8B-B14F-4D97-AF65-F5344CB8AC3E}">
        <p14:creationId xmlns:p14="http://schemas.microsoft.com/office/powerpoint/2010/main" val="38687860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a:t>
            </a:r>
            <a:endParaRPr lang="en-US" dirty="0"/>
          </a:p>
        </p:txBody>
      </p:sp>
      <p:sp>
        <p:nvSpPr>
          <p:cNvPr id="3" name="Content Placeholder 2"/>
          <p:cNvSpPr>
            <a:spLocks noGrp="1"/>
          </p:cNvSpPr>
          <p:nvPr>
            <p:ph idx="1"/>
          </p:nvPr>
        </p:nvSpPr>
        <p:spPr>
          <a:xfrm>
            <a:off x="838200" y="1690688"/>
            <a:ext cx="10881852" cy="5068331"/>
          </a:xfrm>
        </p:spPr>
        <p:txBody>
          <a:bodyPr>
            <a:normAutofit lnSpcReduction="10000"/>
          </a:bodyPr>
          <a:lstStyle/>
          <a:p>
            <a:pPr marL="0" indent="0">
              <a:buNone/>
            </a:pPr>
            <a:r>
              <a:rPr lang="en-US" dirty="0"/>
              <a:t>100 1_ </a:t>
            </a:r>
            <a:r>
              <a:rPr lang="en-US" dirty="0" smtClean="0"/>
              <a:t> Gross</a:t>
            </a:r>
            <a:r>
              <a:rPr lang="en-US" dirty="0"/>
              <a:t>, John, </a:t>
            </a:r>
            <a:r>
              <a:rPr lang="en-US" dirty="0" smtClean="0"/>
              <a:t>$d 1935-2011, $e compiler.</a:t>
            </a:r>
            <a:endParaRPr lang="en-US" dirty="0"/>
          </a:p>
          <a:p>
            <a:pPr marL="0" indent="0">
              <a:buNone/>
            </a:pPr>
            <a:r>
              <a:rPr lang="en-US" dirty="0" smtClean="0"/>
              <a:t>245 14  The </a:t>
            </a:r>
            <a:r>
              <a:rPr lang="en-US" dirty="0"/>
              <a:t>Oxford book of aphorisms / </a:t>
            </a:r>
            <a:r>
              <a:rPr lang="en-US" dirty="0" smtClean="0"/>
              <a:t>$c </a:t>
            </a:r>
            <a:r>
              <a:rPr lang="en-US" dirty="0"/>
              <a:t>chosen by John Gross</a:t>
            </a:r>
            <a:r>
              <a:rPr lang="en-US" dirty="0" smtClean="0"/>
              <a:t>.</a:t>
            </a:r>
          </a:p>
          <a:p>
            <a:pPr marL="0" indent="0">
              <a:buNone/>
            </a:pPr>
            <a:r>
              <a:rPr lang="en-US" dirty="0" smtClean="0"/>
              <a:t>650 _0  Aphorisms </a:t>
            </a:r>
            <a:r>
              <a:rPr lang="en-US" dirty="0"/>
              <a:t>and apothegms.</a:t>
            </a:r>
          </a:p>
          <a:p>
            <a:pPr marL="0" indent="0">
              <a:buNone/>
            </a:pPr>
            <a:r>
              <a:rPr lang="en-US" dirty="0" smtClean="0">
                <a:solidFill>
                  <a:srgbClr val="FF0000"/>
                </a:solidFill>
              </a:rPr>
              <a:t>655 _7  Sayings. $2 </a:t>
            </a:r>
            <a:r>
              <a:rPr lang="en-US" dirty="0" err="1" smtClean="0">
                <a:solidFill>
                  <a:srgbClr val="FF0000"/>
                </a:solidFill>
              </a:rPr>
              <a:t>lcgft</a:t>
            </a:r>
            <a:endParaRPr lang="en-US" dirty="0" smtClean="0">
              <a:solidFill>
                <a:srgbClr val="FF0000"/>
              </a:solidFill>
            </a:endParaRPr>
          </a:p>
          <a:p>
            <a:pPr marL="0" indent="0">
              <a:buNone/>
            </a:pPr>
            <a:endParaRPr lang="en-US" dirty="0"/>
          </a:p>
          <a:p>
            <a:pPr marL="0" indent="0">
              <a:buNone/>
            </a:pPr>
            <a:r>
              <a:rPr lang="en-US" dirty="0" smtClean="0"/>
              <a:t>100 1</a:t>
            </a:r>
            <a:r>
              <a:rPr lang="en-US" dirty="0"/>
              <a:t>_  </a:t>
            </a:r>
            <a:r>
              <a:rPr lang="en-US" dirty="0" err="1" smtClean="0"/>
              <a:t>Cordry</a:t>
            </a:r>
            <a:r>
              <a:rPr lang="en-US" dirty="0" smtClean="0"/>
              <a:t>, Harold V., $d 1943- $e compiler.</a:t>
            </a:r>
          </a:p>
          <a:p>
            <a:pPr marL="0" indent="0">
              <a:buNone/>
            </a:pPr>
            <a:r>
              <a:rPr lang="en-US" dirty="0"/>
              <a:t>245 14  The multicultural dictionary of proverbs : </a:t>
            </a:r>
            <a:r>
              <a:rPr lang="en-US" dirty="0" smtClean="0"/>
              <a:t>$b </a:t>
            </a:r>
            <a:r>
              <a:rPr lang="en-US" dirty="0"/>
              <a:t>over 20,000 </a:t>
            </a:r>
            <a:r>
              <a:rPr lang="en-US" dirty="0" smtClean="0"/>
              <a:t>adages	   </a:t>
            </a:r>
            <a:r>
              <a:rPr lang="en-US" dirty="0"/>
              <a:t>from more than 120 languages, nationalities, and ethnic groups / </a:t>
            </a:r>
            <a:r>
              <a:rPr lang="en-US" dirty="0" smtClean="0"/>
              <a:t>	   $c </a:t>
            </a:r>
            <a:r>
              <a:rPr lang="en-US" dirty="0"/>
              <a:t>Harold V. </a:t>
            </a:r>
            <a:r>
              <a:rPr lang="en-US" dirty="0" err="1"/>
              <a:t>Cordry</a:t>
            </a:r>
            <a:r>
              <a:rPr lang="en-US" dirty="0" smtClean="0"/>
              <a:t>.</a:t>
            </a:r>
          </a:p>
          <a:p>
            <a:pPr marL="0" indent="0">
              <a:buNone/>
            </a:pPr>
            <a:r>
              <a:rPr lang="en-US" dirty="0" smtClean="0"/>
              <a:t>650 _0  Proverbs.</a:t>
            </a:r>
          </a:p>
          <a:p>
            <a:pPr marL="0" indent="0">
              <a:buNone/>
            </a:pPr>
            <a:r>
              <a:rPr lang="en-US" dirty="0" smtClean="0">
                <a:solidFill>
                  <a:srgbClr val="FF0000"/>
                </a:solidFill>
              </a:rPr>
              <a:t>655 _7  Sayings. $2 </a:t>
            </a:r>
            <a:r>
              <a:rPr lang="en-US" dirty="0" err="1" smtClean="0">
                <a:solidFill>
                  <a:srgbClr val="FF0000"/>
                </a:solidFill>
              </a:rPr>
              <a:t>lcgft</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64</a:t>
            </a:fld>
            <a:endParaRPr lang="en-US"/>
          </a:p>
        </p:txBody>
      </p:sp>
    </p:spTree>
    <p:extLst>
      <p:ext uri="{BB962C8B-B14F-4D97-AF65-F5344CB8AC3E}">
        <p14:creationId xmlns:p14="http://schemas.microsoft.com/office/powerpoint/2010/main" val="30232616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62163" y="234315"/>
            <a:ext cx="4311206" cy="6623685"/>
          </a:xfrm>
          <a:prstGeom prst="rect">
            <a:avLst/>
          </a:prstGeom>
        </p:spPr>
      </p:pic>
      <p:sp>
        <p:nvSpPr>
          <p:cNvPr id="4" name="TextBox 3"/>
          <p:cNvSpPr txBox="1"/>
          <p:nvPr/>
        </p:nvSpPr>
        <p:spPr>
          <a:xfrm>
            <a:off x="6122938" y="627859"/>
            <a:ext cx="5530085" cy="5632311"/>
          </a:xfrm>
          <a:prstGeom prst="rect">
            <a:avLst/>
          </a:prstGeom>
          <a:noFill/>
        </p:spPr>
        <p:txBody>
          <a:bodyPr wrap="square" rtlCol="0">
            <a:spAutoFit/>
          </a:bodyPr>
          <a:lstStyle/>
          <a:p>
            <a:r>
              <a:rPr lang="en-US" sz="2000" dirty="0" smtClean="0"/>
              <a:t>adage: </a:t>
            </a:r>
            <a:r>
              <a:rPr lang="en-US" sz="2000" dirty="0"/>
              <a:t>a saying often in metaphorical form that typically embodies a common </a:t>
            </a:r>
            <a:r>
              <a:rPr lang="en-US" sz="2000" dirty="0" smtClean="0"/>
              <a:t>observation</a:t>
            </a:r>
          </a:p>
          <a:p>
            <a:endParaRPr lang="en-US" sz="2000" dirty="0"/>
          </a:p>
          <a:p>
            <a:r>
              <a:rPr lang="en-US" sz="2000" dirty="0" smtClean="0"/>
              <a:t>aphorism: </a:t>
            </a:r>
            <a:r>
              <a:rPr lang="en-US" sz="2000" dirty="0"/>
              <a:t>a terse formulation of a truth or sentiment </a:t>
            </a:r>
            <a:r>
              <a:rPr lang="en-US" sz="2000" b="1" dirty="0"/>
              <a:t>: </a:t>
            </a:r>
            <a:r>
              <a:rPr lang="en-US" sz="2000" dirty="0" smtClean="0"/>
              <a:t>adage</a:t>
            </a:r>
          </a:p>
          <a:p>
            <a:endParaRPr lang="en-US" sz="2000" dirty="0"/>
          </a:p>
          <a:p>
            <a:r>
              <a:rPr lang="en-US" sz="2000" dirty="0" smtClean="0"/>
              <a:t>apothegm: a </a:t>
            </a:r>
            <a:r>
              <a:rPr lang="en-US" sz="2000" dirty="0"/>
              <a:t>short, pithy, and instructive saying or formulation </a:t>
            </a:r>
            <a:r>
              <a:rPr lang="en-US" sz="2000" b="1" dirty="0"/>
              <a:t>: </a:t>
            </a:r>
            <a:r>
              <a:rPr lang="en-US" sz="2000" dirty="0" smtClean="0"/>
              <a:t>aphorism</a:t>
            </a:r>
          </a:p>
          <a:p>
            <a:endParaRPr lang="en-US" sz="2000" dirty="0"/>
          </a:p>
          <a:p>
            <a:r>
              <a:rPr lang="en-US" sz="2000" dirty="0" smtClean="0"/>
              <a:t>axiom: </a:t>
            </a:r>
            <a:r>
              <a:rPr lang="en-US" sz="2000" dirty="0"/>
              <a:t>a maxim widely accepted on its intrinsic </a:t>
            </a:r>
            <a:r>
              <a:rPr lang="en-US" sz="2000" dirty="0" smtClean="0"/>
              <a:t>merit</a:t>
            </a:r>
          </a:p>
          <a:p>
            <a:endParaRPr lang="en-US" sz="2000" dirty="0"/>
          </a:p>
          <a:p>
            <a:r>
              <a:rPr lang="en-US" sz="2000" dirty="0" smtClean="0"/>
              <a:t>maxim: </a:t>
            </a:r>
            <a:r>
              <a:rPr lang="en-US" sz="2000" dirty="0"/>
              <a:t>a proverbial </a:t>
            </a:r>
            <a:r>
              <a:rPr lang="en-US" sz="2000" dirty="0" smtClean="0"/>
              <a:t>saying</a:t>
            </a:r>
          </a:p>
          <a:p>
            <a:endParaRPr lang="en-US" sz="2000" dirty="0"/>
          </a:p>
          <a:p>
            <a:r>
              <a:rPr lang="en-US" sz="2000" dirty="0" smtClean="0"/>
              <a:t>proverb: </a:t>
            </a:r>
            <a:r>
              <a:rPr lang="en-US" sz="2000" dirty="0"/>
              <a:t>a brief popular epigram or maxim </a:t>
            </a:r>
            <a:r>
              <a:rPr lang="en-US" sz="2000" b="1" dirty="0"/>
              <a:t>: </a:t>
            </a:r>
            <a:r>
              <a:rPr lang="en-US" sz="2000" dirty="0" smtClean="0"/>
              <a:t>adage</a:t>
            </a:r>
          </a:p>
          <a:p>
            <a:endParaRPr lang="en-US" sz="2000" dirty="0"/>
          </a:p>
          <a:p>
            <a:r>
              <a:rPr lang="en-US" sz="2000" i="1" dirty="0" smtClean="0"/>
              <a:t>Definitions </a:t>
            </a:r>
            <a:r>
              <a:rPr lang="en-US" sz="2000" i="1" dirty="0"/>
              <a:t>from </a:t>
            </a:r>
            <a:r>
              <a:rPr lang="en-US" sz="2000" i="1" dirty="0" smtClean="0"/>
              <a:t>Merriam-Webster </a:t>
            </a:r>
            <a:r>
              <a:rPr lang="en-US" sz="2000" i="1" dirty="0"/>
              <a:t>dictionary online (https://</a:t>
            </a:r>
            <a:r>
              <a:rPr lang="en-US" sz="2000" i="1" dirty="0" smtClean="0"/>
              <a:t>www.merriam-webster.com)</a:t>
            </a:r>
            <a:endParaRPr lang="en-US" sz="2000" i="1" dirty="0"/>
          </a:p>
        </p:txBody>
      </p:sp>
      <p:sp>
        <p:nvSpPr>
          <p:cNvPr id="6" name="Slide Number Placeholder 5"/>
          <p:cNvSpPr>
            <a:spLocks noGrp="1"/>
          </p:cNvSpPr>
          <p:nvPr>
            <p:ph type="sldNum" sz="quarter" idx="12"/>
          </p:nvPr>
        </p:nvSpPr>
        <p:spPr/>
        <p:txBody>
          <a:bodyPr/>
          <a:lstStyle/>
          <a:p>
            <a:fld id="{A00A331D-2EB0-4CEE-8662-2FAB66802E28}" type="slidenum">
              <a:rPr lang="en-US" smtClean="0"/>
              <a:t>65</a:t>
            </a:fld>
            <a:endParaRPr lang="en-US"/>
          </a:p>
        </p:txBody>
      </p:sp>
    </p:spTree>
    <p:extLst>
      <p:ext uri="{BB962C8B-B14F-4D97-AF65-F5344CB8AC3E}">
        <p14:creationId xmlns:p14="http://schemas.microsoft.com/office/powerpoint/2010/main" val="8432734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a:t>
            </a:r>
            <a:endParaRPr lang="en-US" dirty="0"/>
          </a:p>
        </p:txBody>
      </p:sp>
      <p:sp>
        <p:nvSpPr>
          <p:cNvPr id="3" name="Content Placeholder 2"/>
          <p:cNvSpPr>
            <a:spLocks noGrp="1"/>
          </p:cNvSpPr>
          <p:nvPr>
            <p:ph idx="1"/>
          </p:nvPr>
        </p:nvSpPr>
        <p:spPr>
          <a:xfrm>
            <a:off x="838200" y="1825624"/>
            <a:ext cx="10515600" cy="4801317"/>
          </a:xfrm>
        </p:spPr>
        <p:txBody>
          <a:bodyPr>
            <a:normAutofit lnSpcReduction="10000"/>
          </a:bodyPr>
          <a:lstStyle/>
          <a:p>
            <a:pPr marL="0" indent="0">
              <a:buNone/>
            </a:pPr>
            <a:r>
              <a:rPr lang="en-US" dirty="0" smtClean="0"/>
              <a:t>100 1_  </a:t>
            </a:r>
            <a:r>
              <a:rPr lang="en-US" dirty="0" err="1" smtClean="0"/>
              <a:t>Crowther</a:t>
            </a:r>
            <a:r>
              <a:rPr lang="en-US" dirty="0"/>
              <a:t>, Robert, </a:t>
            </a:r>
            <a:r>
              <a:rPr lang="en-US" dirty="0" smtClean="0"/>
              <a:t>$e </a:t>
            </a:r>
            <a:r>
              <a:rPr lang="en-US" dirty="0"/>
              <a:t>author. </a:t>
            </a:r>
          </a:p>
          <a:p>
            <a:pPr marL="0" indent="0">
              <a:buNone/>
            </a:pPr>
            <a:r>
              <a:rPr lang="en-US" dirty="0" smtClean="0"/>
              <a:t>245 10  Amazing </a:t>
            </a:r>
            <a:r>
              <a:rPr lang="en-US" dirty="0"/>
              <a:t>pop-up trucks / </a:t>
            </a:r>
            <a:r>
              <a:rPr lang="en-US" dirty="0" smtClean="0"/>
              <a:t>$c </a:t>
            </a:r>
            <a:r>
              <a:rPr lang="en-US" dirty="0"/>
              <a:t>Robert </a:t>
            </a:r>
            <a:r>
              <a:rPr lang="en-US" dirty="0" err="1"/>
              <a:t>Crowther</a:t>
            </a:r>
            <a:r>
              <a:rPr lang="en-US" dirty="0" smtClean="0"/>
              <a:t>.</a:t>
            </a:r>
          </a:p>
          <a:p>
            <a:pPr marL="0" indent="0">
              <a:buNone/>
            </a:pPr>
            <a:r>
              <a:rPr lang="en-US" dirty="0" smtClean="0"/>
              <a:t>520 __  </a:t>
            </a:r>
            <a:r>
              <a:rPr lang="en-US" dirty="0"/>
              <a:t>Text and pop-up illustrations introduce five different kinds of </a:t>
            </a:r>
            <a:r>
              <a:rPr lang="en-US" dirty="0" smtClean="0"/>
              <a:t>	 	   trucks </a:t>
            </a:r>
            <a:r>
              <a:rPr lang="en-US" dirty="0"/>
              <a:t>from cement truck to garbage truck, and explain what </a:t>
            </a:r>
            <a:r>
              <a:rPr lang="en-US" dirty="0" smtClean="0"/>
              <a:t>		   they </a:t>
            </a:r>
            <a:r>
              <a:rPr lang="en-US" dirty="0"/>
              <a:t>can do.</a:t>
            </a:r>
          </a:p>
          <a:p>
            <a:pPr marL="0" indent="0">
              <a:buNone/>
            </a:pPr>
            <a:r>
              <a:rPr lang="en-US" dirty="0"/>
              <a:t>650 </a:t>
            </a:r>
            <a:r>
              <a:rPr lang="en-US" dirty="0" smtClean="0"/>
              <a:t>_0  Trucks $v </a:t>
            </a:r>
            <a:r>
              <a:rPr lang="en-US" dirty="0"/>
              <a:t>Juvenile literature.</a:t>
            </a:r>
          </a:p>
          <a:p>
            <a:pPr marL="0" indent="0">
              <a:buNone/>
            </a:pPr>
            <a:r>
              <a:rPr lang="en-US" dirty="0"/>
              <a:t>650 </a:t>
            </a:r>
            <a:r>
              <a:rPr lang="en-US" dirty="0" smtClean="0"/>
              <a:t>_1  Trucks</a:t>
            </a:r>
            <a:r>
              <a:rPr lang="en-US" dirty="0"/>
              <a:t>.</a:t>
            </a:r>
          </a:p>
          <a:p>
            <a:pPr marL="0" indent="0">
              <a:buNone/>
            </a:pPr>
            <a:r>
              <a:rPr lang="en-US" dirty="0"/>
              <a:t>650 </a:t>
            </a:r>
            <a:r>
              <a:rPr lang="en-US" dirty="0" smtClean="0"/>
              <a:t>_1  Pop-up </a:t>
            </a:r>
            <a:r>
              <a:rPr lang="en-US" dirty="0"/>
              <a:t>books.</a:t>
            </a:r>
          </a:p>
          <a:p>
            <a:pPr marL="0" indent="0">
              <a:buNone/>
            </a:pPr>
            <a:r>
              <a:rPr lang="en-US" dirty="0"/>
              <a:t>650 </a:t>
            </a:r>
            <a:r>
              <a:rPr lang="en-US" dirty="0" smtClean="0"/>
              <a:t>_1  Toy </a:t>
            </a:r>
            <a:r>
              <a:rPr lang="en-US" dirty="0"/>
              <a:t>and movable books</a:t>
            </a:r>
            <a:r>
              <a:rPr lang="en-US" dirty="0" smtClean="0"/>
              <a:t>.</a:t>
            </a:r>
          </a:p>
          <a:p>
            <a:pPr marL="0" indent="0">
              <a:buNone/>
            </a:pPr>
            <a:r>
              <a:rPr lang="en-US" dirty="0" smtClean="0">
                <a:solidFill>
                  <a:srgbClr val="FF0000"/>
                </a:solidFill>
              </a:rPr>
              <a:t>655 _7  Pop-up books.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588" y="3712888"/>
            <a:ext cx="2388870" cy="27146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66</a:t>
            </a:fld>
            <a:endParaRPr lang="en-US"/>
          </a:p>
        </p:txBody>
      </p:sp>
    </p:spTree>
    <p:extLst>
      <p:ext uri="{BB962C8B-B14F-4D97-AF65-F5344CB8AC3E}">
        <p14:creationId xmlns:p14="http://schemas.microsoft.com/office/powerpoint/2010/main" val="9097501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199" y="1825624"/>
            <a:ext cx="6911899" cy="4801317"/>
          </a:xfrm>
        </p:spPr>
        <p:txBody>
          <a:bodyPr>
            <a:normAutofit/>
          </a:bodyPr>
          <a:lstStyle/>
          <a:p>
            <a:pPr marL="0" indent="0">
              <a:buNone/>
            </a:pPr>
            <a:r>
              <a:rPr lang="en-US" dirty="0"/>
              <a:t>245 00 </a:t>
            </a:r>
            <a:r>
              <a:rPr lang="en-US" dirty="0" smtClean="0"/>
              <a:t> </a:t>
            </a:r>
            <a:r>
              <a:rPr lang="en-US" dirty="0"/>
              <a:t>Oregon historical quarterly.</a:t>
            </a:r>
            <a:endParaRPr lang="en-US" dirty="0" smtClean="0"/>
          </a:p>
          <a:p>
            <a:pPr marL="0" indent="0">
              <a:buNone/>
            </a:pPr>
            <a:r>
              <a:rPr lang="en-US" dirty="0" smtClean="0"/>
              <a:t>310 __  Quarterly</a:t>
            </a:r>
          </a:p>
          <a:p>
            <a:pPr marL="0" indent="0">
              <a:buNone/>
            </a:pPr>
            <a:r>
              <a:rPr lang="en-US" dirty="0"/>
              <a:t>651 </a:t>
            </a:r>
            <a:r>
              <a:rPr lang="en-US" dirty="0" smtClean="0"/>
              <a:t>_0  Oregon $x </a:t>
            </a:r>
            <a:r>
              <a:rPr lang="en-US" dirty="0"/>
              <a:t>History </a:t>
            </a:r>
            <a:r>
              <a:rPr lang="en-US" dirty="0" smtClean="0"/>
              <a:t>$v </a:t>
            </a:r>
            <a:r>
              <a:rPr lang="en-US" dirty="0"/>
              <a:t>Periodicals</a:t>
            </a:r>
            <a:r>
              <a:rPr lang="en-US" dirty="0" smtClean="0"/>
              <a:t>.</a:t>
            </a:r>
          </a:p>
          <a:p>
            <a:pPr marL="0" indent="0">
              <a:buNone/>
            </a:pPr>
            <a:r>
              <a:rPr lang="en-US" dirty="0" smtClean="0"/>
              <a:t>651 _0  Northwest, Pacific $x History $v</a:t>
            </a:r>
          </a:p>
          <a:p>
            <a:pPr marL="0" indent="0">
              <a:buNone/>
            </a:pPr>
            <a:r>
              <a:rPr lang="en-US" dirty="0"/>
              <a:t>	</a:t>
            </a:r>
            <a:r>
              <a:rPr lang="en-US" dirty="0" smtClean="0"/>
              <a:t>   Periodicals.</a:t>
            </a:r>
            <a:endParaRPr lang="en-US" dirty="0"/>
          </a:p>
          <a:p>
            <a:pPr marL="0" indent="0">
              <a:buNone/>
            </a:pPr>
            <a:r>
              <a:rPr lang="en-US" dirty="0" smtClean="0">
                <a:solidFill>
                  <a:srgbClr val="FF0000"/>
                </a:solidFill>
              </a:rPr>
              <a:t>655 _7  Periodicals. $2 </a:t>
            </a:r>
            <a:r>
              <a:rPr lang="en-US" dirty="0" err="1" smtClean="0">
                <a:solidFill>
                  <a:srgbClr val="FF0000"/>
                </a:solidFill>
              </a:rPr>
              <a:t>lcgft</a:t>
            </a:r>
            <a:endParaRPr lang="en-US" dirty="0" smtClean="0">
              <a:solidFill>
                <a:srgbClr val="FF0000"/>
              </a:solidFill>
            </a:endParaRPr>
          </a:p>
          <a:p>
            <a:pPr marL="0" indent="0">
              <a:buNone/>
            </a:pPr>
            <a:r>
              <a:rPr lang="en-US" dirty="0"/>
              <a:t>710 2_ </a:t>
            </a:r>
            <a:r>
              <a:rPr lang="en-US" dirty="0" smtClean="0"/>
              <a:t> Oregon </a:t>
            </a:r>
            <a:r>
              <a:rPr lang="en-US" dirty="0"/>
              <a:t>Historical </a:t>
            </a:r>
            <a:r>
              <a:rPr lang="en-US" dirty="0" smtClean="0"/>
              <a:t>Society, $e issuing</a:t>
            </a:r>
          </a:p>
          <a:p>
            <a:pPr marL="0" indent="0">
              <a:buNone/>
            </a:pPr>
            <a:r>
              <a:rPr lang="en-US" dirty="0"/>
              <a:t>	</a:t>
            </a:r>
            <a:r>
              <a:rPr lang="en-US" dirty="0" smtClean="0"/>
              <a:t>   body.</a:t>
            </a:r>
            <a:endParaRPr lang="en-US" dirty="0"/>
          </a:p>
        </p:txBody>
      </p:sp>
      <p:pic>
        <p:nvPicPr>
          <p:cNvPr id="7" name="Picture 6"/>
          <p:cNvPicPr>
            <a:picLocks noChangeAspect="1"/>
          </p:cNvPicPr>
          <p:nvPr/>
        </p:nvPicPr>
        <p:blipFill>
          <a:blip r:embed="rId3"/>
          <a:stretch>
            <a:fillRect/>
          </a:stretch>
        </p:blipFill>
        <p:spPr>
          <a:xfrm>
            <a:off x="7952674" y="1690688"/>
            <a:ext cx="3115818" cy="447484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67</a:t>
            </a:fld>
            <a:endParaRPr lang="en-US"/>
          </a:p>
        </p:txBody>
      </p:sp>
    </p:spTree>
    <p:extLst>
      <p:ext uri="{BB962C8B-B14F-4D97-AF65-F5344CB8AC3E}">
        <p14:creationId xmlns:p14="http://schemas.microsoft.com/office/powerpoint/2010/main" val="29809435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825624"/>
            <a:ext cx="10515600" cy="4801317"/>
          </a:xfrm>
        </p:spPr>
        <p:txBody>
          <a:bodyPr>
            <a:normAutofit/>
          </a:bodyPr>
          <a:lstStyle/>
          <a:p>
            <a:pPr marL="0" indent="0">
              <a:buNone/>
            </a:pPr>
            <a:r>
              <a:rPr lang="en-US" dirty="0" smtClean="0"/>
              <a:t>110 2_  Seattle </a:t>
            </a:r>
            <a:r>
              <a:rPr lang="en-US" dirty="0"/>
              <a:t>Parks </a:t>
            </a:r>
            <a:r>
              <a:rPr lang="en-US" dirty="0" smtClean="0"/>
              <a:t>Foundation, $e author.</a:t>
            </a:r>
            <a:endParaRPr lang="en-US" dirty="0"/>
          </a:p>
          <a:p>
            <a:pPr marL="0" indent="0">
              <a:buNone/>
            </a:pPr>
            <a:r>
              <a:rPr lang="en-US" dirty="0" smtClean="0"/>
              <a:t>245 10  Annual </a:t>
            </a:r>
            <a:r>
              <a:rPr lang="en-US" dirty="0"/>
              <a:t>report.</a:t>
            </a:r>
          </a:p>
          <a:p>
            <a:pPr marL="0" indent="0">
              <a:buNone/>
            </a:pPr>
            <a:r>
              <a:rPr lang="en-US" dirty="0" smtClean="0"/>
              <a:t>246 13  Seattle </a:t>
            </a:r>
            <a:r>
              <a:rPr lang="en-US" dirty="0"/>
              <a:t>Parks Foundation annual </a:t>
            </a:r>
            <a:r>
              <a:rPr lang="en-US" dirty="0" smtClean="0"/>
              <a:t>report</a:t>
            </a:r>
          </a:p>
          <a:p>
            <a:pPr marL="0" indent="0">
              <a:buNone/>
            </a:pPr>
            <a:r>
              <a:rPr lang="en-US" dirty="0" smtClean="0"/>
              <a:t>610 20  Seattle </a:t>
            </a:r>
            <a:r>
              <a:rPr lang="en-US" dirty="0"/>
              <a:t>Parks Foundation </a:t>
            </a:r>
            <a:r>
              <a:rPr lang="en-US" dirty="0" smtClean="0"/>
              <a:t>$v </a:t>
            </a:r>
            <a:r>
              <a:rPr lang="en-US" dirty="0"/>
              <a:t>Periodicals.</a:t>
            </a:r>
          </a:p>
          <a:p>
            <a:pPr marL="0" indent="0">
              <a:buNone/>
            </a:pPr>
            <a:r>
              <a:rPr lang="en-US" dirty="0"/>
              <a:t>650 </a:t>
            </a:r>
            <a:r>
              <a:rPr lang="en-US" dirty="0" smtClean="0"/>
              <a:t>_0  Parks $z </a:t>
            </a:r>
            <a:r>
              <a:rPr lang="en-US" dirty="0"/>
              <a:t>Washington (State) </a:t>
            </a:r>
            <a:r>
              <a:rPr lang="en-US" dirty="0" smtClean="0"/>
              <a:t>$z </a:t>
            </a:r>
            <a:r>
              <a:rPr lang="en-US" dirty="0"/>
              <a:t>Seattle </a:t>
            </a:r>
            <a:r>
              <a:rPr lang="en-US" dirty="0" smtClean="0"/>
              <a:t>$v </a:t>
            </a:r>
            <a:r>
              <a:rPr lang="en-US" dirty="0"/>
              <a:t>Periodicals</a:t>
            </a:r>
            <a:r>
              <a:rPr lang="en-US" dirty="0" smtClean="0"/>
              <a:t>.</a:t>
            </a:r>
          </a:p>
          <a:p>
            <a:pPr marL="0" indent="0">
              <a:buNone/>
            </a:pPr>
            <a:r>
              <a:rPr lang="en-US" dirty="0" smtClean="0">
                <a:solidFill>
                  <a:srgbClr val="FF0000"/>
                </a:solidFill>
              </a:rPr>
              <a:t>655 _7  Annual reports. $2 </a:t>
            </a:r>
            <a:r>
              <a:rPr lang="en-US" dirty="0" err="1" smtClean="0">
                <a:solidFill>
                  <a:srgbClr val="FF0000"/>
                </a:solidFill>
              </a:rPr>
              <a:t>lcgft</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68</a:t>
            </a:fld>
            <a:endParaRPr lang="en-US"/>
          </a:p>
        </p:txBody>
      </p:sp>
    </p:spTree>
    <p:extLst>
      <p:ext uri="{BB962C8B-B14F-4D97-AF65-F5344CB8AC3E}">
        <p14:creationId xmlns:p14="http://schemas.microsoft.com/office/powerpoint/2010/main" val="8317691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1025931"/>
            <a:ext cx="2867025" cy="1562100"/>
          </a:xfrm>
          <a:prstGeom prst="rect">
            <a:avLst/>
          </a:prstGeom>
        </p:spPr>
      </p:pic>
      <p:pic>
        <p:nvPicPr>
          <p:cNvPr id="7" name="Picture 6"/>
          <p:cNvPicPr>
            <a:picLocks noChangeAspect="1"/>
          </p:cNvPicPr>
          <p:nvPr/>
        </p:nvPicPr>
        <p:blipFill>
          <a:blip r:embed="rId4"/>
          <a:stretch>
            <a:fillRect/>
          </a:stretch>
        </p:blipFill>
        <p:spPr>
          <a:xfrm>
            <a:off x="6712916" y="969963"/>
            <a:ext cx="2981325" cy="2514600"/>
          </a:xfrm>
          <a:prstGeom prst="rect">
            <a:avLst/>
          </a:prstGeom>
        </p:spPr>
      </p:pic>
      <p:pic>
        <p:nvPicPr>
          <p:cNvPr id="8" name="Picture 7"/>
          <p:cNvPicPr>
            <a:picLocks noChangeAspect="1"/>
          </p:cNvPicPr>
          <p:nvPr/>
        </p:nvPicPr>
        <p:blipFill>
          <a:blip r:embed="rId5"/>
          <a:stretch>
            <a:fillRect/>
          </a:stretch>
        </p:blipFill>
        <p:spPr>
          <a:xfrm>
            <a:off x="1143000" y="3603625"/>
            <a:ext cx="8382000" cy="2752725"/>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69</a:t>
            </a:fld>
            <a:endParaRPr lang="en-US"/>
          </a:p>
        </p:txBody>
      </p:sp>
    </p:spTree>
    <p:extLst>
      <p:ext uri="{BB962C8B-B14F-4D97-AF65-F5344CB8AC3E}">
        <p14:creationId xmlns:p14="http://schemas.microsoft.com/office/powerpoint/2010/main" val="696322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513"/>
            <a:ext cx="10515600" cy="903249"/>
          </a:xfrm>
        </p:spPr>
        <p:txBody>
          <a:bodyPr/>
          <a:lstStyle/>
          <a:p>
            <a:r>
              <a:rPr lang="en-US" dirty="0" smtClean="0"/>
              <a:t>Background</a:t>
            </a:r>
            <a:endParaRPr lang="en-US" dirty="0"/>
          </a:p>
        </p:txBody>
      </p:sp>
      <p:sp>
        <p:nvSpPr>
          <p:cNvPr id="3" name="Content Placeholder 2"/>
          <p:cNvSpPr>
            <a:spLocks noGrp="1"/>
          </p:cNvSpPr>
          <p:nvPr>
            <p:ph idx="1"/>
          </p:nvPr>
        </p:nvSpPr>
        <p:spPr>
          <a:xfrm>
            <a:off x="838199" y="1170878"/>
            <a:ext cx="11030893" cy="5465312"/>
          </a:xfrm>
        </p:spPr>
        <p:txBody>
          <a:bodyPr>
            <a:normAutofit/>
          </a:bodyPr>
          <a:lstStyle/>
          <a:p>
            <a:r>
              <a:rPr lang="en-US" dirty="0" smtClean="0"/>
              <a:t>New MARC fields/subfields for</a:t>
            </a:r>
          </a:p>
          <a:p>
            <a:pPr marL="0" indent="0">
              <a:buNone/>
            </a:pPr>
            <a:r>
              <a:rPr lang="en-US" dirty="0" smtClean="0"/>
              <a:t> </a:t>
            </a:r>
            <a:r>
              <a:rPr lang="en-US" dirty="0"/>
              <a:t>	F</a:t>
            </a:r>
            <a:r>
              <a:rPr lang="en-US" dirty="0" smtClean="0"/>
              <a:t>orm of work (380) </a:t>
            </a:r>
          </a:p>
          <a:p>
            <a:pPr marL="0" indent="0">
              <a:buNone/>
            </a:pPr>
            <a:r>
              <a:rPr lang="en-US" dirty="0"/>
              <a:t>	</a:t>
            </a:r>
            <a:r>
              <a:rPr lang="en-US" dirty="0" smtClean="0"/>
              <a:t>Music medium of performance (382)  </a:t>
            </a:r>
          </a:p>
          <a:p>
            <a:pPr marL="0" indent="0">
              <a:buNone/>
            </a:pPr>
            <a:r>
              <a:rPr lang="en-US" dirty="0"/>
              <a:t>	</a:t>
            </a:r>
            <a:r>
              <a:rPr lang="en-US" dirty="0" smtClean="0"/>
              <a:t>Demographic group characteristics (385, 386)  </a:t>
            </a:r>
          </a:p>
          <a:p>
            <a:pPr marL="0" indent="0">
              <a:buNone/>
            </a:pPr>
            <a:r>
              <a:rPr lang="en-US" dirty="0"/>
              <a:t>	</a:t>
            </a:r>
            <a:r>
              <a:rPr lang="en-US" dirty="0" smtClean="0"/>
              <a:t>Place of origin (370)</a:t>
            </a:r>
          </a:p>
          <a:p>
            <a:pPr marL="0" indent="0">
              <a:buNone/>
            </a:pPr>
            <a:r>
              <a:rPr lang="en-US" dirty="0"/>
              <a:t>	</a:t>
            </a:r>
            <a:r>
              <a:rPr lang="en-US" dirty="0" smtClean="0"/>
              <a:t>Time period of creation (046 $k/$l and $o/$p, 388)</a:t>
            </a:r>
          </a:p>
          <a:p>
            <a:r>
              <a:rPr lang="en-US" dirty="0" smtClean="0"/>
              <a:t>Existing MARC fields for </a:t>
            </a:r>
          </a:p>
          <a:p>
            <a:pPr marL="0" indent="0">
              <a:buNone/>
            </a:pPr>
            <a:r>
              <a:rPr lang="en-US" dirty="0"/>
              <a:t>	</a:t>
            </a:r>
            <a:r>
              <a:rPr lang="en-US" dirty="0" smtClean="0"/>
              <a:t>Genre/form (655)</a:t>
            </a:r>
          </a:p>
          <a:p>
            <a:pPr marL="0" indent="0">
              <a:buNone/>
            </a:pPr>
            <a:r>
              <a:rPr lang="en-US" dirty="0"/>
              <a:t>	</a:t>
            </a:r>
            <a:r>
              <a:rPr lang="en-US" dirty="0" smtClean="0"/>
              <a:t>Language (008/35-37, 041)</a:t>
            </a:r>
          </a:p>
          <a:p>
            <a:pPr marL="0" indent="0">
              <a:buNone/>
            </a:pPr>
            <a:r>
              <a:rPr lang="en-US" dirty="0"/>
              <a:t>	</a:t>
            </a:r>
            <a:r>
              <a:rPr lang="en-US" dirty="0" smtClean="0"/>
              <a:t>Country of production (257)</a:t>
            </a:r>
          </a:p>
          <a:p>
            <a:pPr lvl="1"/>
            <a:endParaRPr lang="en-US" sz="28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7</a:t>
            </a:fld>
            <a:endParaRPr lang="en-US"/>
          </a:p>
        </p:txBody>
      </p:sp>
    </p:spTree>
    <p:extLst>
      <p:ext uri="{BB962C8B-B14F-4D97-AF65-F5344CB8AC3E}">
        <p14:creationId xmlns:p14="http://schemas.microsoft.com/office/powerpoint/2010/main" val="30108806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825624"/>
            <a:ext cx="10515600" cy="4801317"/>
          </a:xfrm>
        </p:spPr>
        <p:txBody>
          <a:bodyPr>
            <a:normAutofit/>
          </a:bodyPr>
          <a:lstStyle/>
          <a:p>
            <a:pPr marL="0" indent="0">
              <a:buNone/>
            </a:pPr>
            <a:r>
              <a:rPr lang="en-US" dirty="0" smtClean="0"/>
              <a:t>245 </a:t>
            </a:r>
            <a:r>
              <a:rPr lang="en-US" dirty="0"/>
              <a:t>04  The Canada year book</a:t>
            </a:r>
            <a:r>
              <a:rPr lang="en-US" dirty="0" smtClean="0"/>
              <a:t>.</a:t>
            </a:r>
            <a:endParaRPr lang="en-US" dirty="0"/>
          </a:p>
          <a:p>
            <a:pPr marL="0" indent="0">
              <a:buNone/>
            </a:pPr>
            <a:r>
              <a:rPr lang="en-US" dirty="0"/>
              <a:t>310 __  Annual (irregular)</a:t>
            </a:r>
          </a:p>
          <a:p>
            <a:pPr marL="0" indent="0">
              <a:buNone/>
            </a:pPr>
            <a:r>
              <a:rPr lang="en-US" dirty="0" smtClean="0"/>
              <a:t>362 0_  </a:t>
            </a:r>
            <a:r>
              <a:rPr lang="en-US" dirty="0"/>
              <a:t>1905-</a:t>
            </a:r>
          </a:p>
          <a:p>
            <a:pPr marL="0" indent="0">
              <a:buNone/>
            </a:pPr>
            <a:r>
              <a:rPr lang="en-US" dirty="0" smtClean="0"/>
              <a:t>362 1_  </a:t>
            </a:r>
            <a:r>
              <a:rPr lang="en-US" dirty="0"/>
              <a:t>Ceased in print with </a:t>
            </a:r>
            <a:r>
              <a:rPr lang="en-US" dirty="0" smtClean="0"/>
              <a:t>2012.</a:t>
            </a:r>
          </a:p>
          <a:p>
            <a:pPr marL="0" indent="0">
              <a:buNone/>
            </a:pPr>
            <a:r>
              <a:rPr lang="en-US" dirty="0" smtClean="0"/>
              <a:t>651 _0  Canada $v Statistics $v </a:t>
            </a:r>
            <a:r>
              <a:rPr lang="en-US" dirty="0"/>
              <a:t>Periodicals.</a:t>
            </a:r>
          </a:p>
          <a:p>
            <a:pPr marL="0" indent="0">
              <a:buNone/>
            </a:pPr>
            <a:r>
              <a:rPr lang="en-US" dirty="0" smtClean="0">
                <a:solidFill>
                  <a:srgbClr val="FF0000"/>
                </a:solidFill>
              </a:rPr>
              <a:t>655 _7  Statistics.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Yearbooks. $2 </a:t>
            </a:r>
            <a:r>
              <a:rPr lang="en-US" dirty="0" err="1" smtClean="0">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8268523" y="1690688"/>
            <a:ext cx="2765965" cy="419290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70</a:t>
            </a:fld>
            <a:endParaRPr lang="en-US"/>
          </a:p>
        </p:txBody>
      </p:sp>
    </p:spTree>
    <p:extLst>
      <p:ext uri="{BB962C8B-B14F-4D97-AF65-F5344CB8AC3E}">
        <p14:creationId xmlns:p14="http://schemas.microsoft.com/office/powerpoint/2010/main" val="8906113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625" y="0"/>
            <a:ext cx="10515600" cy="1325563"/>
          </a:xfrm>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2625" y="1325563"/>
            <a:ext cx="10515600" cy="4801317"/>
          </a:xfrm>
        </p:spPr>
        <p:txBody>
          <a:bodyPr>
            <a:normAutofit/>
          </a:bodyPr>
          <a:lstStyle/>
          <a:p>
            <a:pPr marL="0" indent="0">
              <a:buNone/>
            </a:pPr>
            <a:r>
              <a:rPr lang="en-US" dirty="0" smtClean="0"/>
              <a:t>130 0</a:t>
            </a:r>
            <a:r>
              <a:rPr lang="en-US" dirty="0"/>
              <a:t>_  Columbian (Vancouver, Wash</a:t>
            </a:r>
            <a:r>
              <a:rPr lang="en-US" dirty="0" smtClean="0"/>
              <a:t>.)</a:t>
            </a:r>
          </a:p>
          <a:p>
            <a:pPr marL="0" indent="0">
              <a:buNone/>
            </a:pPr>
            <a:r>
              <a:rPr lang="en-US" dirty="0"/>
              <a:t>245 14  The Columbian.</a:t>
            </a:r>
          </a:p>
          <a:p>
            <a:pPr marL="0" indent="0">
              <a:buNone/>
            </a:pPr>
            <a:r>
              <a:rPr lang="en-US" dirty="0"/>
              <a:t>310 </a:t>
            </a:r>
            <a:r>
              <a:rPr lang="en-US" dirty="0" smtClean="0"/>
              <a:t>__  </a:t>
            </a:r>
            <a:r>
              <a:rPr lang="en-US" dirty="0"/>
              <a:t>Daily (Mon.-Fri.), </a:t>
            </a:r>
            <a:r>
              <a:rPr lang="en-US" dirty="0" smtClean="0"/>
              <a:t>$b </a:t>
            </a:r>
            <a:r>
              <a:rPr lang="en-US" dirty="0"/>
              <a:t>&lt;Mar. 9, 1989-</a:t>
            </a:r>
            <a:r>
              <a:rPr lang="en-US" dirty="0" smtClean="0"/>
              <a:t>&gt;</a:t>
            </a:r>
          </a:p>
          <a:p>
            <a:pPr marL="0" indent="0">
              <a:buNone/>
            </a:pPr>
            <a:r>
              <a:rPr lang="en-US" dirty="0" smtClean="0"/>
              <a:t>321 </a:t>
            </a:r>
            <a:r>
              <a:rPr lang="en-US" dirty="0"/>
              <a:t>__  Daily (except Saturdays), </a:t>
            </a:r>
            <a:r>
              <a:rPr lang="en-US" dirty="0" smtClean="0"/>
              <a:t>$b 1937-</a:t>
            </a:r>
          </a:p>
          <a:p>
            <a:pPr marL="0" indent="0">
              <a:buNone/>
            </a:pPr>
            <a:r>
              <a:rPr lang="en-US" dirty="0" smtClean="0"/>
              <a:t>651 _0  Vancouver (Wash.) $v </a:t>
            </a:r>
            <a:r>
              <a:rPr lang="en-US" dirty="0"/>
              <a:t>Newspapers</a:t>
            </a:r>
            <a:r>
              <a:rPr lang="en-US" dirty="0" smtClean="0"/>
              <a:t>.</a:t>
            </a:r>
          </a:p>
          <a:p>
            <a:pPr marL="0" indent="0">
              <a:buNone/>
            </a:pPr>
            <a:r>
              <a:rPr lang="en-US" dirty="0" smtClean="0"/>
              <a:t>651 _0  Clark County (Wash.) $v Newspapers</a:t>
            </a:r>
            <a:endParaRPr lang="en-US" dirty="0"/>
          </a:p>
          <a:p>
            <a:pPr marL="0" indent="0">
              <a:buNone/>
            </a:pPr>
            <a:r>
              <a:rPr lang="en-US" dirty="0" smtClean="0">
                <a:solidFill>
                  <a:srgbClr val="FF0000"/>
                </a:solidFill>
              </a:rPr>
              <a:t>655 _7  Newspapers. $2 </a:t>
            </a:r>
            <a:r>
              <a:rPr lang="en-US" dirty="0" err="1" smtClean="0">
                <a:solidFill>
                  <a:srgbClr val="FF0000"/>
                </a:solidFill>
              </a:rPr>
              <a:t>lcgft</a:t>
            </a:r>
            <a:endParaRPr lang="en-US" dirty="0" smtClean="0">
              <a:solidFill>
                <a:srgbClr val="FF0000"/>
              </a:solidFill>
            </a:endParaRPr>
          </a:p>
        </p:txBody>
      </p:sp>
      <p:pic>
        <p:nvPicPr>
          <p:cNvPr id="6" name="Picture 5"/>
          <p:cNvPicPr>
            <a:picLocks noChangeAspect="1"/>
          </p:cNvPicPr>
          <p:nvPr/>
        </p:nvPicPr>
        <p:blipFill>
          <a:blip r:embed="rId3"/>
          <a:stretch>
            <a:fillRect/>
          </a:stretch>
        </p:blipFill>
        <p:spPr>
          <a:xfrm>
            <a:off x="5469674" y="4614862"/>
            <a:ext cx="5410200" cy="1924050"/>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71</a:t>
            </a:fld>
            <a:endParaRPr lang="en-US"/>
          </a:p>
        </p:txBody>
      </p:sp>
    </p:spTree>
    <p:extLst>
      <p:ext uri="{BB962C8B-B14F-4D97-AF65-F5344CB8AC3E}">
        <p14:creationId xmlns:p14="http://schemas.microsoft.com/office/powerpoint/2010/main" val="11835356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8962"/>
          </a:xfrm>
        </p:spPr>
        <p:txBody>
          <a:bodyPr>
            <a:normAutofit fontScale="90000"/>
          </a:bodyPr>
          <a:lstStyle/>
          <a:p>
            <a:r>
              <a:rPr lang="en-US" dirty="0" smtClean="0"/>
              <a:t>General Term Examples - Serials</a:t>
            </a:r>
            <a:endParaRPr lang="en-US" dirty="0"/>
          </a:p>
        </p:txBody>
      </p:sp>
      <p:sp>
        <p:nvSpPr>
          <p:cNvPr id="3" name="Content Placeholder 2"/>
          <p:cNvSpPr>
            <a:spLocks noGrp="1"/>
          </p:cNvSpPr>
          <p:nvPr>
            <p:ph idx="1"/>
          </p:nvPr>
        </p:nvSpPr>
        <p:spPr>
          <a:xfrm>
            <a:off x="838200" y="1318554"/>
            <a:ext cx="11004395" cy="5539446"/>
          </a:xfrm>
        </p:spPr>
        <p:txBody>
          <a:bodyPr>
            <a:normAutofit lnSpcReduction="10000"/>
          </a:bodyPr>
          <a:lstStyle/>
          <a:p>
            <a:pPr marL="0" indent="0">
              <a:buNone/>
            </a:pPr>
            <a:r>
              <a:rPr lang="en-US" dirty="0" smtClean="0"/>
              <a:t>130 </a:t>
            </a:r>
            <a:r>
              <a:rPr lang="en-US" dirty="0"/>
              <a:t>_0  Representative American speeches (2015</a:t>
            </a:r>
            <a:r>
              <a:rPr lang="en-US" dirty="0" smtClean="0"/>
              <a:t>)</a:t>
            </a:r>
            <a:endParaRPr lang="en-US" dirty="0"/>
          </a:p>
          <a:p>
            <a:pPr marL="0" indent="0">
              <a:buNone/>
            </a:pPr>
            <a:r>
              <a:rPr lang="en-US" dirty="0"/>
              <a:t>245 10  Representative American speeches.</a:t>
            </a:r>
          </a:p>
          <a:p>
            <a:pPr marL="0" indent="0">
              <a:buNone/>
            </a:pPr>
            <a:r>
              <a:rPr lang="en-US" dirty="0" smtClean="0"/>
              <a:t>310 __  Annual</a:t>
            </a:r>
          </a:p>
          <a:p>
            <a:pPr marL="0" indent="0">
              <a:buNone/>
            </a:pPr>
            <a:r>
              <a:rPr lang="en-US" dirty="0" smtClean="0"/>
              <a:t>362 1_  </a:t>
            </a:r>
            <a:r>
              <a:rPr lang="en-US" dirty="0"/>
              <a:t>Began with 2014/2015</a:t>
            </a:r>
            <a:r>
              <a:rPr lang="en-US" dirty="0" smtClean="0"/>
              <a:t>.</a:t>
            </a:r>
          </a:p>
          <a:p>
            <a:pPr marL="0" indent="0">
              <a:buNone/>
            </a:pPr>
            <a:r>
              <a:rPr lang="en-US" dirty="0" smtClean="0"/>
              <a:t>386 __  Americans $2 </a:t>
            </a:r>
            <a:r>
              <a:rPr lang="en-US" dirty="0" err="1" smtClean="0"/>
              <a:t>lcdgt</a:t>
            </a:r>
            <a:endParaRPr lang="en-US" dirty="0" smtClean="0"/>
          </a:p>
          <a:p>
            <a:pPr marL="0" indent="0">
              <a:buNone/>
            </a:pPr>
            <a:r>
              <a:rPr lang="en-US" dirty="0"/>
              <a:t>490 </a:t>
            </a:r>
            <a:r>
              <a:rPr lang="en-US" dirty="0" smtClean="0"/>
              <a:t>1_  The </a:t>
            </a:r>
            <a:r>
              <a:rPr lang="en-US" dirty="0"/>
              <a:t>reference shelf</a:t>
            </a:r>
          </a:p>
          <a:p>
            <a:pPr marL="0" indent="0">
              <a:buNone/>
            </a:pPr>
            <a:r>
              <a:rPr lang="en-US" dirty="0"/>
              <a:t>650 </a:t>
            </a:r>
            <a:r>
              <a:rPr lang="en-US" dirty="0" smtClean="0"/>
              <a:t>_0  Speeches</a:t>
            </a:r>
            <a:r>
              <a:rPr lang="en-US" dirty="0"/>
              <a:t>, addresses, etc., </a:t>
            </a:r>
            <a:r>
              <a:rPr lang="en-US" dirty="0" smtClean="0"/>
              <a:t>American</a:t>
            </a:r>
          </a:p>
          <a:p>
            <a:pPr marL="0" indent="0">
              <a:buNone/>
            </a:pPr>
            <a:r>
              <a:rPr lang="en-US" dirty="0"/>
              <a:t>	</a:t>
            </a:r>
            <a:r>
              <a:rPr lang="en-US" dirty="0" smtClean="0"/>
              <a:t>   $y 21st century $v </a:t>
            </a:r>
            <a:r>
              <a:rPr lang="en-US" dirty="0"/>
              <a:t>Periodicals</a:t>
            </a:r>
            <a:r>
              <a:rPr lang="en-US" dirty="0" smtClean="0"/>
              <a:t>.</a:t>
            </a:r>
          </a:p>
          <a:p>
            <a:pPr marL="0" indent="0">
              <a:buNone/>
            </a:pPr>
            <a:r>
              <a:rPr lang="en-US" dirty="0" smtClean="0">
                <a:solidFill>
                  <a:srgbClr val="FF0000"/>
                </a:solidFill>
              </a:rPr>
              <a:t>655 _7  Speeches.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Serial </a:t>
            </a:r>
            <a:r>
              <a:rPr lang="en-US" dirty="0">
                <a:solidFill>
                  <a:srgbClr val="FF0000"/>
                </a:solidFill>
              </a:rPr>
              <a:t>publications.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t>830 _0  Reference shelf.</a:t>
            </a:r>
            <a:endParaRPr lang="en-US" dirty="0"/>
          </a:p>
        </p:txBody>
      </p:sp>
      <p:pic>
        <p:nvPicPr>
          <p:cNvPr id="4" name="Picture 3"/>
          <p:cNvPicPr>
            <a:picLocks noChangeAspect="1"/>
          </p:cNvPicPr>
          <p:nvPr/>
        </p:nvPicPr>
        <p:blipFill>
          <a:blip r:embed="rId3"/>
          <a:stretch>
            <a:fillRect/>
          </a:stretch>
        </p:blipFill>
        <p:spPr>
          <a:xfrm>
            <a:off x="8254830" y="2006253"/>
            <a:ext cx="2807970" cy="3905631"/>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72</a:t>
            </a:fld>
            <a:endParaRPr lang="en-US"/>
          </a:p>
        </p:txBody>
      </p:sp>
    </p:spTree>
    <p:extLst>
      <p:ext uri="{BB962C8B-B14F-4D97-AF65-F5344CB8AC3E}">
        <p14:creationId xmlns:p14="http://schemas.microsoft.com/office/powerpoint/2010/main" val="37804749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199" y="1825624"/>
            <a:ext cx="11149361" cy="4801317"/>
          </a:xfrm>
        </p:spPr>
        <p:txBody>
          <a:bodyPr>
            <a:normAutofit/>
          </a:bodyPr>
          <a:lstStyle/>
          <a:p>
            <a:pPr marL="0" indent="0">
              <a:buNone/>
            </a:pPr>
            <a:r>
              <a:rPr lang="en-US" dirty="0" smtClean="0"/>
              <a:t>245 </a:t>
            </a:r>
            <a:r>
              <a:rPr lang="en-US" dirty="0"/>
              <a:t>00 </a:t>
            </a:r>
            <a:r>
              <a:rPr lang="en-US" dirty="0" smtClean="0"/>
              <a:t> Safety committees for the real world.</a:t>
            </a:r>
          </a:p>
          <a:p>
            <a:pPr marL="514350" indent="-514350">
              <a:buAutoNum type="arabicPlain" startAt="310"/>
            </a:pPr>
            <a:r>
              <a:rPr lang="en-US" dirty="0" smtClean="0"/>
              <a:t> __  Annual</a:t>
            </a:r>
          </a:p>
          <a:p>
            <a:pPr marL="0" indent="0">
              <a:buNone/>
            </a:pPr>
            <a:r>
              <a:rPr lang="en-US" dirty="0"/>
              <a:t>650 </a:t>
            </a:r>
            <a:r>
              <a:rPr lang="en-US" dirty="0" smtClean="0"/>
              <a:t>_0  Industrial </a:t>
            </a:r>
            <a:r>
              <a:rPr lang="en-US" dirty="0"/>
              <a:t>safety </a:t>
            </a:r>
            <a:r>
              <a:rPr lang="en-US" dirty="0" smtClean="0"/>
              <a:t>$z </a:t>
            </a:r>
            <a:r>
              <a:rPr lang="en-US" dirty="0"/>
              <a:t>Oregon </a:t>
            </a:r>
            <a:r>
              <a:rPr lang="en-US" dirty="0" smtClean="0"/>
              <a:t>$v </a:t>
            </a:r>
          </a:p>
          <a:p>
            <a:pPr marL="0" indent="0">
              <a:buNone/>
            </a:pPr>
            <a:r>
              <a:rPr lang="en-US" dirty="0"/>
              <a:t>	</a:t>
            </a:r>
            <a:r>
              <a:rPr lang="en-US" dirty="0" smtClean="0"/>
              <a:t>   Handbooks</a:t>
            </a:r>
            <a:r>
              <a:rPr lang="en-US" dirty="0"/>
              <a:t>, manuals, etc</a:t>
            </a:r>
            <a:r>
              <a:rPr lang="en-US" dirty="0" smtClean="0"/>
              <a:t>.</a:t>
            </a:r>
          </a:p>
          <a:p>
            <a:pPr marL="0" indent="0">
              <a:buNone/>
            </a:pPr>
            <a:r>
              <a:rPr lang="en-US" dirty="0" smtClean="0"/>
              <a:t>650 _0  Industrial </a:t>
            </a:r>
            <a:r>
              <a:rPr lang="en-US" dirty="0"/>
              <a:t>hygiene </a:t>
            </a:r>
            <a:r>
              <a:rPr lang="en-US" dirty="0" smtClean="0"/>
              <a:t>$z </a:t>
            </a:r>
            <a:r>
              <a:rPr lang="en-US" dirty="0"/>
              <a:t>Oregon </a:t>
            </a:r>
            <a:r>
              <a:rPr lang="en-US" dirty="0" smtClean="0"/>
              <a:t>$v </a:t>
            </a:r>
          </a:p>
          <a:p>
            <a:pPr marL="0" indent="0">
              <a:buNone/>
            </a:pPr>
            <a:r>
              <a:rPr lang="en-US" dirty="0"/>
              <a:t>	</a:t>
            </a:r>
            <a:r>
              <a:rPr lang="en-US" dirty="0" smtClean="0"/>
              <a:t>   Handbooks</a:t>
            </a:r>
            <a:r>
              <a:rPr lang="en-US" dirty="0"/>
              <a:t>, manuals, etc.</a:t>
            </a:r>
          </a:p>
          <a:p>
            <a:pPr marL="0" indent="0">
              <a:buNone/>
            </a:pPr>
            <a:r>
              <a:rPr lang="en-US" dirty="0" smtClean="0">
                <a:solidFill>
                  <a:srgbClr val="FF0000"/>
                </a:solidFill>
              </a:rPr>
              <a:t>655 _7  Handbooks and manuals.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771398"/>
            <a:ext cx="3238500" cy="4320159"/>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73</a:t>
            </a:fld>
            <a:endParaRPr lang="en-US"/>
          </a:p>
        </p:txBody>
      </p:sp>
    </p:spTree>
    <p:extLst>
      <p:ext uri="{BB962C8B-B14F-4D97-AF65-F5344CB8AC3E}">
        <p14:creationId xmlns:p14="http://schemas.microsoft.com/office/powerpoint/2010/main" val="24143635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825624"/>
            <a:ext cx="6856141" cy="4801317"/>
          </a:xfrm>
        </p:spPr>
        <p:txBody>
          <a:bodyPr>
            <a:normAutofit/>
          </a:bodyPr>
          <a:lstStyle/>
          <a:p>
            <a:pPr marL="0" indent="0">
              <a:buNone/>
            </a:pPr>
            <a:r>
              <a:rPr lang="en-US" dirty="0"/>
              <a:t>245 00  The New York </a:t>
            </a:r>
            <a:r>
              <a:rPr lang="en-US" dirty="0" smtClean="0"/>
              <a:t>times </a:t>
            </a:r>
            <a:r>
              <a:rPr lang="en-US" dirty="0"/>
              <a:t>theater reviews</a:t>
            </a:r>
            <a:r>
              <a:rPr lang="en-US" dirty="0" smtClean="0"/>
              <a:t>.</a:t>
            </a:r>
          </a:p>
          <a:p>
            <a:pPr marL="0" indent="0">
              <a:buNone/>
            </a:pPr>
            <a:r>
              <a:rPr lang="en-US" dirty="0"/>
              <a:t>310 __  Biennial, </a:t>
            </a:r>
            <a:r>
              <a:rPr lang="en-US" dirty="0" smtClean="0"/>
              <a:t>$b </a:t>
            </a:r>
            <a:r>
              <a:rPr lang="en-US" dirty="0"/>
              <a:t>1971-72-</a:t>
            </a:r>
          </a:p>
          <a:p>
            <a:pPr marL="0" indent="0">
              <a:buNone/>
            </a:pPr>
            <a:r>
              <a:rPr lang="en-US" dirty="0"/>
              <a:t>650 _0  </a:t>
            </a:r>
            <a:r>
              <a:rPr lang="en-US" dirty="0" smtClean="0"/>
              <a:t>Theater $z </a:t>
            </a:r>
            <a:r>
              <a:rPr lang="en-US" dirty="0"/>
              <a:t>United States </a:t>
            </a:r>
            <a:r>
              <a:rPr lang="en-US" dirty="0" smtClean="0"/>
              <a:t>$v Reviews</a:t>
            </a:r>
          </a:p>
          <a:p>
            <a:pPr marL="0" indent="0">
              <a:buNone/>
            </a:pPr>
            <a:r>
              <a:rPr lang="en-US" dirty="0"/>
              <a:t>	</a:t>
            </a:r>
            <a:r>
              <a:rPr lang="en-US" dirty="0" smtClean="0"/>
              <a:t>   $v </a:t>
            </a:r>
            <a:r>
              <a:rPr lang="en-US" dirty="0"/>
              <a:t>Periodicals.</a:t>
            </a:r>
          </a:p>
          <a:p>
            <a:pPr marL="0" indent="0">
              <a:buNone/>
            </a:pPr>
            <a:r>
              <a:rPr lang="en-US" dirty="0">
                <a:solidFill>
                  <a:srgbClr val="FF0000"/>
                </a:solidFill>
              </a:rPr>
              <a:t>655 </a:t>
            </a:r>
            <a:r>
              <a:rPr lang="en-US" dirty="0" smtClean="0">
                <a:solidFill>
                  <a:srgbClr val="FF0000"/>
                </a:solidFill>
              </a:rPr>
              <a:t>_7  Theater </a:t>
            </a:r>
            <a:r>
              <a:rPr lang="en-US" dirty="0">
                <a:solidFill>
                  <a:srgbClr val="FF0000"/>
                </a:solidFill>
              </a:rPr>
              <a:t>reviews.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Serial publications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496" y="1825624"/>
            <a:ext cx="2858929" cy="3927920"/>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74</a:t>
            </a:fld>
            <a:endParaRPr lang="en-US"/>
          </a:p>
        </p:txBody>
      </p:sp>
    </p:spTree>
    <p:extLst>
      <p:ext uri="{BB962C8B-B14F-4D97-AF65-F5344CB8AC3E}">
        <p14:creationId xmlns:p14="http://schemas.microsoft.com/office/powerpoint/2010/main" val="27645228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Term Examples - Serials</a:t>
            </a:r>
            <a:endParaRPr lang="en-US" dirty="0"/>
          </a:p>
        </p:txBody>
      </p:sp>
      <p:sp>
        <p:nvSpPr>
          <p:cNvPr id="3" name="Content Placeholder 2"/>
          <p:cNvSpPr>
            <a:spLocks noGrp="1"/>
          </p:cNvSpPr>
          <p:nvPr>
            <p:ph idx="1"/>
          </p:nvPr>
        </p:nvSpPr>
        <p:spPr>
          <a:xfrm>
            <a:off x="838200" y="1825624"/>
            <a:ext cx="10515600" cy="4801317"/>
          </a:xfrm>
        </p:spPr>
        <p:txBody>
          <a:bodyPr>
            <a:normAutofit/>
          </a:bodyPr>
          <a:lstStyle/>
          <a:p>
            <a:pPr marL="0" indent="0">
              <a:buNone/>
            </a:pPr>
            <a:r>
              <a:rPr lang="en-US" dirty="0" smtClean="0"/>
              <a:t>111 2_  Vancouver </a:t>
            </a:r>
            <a:r>
              <a:rPr lang="en-US" dirty="0"/>
              <a:t>Queer Film &amp; Video </a:t>
            </a:r>
            <a:r>
              <a:rPr lang="en-US" dirty="0" smtClean="0"/>
              <a:t>Festival, $e author.</a:t>
            </a:r>
            <a:endParaRPr lang="en-US" dirty="0"/>
          </a:p>
          <a:p>
            <a:pPr marL="0" indent="0">
              <a:buNone/>
            </a:pPr>
            <a:r>
              <a:rPr lang="en-US" dirty="0" smtClean="0"/>
              <a:t>245 14  The </a:t>
            </a:r>
            <a:r>
              <a:rPr lang="en-US" dirty="0"/>
              <a:t>... Annual Vancouver Queer Film &amp; Video Festival : </a:t>
            </a:r>
            <a:r>
              <a:rPr lang="en-US" dirty="0" smtClean="0"/>
              <a:t>$b 	 	   festival </a:t>
            </a:r>
            <a:r>
              <a:rPr lang="en-US" dirty="0"/>
              <a:t>guide</a:t>
            </a:r>
            <a:r>
              <a:rPr lang="en-US" dirty="0" smtClean="0"/>
              <a:t>.</a:t>
            </a:r>
          </a:p>
          <a:p>
            <a:pPr marL="0" indent="0">
              <a:buNone/>
            </a:pPr>
            <a:r>
              <a:rPr lang="en-US" dirty="0" smtClean="0"/>
              <a:t>310 __  Annual</a:t>
            </a:r>
          </a:p>
          <a:p>
            <a:pPr marL="0" indent="0">
              <a:buNone/>
            </a:pPr>
            <a:r>
              <a:rPr lang="en-US" dirty="0" smtClean="0"/>
              <a:t>611 20  Vancouver </a:t>
            </a:r>
            <a:r>
              <a:rPr lang="en-US" dirty="0"/>
              <a:t>Queer Film &amp; Video Festival </a:t>
            </a:r>
            <a:r>
              <a:rPr lang="en-US" dirty="0" smtClean="0"/>
              <a:t>$v </a:t>
            </a:r>
            <a:r>
              <a:rPr lang="en-US" dirty="0"/>
              <a:t>Periodicals.</a:t>
            </a:r>
          </a:p>
          <a:p>
            <a:pPr marL="0" indent="0">
              <a:buNone/>
            </a:pPr>
            <a:r>
              <a:rPr lang="en-US" dirty="0"/>
              <a:t>650 </a:t>
            </a:r>
            <a:r>
              <a:rPr lang="en-US" dirty="0" smtClean="0"/>
              <a:t>_0  Gay </a:t>
            </a:r>
            <a:r>
              <a:rPr lang="en-US" dirty="0"/>
              <a:t>and lesbian film festivals </a:t>
            </a:r>
            <a:r>
              <a:rPr lang="en-US" dirty="0" smtClean="0"/>
              <a:t>$z </a:t>
            </a:r>
            <a:r>
              <a:rPr lang="en-US" dirty="0"/>
              <a:t>British Columbia </a:t>
            </a:r>
            <a:r>
              <a:rPr lang="en-US" dirty="0" smtClean="0"/>
              <a:t>$z </a:t>
            </a:r>
            <a:r>
              <a:rPr lang="en-US" dirty="0"/>
              <a:t>Vancouver </a:t>
            </a:r>
            <a:r>
              <a:rPr lang="en-US" dirty="0" smtClean="0"/>
              <a:t>	   $v </a:t>
            </a:r>
            <a:r>
              <a:rPr lang="en-US" dirty="0"/>
              <a:t>Periodicals</a:t>
            </a:r>
            <a:r>
              <a:rPr lang="en-US" dirty="0" smtClean="0"/>
              <a:t>.</a:t>
            </a:r>
          </a:p>
          <a:p>
            <a:pPr marL="0" indent="0">
              <a:buNone/>
            </a:pPr>
            <a:r>
              <a:rPr lang="en-US" dirty="0" smtClean="0">
                <a:solidFill>
                  <a:srgbClr val="FF0000"/>
                </a:solidFill>
              </a:rPr>
              <a:t>655 _7  Film festival programs.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Serial publications. $2 </a:t>
            </a:r>
            <a:r>
              <a:rPr lang="en-US" dirty="0" err="1" smtClean="0">
                <a:solidFill>
                  <a:srgbClr val="FF0000"/>
                </a:solidFill>
              </a:rPr>
              <a:t>lcgft</a:t>
            </a:r>
            <a:endParaRPr lang="en-US" dirty="0">
              <a:solidFill>
                <a:srgbClr val="FF0000"/>
              </a:solidFill>
            </a:endParaRPr>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75</a:t>
            </a:fld>
            <a:endParaRPr lang="en-US"/>
          </a:p>
        </p:txBody>
      </p:sp>
    </p:spTree>
    <p:extLst>
      <p:ext uri="{BB962C8B-B14F-4D97-AF65-F5344CB8AC3E}">
        <p14:creationId xmlns:p14="http://schemas.microsoft.com/office/powerpoint/2010/main" val="9808256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738" y="205380"/>
            <a:ext cx="10515600" cy="572756"/>
          </a:xfrm>
        </p:spPr>
        <p:txBody>
          <a:bodyPr>
            <a:normAutofit fontScale="90000"/>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710738" y="1051007"/>
            <a:ext cx="11265672" cy="5670468"/>
          </a:xfrm>
        </p:spPr>
        <p:txBody>
          <a:bodyPr>
            <a:normAutofit/>
          </a:bodyPr>
          <a:lstStyle/>
          <a:p>
            <a:pPr marL="0" indent="0">
              <a:buNone/>
            </a:pPr>
            <a:r>
              <a:rPr lang="en-US" dirty="0" smtClean="0"/>
              <a:t>100 1_ </a:t>
            </a:r>
            <a:r>
              <a:rPr lang="en-US" dirty="0"/>
              <a:t>King, Coretta Scott, </a:t>
            </a:r>
            <a:r>
              <a:rPr lang="en-US" dirty="0" smtClean="0"/>
              <a:t>$d </a:t>
            </a:r>
            <a:r>
              <a:rPr lang="en-US" dirty="0"/>
              <a:t>1927-2006, </a:t>
            </a:r>
            <a:r>
              <a:rPr lang="en-US" dirty="0" smtClean="0"/>
              <a:t>$e </a:t>
            </a:r>
            <a:r>
              <a:rPr lang="en-US" dirty="0"/>
              <a:t>author.</a:t>
            </a:r>
          </a:p>
          <a:p>
            <a:pPr marL="0" indent="0">
              <a:buNone/>
            </a:pPr>
            <a:r>
              <a:rPr lang="en-US" dirty="0" smtClean="0"/>
              <a:t>245 10 My </a:t>
            </a:r>
            <a:r>
              <a:rPr lang="en-US" dirty="0"/>
              <a:t>life, my love, my legacy / </a:t>
            </a:r>
            <a:r>
              <a:rPr lang="en-US" dirty="0" smtClean="0"/>
              <a:t>$c </a:t>
            </a:r>
            <a:r>
              <a:rPr lang="en-US" dirty="0"/>
              <a:t>Coretta Scott King as told to </a:t>
            </a:r>
            <a:r>
              <a:rPr lang="en-US" dirty="0" smtClean="0"/>
              <a:t>the Rev. </a:t>
            </a:r>
          </a:p>
          <a:p>
            <a:pPr marL="0" indent="0">
              <a:buNone/>
            </a:pPr>
            <a:r>
              <a:rPr lang="en-US" dirty="0"/>
              <a:t>	</a:t>
            </a:r>
            <a:r>
              <a:rPr lang="en-US" dirty="0" smtClean="0"/>
              <a:t>  Dr.  </a:t>
            </a:r>
            <a:r>
              <a:rPr lang="en-US" dirty="0"/>
              <a:t>Barbara Reynolds.</a:t>
            </a:r>
          </a:p>
          <a:p>
            <a:pPr marL="0" indent="0">
              <a:buNone/>
            </a:pPr>
            <a:r>
              <a:rPr lang="en-US" dirty="0"/>
              <a:t>250 </a:t>
            </a:r>
            <a:r>
              <a:rPr lang="en-US" dirty="0" smtClean="0"/>
              <a:t>__ </a:t>
            </a:r>
            <a:r>
              <a:rPr lang="en-US" dirty="0"/>
              <a:t>Unabridged.</a:t>
            </a:r>
          </a:p>
          <a:p>
            <a:pPr marL="0" indent="0">
              <a:buNone/>
            </a:pPr>
            <a:r>
              <a:rPr lang="en-US" dirty="0"/>
              <a:t>300 __ 1 online resource (1 sound file (14 hr., 30 min.)) : </a:t>
            </a:r>
            <a:r>
              <a:rPr lang="en-US" dirty="0" smtClean="0"/>
              <a:t>$b digital</a:t>
            </a:r>
          </a:p>
          <a:p>
            <a:pPr marL="0" indent="0">
              <a:buNone/>
            </a:pPr>
            <a:r>
              <a:rPr lang="en-US" dirty="0" smtClean="0"/>
              <a:t>600 10 King</a:t>
            </a:r>
            <a:r>
              <a:rPr lang="en-US" dirty="0"/>
              <a:t>, Coretta Scott, </a:t>
            </a:r>
            <a:r>
              <a:rPr lang="en-US" dirty="0" smtClean="0"/>
              <a:t>$d </a:t>
            </a:r>
            <a:r>
              <a:rPr lang="en-US" dirty="0"/>
              <a:t>1927-2006.</a:t>
            </a:r>
          </a:p>
          <a:p>
            <a:pPr marL="0" indent="0">
              <a:buNone/>
            </a:pPr>
            <a:r>
              <a:rPr lang="en-US" dirty="0" smtClean="0"/>
              <a:t>600 10 King</a:t>
            </a:r>
            <a:r>
              <a:rPr lang="en-US" dirty="0"/>
              <a:t>, Martin Luther, </a:t>
            </a:r>
            <a:r>
              <a:rPr lang="en-US" dirty="0" smtClean="0"/>
              <a:t>$c </a:t>
            </a:r>
            <a:r>
              <a:rPr lang="en-US" dirty="0"/>
              <a:t>Jr., </a:t>
            </a:r>
            <a:r>
              <a:rPr lang="en-US" dirty="0" smtClean="0"/>
              <a:t>$d </a:t>
            </a:r>
            <a:r>
              <a:rPr lang="en-US" dirty="0"/>
              <a:t>1929-1968.</a:t>
            </a:r>
          </a:p>
          <a:p>
            <a:pPr marL="0" indent="0">
              <a:buNone/>
            </a:pPr>
            <a:r>
              <a:rPr lang="en-US" dirty="0"/>
              <a:t>650 </a:t>
            </a:r>
            <a:r>
              <a:rPr lang="en-US" dirty="0" smtClean="0"/>
              <a:t>_0 Civil </a:t>
            </a:r>
            <a:r>
              <a:rPr lang="en-US" dirty="0"/>
              <a:t>rights workers </a:t>
            </a:r>
            <a:r>
              <a:rPr lang="en-US" dirty="0" smtClean="0"/>
              <a:t>$z </a:t>
            </a:r>
            <a:r>
              <a:rPr lang="en-US" dirty="0"/>
              <a:t>United States </a:t>
            </a:r>
            <a:r>
              <a:rPr lang="en-US" dirty="0" smtClean="0"/>
              <a:t>$v </a:t>
            </a:r>
            <a:r>
              <a:rPr lang="en-US" dirty="0"/>
              <a:t>Biography.</a:t>
            </a:r>
            <a:endParaRPr lang="en-US" dirty="0" smtClean="0"/>
          </a:p>
          <a:p>
            <a:pPr marL="0" indent="0">
              <a:buNone/>
            </a:pPr>
            <a:r>
              <a:rPr lang="en-US" dirty="0" smtClean="0"/>
              <a:t>  …</a:t>
            </a:r>
          </a:p>
          <a:p>
            <a:pPr marL="0" indent="0">
              <a:buNone/>
            </a:pPr>
            <a:r>
              <a:rPr lang="en-US" dirty="0" smtClean="0">
                <a:solidFill>
                  <a:srgbClr val="FF0000"/>
                </a:solidFill>
              </a:rPr>
              <a:t>655 _7 Autobiographies.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Audiobooks. $2 </a:t>
            </a:r>
            <a:r>
              <a:rPr lang="en-US" dirty="0" err="1" smtClean="0">
                <a:solidFill>
                  <a:srgbClr val="FF0000"/>
                </a:solidFill>
              </a:rPr>
              <a:t>lcgft</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9161882" y="3696017"/>
            <a:ext cx="2646331" cy="2660333"/>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76</a:t>
            </a:fld>
            <a:endParaRPr lang="en-US"/>
          </a:p>
        </p:txBody>
      </p:sp>
    </p:spTree>
    <p:extLst>
      <p:ext uri="{BB962C8B-B14F-4D97-AF65-F5344CB8AC3E}">
        <p14:creationId xmlns:p14="http://schemas.microsoft.com/office/powerpoint/2010/main" val="32685589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788"/>
            <a:ext cx="10515600" cy="348308"/>
          </a:xfrm>
        </p:spPr>
        <p:txBody>
          <a:bodyPr>
            <a:normAutofit fontScale="90000"/>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838200" y="979061"/>
            <a:ext cx="11353801" cy="5878939"/>
          </a:xfrm>
        </p:spPr>
        <p:txBody>
          <a:bodyPr>
            <a:normAutofit fontScale="77500" lnSpcReduction="20000"/>
          </a:bodyPr>
          <a:lstStyle/>
          <a:p>
            <a:pPr marL="0" indent="0">
              <a:buNone/>
            </a:pPr>
            <a:r>
              <a:rPr lang="en-US" altLang="ko-KR" dirty="0" smtClean="0"/>
              <a:t>245 </a:t>
            </a:r>
            <a:r>
              <a:rPr lang="en-US" altLang="ko-KR" dirty="0"/>
              <a:t>00  Travel writers / </a:t>
            </a:r>
            <a:r>
              <a:rPr lang="en-US" altLang="ko-KR" dirty="0" smtClean="0"/>
              <a:t>$c </a:t>
            </a:r>
            <a:r>
              <a:rPr lang="en-US" altLang="ko-KR" dirty="0"/>
              <a:t>compilation, Steve Cleary</a:t>
            </a:r>
            <a:r>
              <a:rPr lang="en-US" altLang="ko-KR" dirty="0" smtClean="0"/>
              <a:t>.</a:t>
            </a:r>
          </a:p>
          <a:p>
            <a:pPr marL="0" indent="0">
              <a:buNone/>
            </a:pPr>
            <a:r>
              <a:rPr lang="en-US" altLang="ko-KR" dirty="0"/>
              <a:t>300 __  2 audio discs (150 min.) : </a:t>
            </a:r>
            <a:r>
              <a:rPr lang="en-US" altLang="ko-KR" dirty="0" smtClean="0"/>
              <a:t>$b </a:t>
            </a:r>
            <a:r>
              <a:rPr lang="en-US" altLang="ko-KR" dirty="0"/>
              <a:t>digital, CD audio ; </a:t>
            </a:r>
            <a:r>
              <a:rPr lang="en-US" altLang="ko-KR" dirty="0" smtClean="0"/>
              <a:t>$c </a:t>
            </a:r>
            <a:r>
              <a:rPr lang="en-US" altLang="ko-KR" dirty="0"/>
              <a:t>4 3/4 in. + </a:t>
            </a:r>
            <a:r>
              <a:rPr lang="en-US" altLang="ko-KR" dirty="0" smtClean="0"/>
              <a:t>$e 1 </a:t>
            </a:r>
            <a:r>
              <a:rPr lang="en-US" altLang="ko-KR" dirty="0"/>
              <a:t>booklet (13 </a:t>
            </a:r>
            <a:r>
              <a:rPr lang="en-US" altLang="ko-KR" dirty="0" smtClean="0"/>
              <a:t>unnumbered</a:t>
            </a:r>
          </a:p>
          <a:p>
            <a:pPr marL="0" indent="0">
              <a:buNone/>
            </a:pPr>
            <a:r>
              <a:rPr lang="en-US" altLang="ko-KR" dirty="0" smtClean="0"/>
              <a:t>              </a:t>
            </a:r>
            <a:r>
              <a:rPr lang="en-US" altLang="ko-KR" dirty="0"/>
              <a:t>pages </a:t>
            </a:r>
            <a:r>
              <a:rPr lang="en-US" altLang="ko-KR" dirty="0" smtClean="0"/>
              <a:t>: illustrations </a:t>
            </a:r>
            <a:r>
              <a:rPr lang="en-US" altLang="ko-KR" dirty="0"/>
              <a:t>; 12 cm).</a:t>
            </a:r>
            <a:endParaRPr lang="en-US" altLang="ko-KR" dirty="0" smtClean="0"/>
          </a:p>
          <a:p>
            <a:pPr marL="0" indent="0">
              <a:buNone/>
            </a:pPr>
            <a:r>
              <a:rPr lang="en-US" altLang="ko-KR" dirty="0"/>
              <a:t>500 __  "A mixture of radio broadcasts and live talks and readings</a:t>
            </a:r>
            <a:r>
              <a:rPr lang="en-US" altLang="ko-KR" dirty="0" smtClean="0"/>
              <a:t>"--Accompanying </a:t>
            </a:r>
            <a:r>
              <a:rPr lang="en-US" altLang="ko-KR" dirty="0"/>
              <a:t>booklet.</a:t>
            </a:r>
          </a:p>
          <a:p>
            <a:pPr marL="0" indent="0">
              <a:buNone/>
            </a:pPr>
            <a:r>
              <a:rPr lang="en-US" altLang="ko-KR" dirty="0" smtClean="0"/>
              <a:t>505 0_  disc </a:t>
            </a:r>
            <a:r>
              <a:rPr lang="en-US" altLang="ko-KR" dirty="0"/>
              <a:t>1. Marooned on Elephant Island / Leonard D.A. Hussey (3:04</a:t>
            </a:r>
            <a:r>
              <a:rPr lang="en-US" altLang="ko-KR" dirty="0" smtClean="0"/>
              <a:t>). Speaking </a:t>
            </a:r>
            <a:r>
              <a:rPr lang="en-US" altLang="ko-KR" dirty="0"/>
              <a:t>personally </a:t>
            </a:r>
            <a:r>
              <a:rPr lang="en-US" altLang="ko-KR" dirty="0" smtClean="0"/>
              <a:t>/</a:t>
            </a:r>
          </a:p>
          <a:p>
            <a:pPr marL="0" indent="0">
              <a:buNone/>
            </a:pPr>
            <a:r>
              <a:rPr lang="en-US" altLang="ko-KR" dirty="0" smtClean="0"/>
              <a:t>              </a:t>
            </a:r>
            <a:r>
              <a:rPr lang="en-US" altLang="ko-KR" dirty="0"/>
              <a:t>Rosita Forbes (7:48). The philosophy of exploration / </a:t>
            </a:r>
            <a:r>
              <a:rPr lang="en-US" altLang="ko-KR" dirty="0" smtClean="0"/>
              <a:t>Freya </a:t>
            </a:r>
            <a:r>
              <a:rPr lang="en-US" altLang="ko-KR" dirty="0"/>
              <a:t>Stark (17:35). Nuptials of the </a:t>
            </a:r>
            <a:endParaRPr lang="en-US" altLang="ko-KR" dirty="0" smtClean="0"/>
          </a:p>
          <a:p>
            <a:pPr marL="0" indent="0">
              <a:buNone/>
            </a:pPr>
            <a:r>
              <a:rPr lang="en-US" altLang="ko-KR" dirty="0" smtClean="0"/>
              <a:t>              East </a:t>
            </a:r>
            <a:r>
              <a:rPr lang="en-US" altLang="ko-KR" dirty="0"/>
              <a:t>and West / </a:t>
            </a:r>
            <a:r>
              <a:rPr lang="en-US" altLang="ko-KR" dirty="0" err="1"/>
              <a:t>Sacheverell</a:t>
            </a:r>
            <a:r>
              <a:rPr lang="en-US" altLang="ko-KR" dirty="0"/>
              <a:t> </a:t>
            </a:r>
            <a:r>
              <a:rPr lang="en-US" altLang="ko-KR" dirty="0" smtClean="0"/>
              <a:t>Sitwell (</a:t>
            </a:r>
            <a:r>
              <a:rPr lang="en-US" altLang="ko-KR" dirty="0"/>
              <a:t>12:46). Interview at her home in </a:t>
            </a:r>
            <a:r>
              <a:rPr lang="en-US" altLang="ko-KR" dirty="0" err="1"/>
              <a:t>Chandolin</a:t>
            </a:r>
            <a:r>
              <a:rPr lang="en-US" altLang="ko-KR" dirty="0"/>
              <a:t> / </a:t>
            </a:r>
            <a:r>
              <a:rPr lang="en-US" altLang="ko-KR" dirty="0" smtClean="0"/>
              <a:t>Ella</a:t>
            </a:r>
          </a:p>
          <a:p>
            <a:pPr marL="0" indent="0">
              <a:buNone/>
            </a:pPr>
            <a:r>
              <a:rPr lang="en-US" altLang="ko-KR" dirty="0" smtClean="0"/>
              <a:t>              </a:t>
            </a:r>
            <a:r>
              <a:rPr lang="en-US" altLang="ko-KR" dirty="0" err="1"/>
              <a:t>Maillant</a:t>
            </a:r>
            <a:r>
              <a:rPr lang="en-US" altLang="ko-KR" dirty="0"/>
              <a:t> ; interviewer, </a:t>
            </a:r>
            <a:r>
              <a:rPr lang="en-US" altLang="ko-KR" dirty="0" smtClean="0"/>
              <a:t>Bridget </a:t>
            </a:r>
            <a:r>
              <a:rPr lang="en-US" altLang="ko-KR" dirty="0"/>
              <a:t>Carter (17:21). On the Bushmen of the Kalahari / </a:t>
            </a:r>
            <a:r>
              <a:rPr lang="en-US" altLang="ko-KR" dirty="0" smtClean="0"/>
              <a:t>Laurens</a:t>
            </a:r>
          </a:p>
          <a:p>
            <a:pPr marL="0" indent="0">
              <a:buNone/>
            </a:pPr>
            <a:r>
              <a:rPr lang="en-US" altLang="ko-KR" dirty="0" smtClean="0"/>
              <a:t>              </a:t>
            </a:r>
            <a:r>
              <a:rPr lang="en-US" altLang="ko-KR" dirty="0"/>
              <a:t>van der </a:t>
            </a:r>
            <a:r>
              <a:rPr lang="en-US" altLang="ko-KR" dirty="0" smtClean="0"/>
              <a:t>Post </a:t>
            </a:r>
            <a:r>
              <a:rPr lang="en-US" altLang="ko-KR" dirty="0"/>
              <a:t>(19:10) -- disc 2. The time of my life / Peter Fleming (20:49). The </a:t>
            </a:r>
            <a:r>
              <a:rPr lang="en-US" altLang="ko-KR" dirty="0" smtClean="0"/>
              <a:t>empty</a:t>
            </a:r>
          </a:p>
          <a:p>
            <a:pPr marL="0" indent="0">
              <a:buNone/>
            </a:pPr>
            <a:r>
              <a:rPr lang="en-US" altLang="ko-KR" dirty="0"/>
              <a:t> </a:t>
            </a:r>
            <a:r>
              <a:rPr lang="en-US" altLang="ko-KR" dirty="0" smtClean="0"/>
              <a:t>             </a:t>
            </a:r>
            <a:r>
              <a:rPr lang="en-US" altLang="ko-KR" dirty="0"/>
              <a:t>quarter </a:t>
            </a:r>
            <a:r>
              <a:rPr lang="en-US" altLang="ko-KR" dirty="0" smtClean="0"/>
              <a:t>/ Wilfred </a:t>
            </a:r>
            <a:r>
              <a:rPr lang="en-US" altLang="ko-KR" dirty="0" err="1"/>
              <a:t>Thesiger</a:t>
            </a:r>
            <a:r>
              <a:rPr lang="en-US" altLang="ko-KR" dirty="0"/>
              <a:t> (16:02). The last fiesta / Laurie Lee (13:57). Turning points / </a:t>
            </a:r>
            <a:r>
              <a:rPr lang="en-US" altLang="ko-KR" dirty="0" smtClean="0"/>
              <a:t>Eric</a:t>
            </a:r>
          </a:p>
          <a:p>
            <a:pPr marL="0" indent="0">
              <a:buNone/>
            </a:pPr>
            <a:r>
              <a:rPr lang="en-US" altLang="ko-KR" dirty="0"/>
              <a:t> </a:t>
            </a:r>
            <a:r>
              <a:rPr lang="en-US" altLang="ko-KR" dirty="0" smtClean="0"/>
              <a:t>             Newby </a:t>
            </a:r>
            <a:r>
              <a:rPr lang="en-US" altLang="ko-KR" dirty="0"/>
              <a:t>(11.28). Trieste and the meaning of nowhere / Jan Morris (6:02). By camel </a:t>
            </a:r>
            <a:r>
              <a:rPr lang="en-US" altLang="ko-KR" dirty="0" smtClean="0"/>
              <a:t>across</a:t>
            </a:r>
          </a:p>
          <a:p>
            <a:pPr marL="0" indent="0">
              <a:buNone/>
            </a:pPr>
            <a:r>
              <a:rPr lang="en-US" altLang="ko-KR" dirty="0"/>
              <a:t>	</a:t>
            </a:r>
            <a:r>
              <a:rPr lang="en-US" altLang="ko-KR" dirty="0" smtClean="0"/>
              <a:t>Sahara </a:t>
            </a:r>
            <a:r>
              <a:rPr lang="en-US" altLang="ko-KR" dirty="0"/>
              <a:t>/ Geoffrey </a:t>
            </a:r>
            <a:r>
              <a:rPr lang="en-US" altLang="ko-KR" dirty="0" err="1"/>
              <a:t>Moorhouse</a:t>
            </a:r>
            <a:r>
              <a:rPr lang="en-US" altLang="ko-KR" dirty="0"/>
              <a:t> ; interviewer, Robert Williams (4:55)..</a:t>
            </a:r>
          </a:p>
          <a:p>
            <a:pPr marL="0" indent="0">
              <a:buNone/>
            </a:pPr>
            <a:r>
              <a:rPr lang="en-US" dirty="0" smtClean="0">
                <a:solidFill>
                  <a:srgbClr val="FF0000"/>
                </a:solidFill>
              </a:rPr>
              <a:t>655 _7  Travel writing.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a:t>
            </a:r>
            <a:r>
              <a:rPr lang="en-US" dirty="0">
                <a:solidFill>
                  <a:srgbClr val="FF0000"/>
                </a:solidFill>
              </a:rPr>
              <a:t>Literary </a:t>
            </a:r>
            <a:r>
              <a:rPr lang="en-US" dirty="0" smtClean="0">
                <a:solidFill>
                  <a:srgbClr val="FF0000"/>
                </a:solidFill>
              </a:rPr>
              <a:t>readings.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Nonfiction radio programs.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Interviews. $2 </a:t>
            </a:r>
            <a:r>
              <a:rPr lang="en-US" dirty="0" err="1" smtClean="0">
                <a:solidFill>
                  <a:srgbClr val="FF0000"/>
                </a:solidFill>
              </a:rPr>
              <a:t>lcgft</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00A331D-2EB0-4CEE-8662-2FAB66802E28}" type="slidenum">
              <a:rPr lang="en-US" smtClean="0"/>
              <a:t>77</a:t>
            </a:fld>
            <a:endParaRPr lang="en-US"/>
          </a:p>
        </p:txBody>
      </p:sp>
    </p:spTree>
    <p:extLst>
      <p:ext uri="{BB962C8B-B14F-4D97-AF65-F5344CB8AC3E}">
        <p14:creationId xmlns:p14="http://schemas.microsoft.com/office/powerpoint/2010/main" val="159387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 - </a:t>
            </a:r>
            <a:r>
              <a:rPr lang="en-US" dirty="0" err="1" smtClean="0"/>
              <a:t>Nontextual</a:t>
            </a:r>
            <a:endParaRPr lang="en-US" dirty="0">
              <a:latin typeface="Castellar" panose="020A0402060406010301" pitchFamily="18" charset="0"/>
            </a:endParaRPr>
          </a:p>
        </p:txBody>
      </p:sp>
      <p:sp>
        <p:nvSpPr>
          <p:cNvPr id="3" name="Content Placeholder 2"/>
          <p:cNvSpPr>
            <a:spLocks noGrp="1"/>
          </p:cNvSpPr>
          <p:nvPr>
            <p:ph idx="1"/>
          </p:nvPr>
        </p:nvSpPr>
        <p:spPr>
          <a:xfrm>
            <a:off x="548951" y="1331102"/>
            <a:ext cx="11123646" cy="4801317"/>
          </a:xfrm>
        </p:spPr>
        <p:txBody>
          <a:bodyPr>
            <a:normAutofit/>
          </a:bodyPr>
          <a:lstStyle/>
          <a:p>
            <a:pPr marL="0" indent="0">
              <a:buNone/>
            </a:pPr>
            <a:r>
              <a:rPr lang="en-US" altLang="ja-JP" dirty="0" smtClean="0"/>
              <a:t>245 00 Stink </a:t>
            </a:r>
            <a:r>
              <a:rPr lang="en-US" altLang="ja-JP" dirty="0"/>
              <a:t>bugs of Oregon.</a:t>
            </a:r>
          </a:p>
          <a:p>
            <a:pPr marL="0" indent="0">
              <a:buNone/>
            </a:pPr>
            <a:r>
              <a:rPr lang="en-US" altLang="ja-JP" dirty="0"/>
              <a:t>264 </a:t>
            </a:r>
            <a:r>
              <a:rPr lang="en-US" altLang="ja-JP" dirty="0" smtClean="0"/>
              <a:t>1_ Salem</a:t>
            </a:r>
            <a:r>
              <a:rPr lang="en-US" altLang="ja-JP" dirty="0"/>
              <a:t>, OR : </a:t>
            </a:r>
            <a:r>
              <a:rPr lang="en-US" altLang="ja-JP" dirty="0" smtClean="0"/>
              <a:t>$b </a:t>
            </a:r>
            <a:r>
              <a:rPr lang="en-US" altLang="ja-JP" dirty="0"/>
              <a:t>Oregon Department of Agriculture, Plant </a:t>
            </a:r>
            <a:r>
              <a:rPr lang="en-US" altLang="ja-JP" dirty="0" smtClean="0"/>
              <a:t>Protection 	  and </a:t>
            </a:r>
            <a:r>
              <a:rPr lang="en-US" altLang="ja-JP" dirty="0"/>
              <a:t>Conservation Program, Insect Pest Prevention and Management, </a:t>
            </a:r>
            <a:r>
              <a:rPr lang="en-US" altLang="ja-JP" dirty="0" smtClean="0"/>
              <a:t>  	 $c </a:t>
            </a:r>
            <a:r>
              <a:rPr lang="en-US" altLang="ja-JP" dirty="0"/>
              <a:t>[2017]</a:t>
            </a:r>
          </a:p>
          <a:p>
            <a:pPr marL="0" indent="0">
              <a:buNone/>
            </a:pPr>
            <a:r>
              <a:rPr lang="en-US" altLang="ja-JP" dirty="0" smtClean="0"/>
              <a:t>300 __ 1 </a:t>
            </a:r>
            <a:r>
              <a:rPr lang="en-US" altLang="ja-JP" dirty="0"/>
              <a:t>poster ; </a:t>
            </a:r>
            <a:r>
              <a:rPr lang="en-US" altLang="ja-JP" dirty="0" smtClean="0"/>
              <a:t>$b </a:t>
            </a:r>
            <a:r>
              <a:rPr lang="en-US" altLang="ja-JP" dirty="0"/>
              <a:t>color ; </a:t>
            </a:r>
            <a:r>
              <a:rPr lang="en-US" altLang="ja-JP" dirty="0" smtClean="0"/>
              <a:t>$c </a:t>
            </a:r>
            <a:r>
              <a:rPr lang="en-US" altLang="ja-JP" dirty="0"/>
              <a:t>46 x 31 </a:t>
            </a:r>
            <a:r>
              <a:rPr lang="en-US" altLang="ja-JP" dirty="0" smtClean="0"/>
              <a:t>cm</a:t>
            </a:r>
          </a:p>
          <a:p>
            <a:pPr marL="0" indent="0">
              <a:buNone/>
            </a:pPr>
            <a:r>
              <a:rPr lang="en-US" altLang="ja-JP" dirty="0"/>
              <a:t>650 </a:t>
            </a:r>
            <a:r>
              <a:rPr lang="en-US" altLang="ja-JP" dirty="0" smtClean="0"/>
              <a:t>_0 Stinkbugs $z </a:t>
            </a:r>
            <a:r>
              <a:rPr lang="en-US" altLang="ja-JP" dirty="0"/>
              <a:t>Oregon </a:t>
            </a:r>
            <a:r>
              <a:rPr lang="en-US" altLang="ja-JP" dirty="0" smtClean="0"/>
              <a:t>$v </a:t>
            </a:r>
            <a:r>
              <a:rPr lang="en-US" altLang="ja-JP" dirty="0"/>
              <a:t>Posters.</a:t>
            </a:r>
            <a:endParaRPr lang="en-US" altLang="ja-JP" dirty="0" smtClean="0"/>
          </a:p>
          <a:p>
            <a:pPr marL="0" indent="0">
              <a:buNone/>
            </a:pPr>
            <a:r>
              <a:rPr lang="en-US" dirty="0" smtClean="0">
                <a:solidFill>
                  <a:srgbClr val="FF0000"/>
                </a:solidFill>
              </a:rPr>
              <a:t>655 _7 Wildlife posters. $2 </a:t>
            </a:r>
            <a:r>
              <a:rPr lang="en-US" dirty="0" err="1" smtClean="0">
                <a:solidFill>
                  <a:srgbClr val="FF0000"/>
                </a:solidFill>
              </a:rPr>
              <a:t>lcgft</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872" y="2871787"/>
            <a:ext cx="2446496" cy="3667125"/>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78</a:t>
            </a:fld>
            <a:endParaRPr lang="en-US"/>
          </a:p>
        </p:txBody>
      </p:sp>
    </p:spTree>
    <p:extLst>
      <p:ext uri="{BB962C8B-B14F-4D97-AF65-F5344CB8AC3E}">
        <p14:creationId xmlns:p14="http://schemas.microsoft.com/office/powerpoint/2010/main" val="27425841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39" y="161342"/>
            <a:ext cx="10515600" cy="980427"/>
          </a:xfrm>
        </p:spPr>
        <p:txBody>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394039" y="1278294"/>
            <a:ext cx="11566849" cy="4801317"/>
          </a:xfrm>
        </p:spPr>
        <p:txBody>
          <a:bodyPr>
            <a:normAutofit/>
          </a:bodyPr>
          <a:lstStyle/>
          <a:p>
            <a:pPr marL="0" indent="0">
              <a:buNone/>
            </a:pPr>
            <a:r>
              <a:rPr lang="en-US" altLang="ja-JP" dirty="0"/>
              <a:t>245 00  Volcano : </a:t>
            </a:r>
            <a:r>
              <a:rPr lang="en-US" altLang="ja-JP" dirty="0" smtClean="0"/>
              <a:t>$b </a:t>
            </a:r>
            <a:r>
              <a:rPr lang="en-US" altLang="ja-JP" dirty="0"/>
              <a:t>a board game </a:t>
            </a:r>
            <a:r>
              <a:rPr lang="en-US" altLang="ja-JP" dirty="0" smtClean="0"/>
              <a:t>odyssey </a:t>
            </a:r>
            <a:r>
              <a:rPr lang="en-US" altLang="ja-JP" dirty="0"/>
              <a:t>to the May 18th eruption of </a:t>
            </a:r>
            <a:r>
              <a:rPr lang="en-US" altLang="ja-JP" dirty="0" smtClean="0"/>
              <a:t>Mount</a:t>
            </a:r>
          </a:p>
          <a:p>
            <a:pPr marL="0" indent="0">
              <a:buNone/>
            </a:pPr>
            <a:r>
              <a:rPr lang="en-US" altLang="ja-JP" dirty="0"/>
              <a:t>	</a:t>
            </a:r>
            <a:r>
              <a:rPr lang="en-US" altLang="ja-JP" dirty="0" smtClean="0"/>
              <a:t>   </a:t>
            </a:r>
            <a:r>
              <a:rPr lang="en-US" altLang="ja-JP" dirty="0"/>
              <a:t>St. Helens</a:t>
            </a:r>
            <a:r>
              <a:rPr lang="en-US" altLang="ja-JP" dirty="0" smtClean="0"/>
              <a:t>.</a:t>
            </a:r>
            <a:endParaRPr lang="en-US" altLang="ja-JP" dirty="0"/>
          </a:p>
          <a:p>
            <a:pPr marL="0" indent="0">
              <a:buNone/>
            </a:pPr>
            <a:r>
              <a:rPr lang="en-US" altLang="ja-JP" dirty="0"/>
              <a:t>300 __  1 game (1 board, 1 rules sheet, 6 colored move markers, 1 dice, </a:t>
            </a:r>
            <a:r>
              <a:rPr lang="en-US" altLang="ja-JP" dirty="0" smtClean="0"/>
              <a:t>31</a:t>
            </a:r>
          </a:p>
          <a:p>
            <a:pPr marL="0" indent="0">
              <a:buNone/>
            </a:pPr>
            <a:r>
              <a:rPr lang="en-US" altLang="ja-JP" dirty="0"/>
              <a:t>	</a:t>
            </a:r>
            <a:r>
              <a:rPr lang="en-US" altLang="ja-JP" dirty="0" smtClean="0"/>
              <a:t>   </a:t>
            </a:r>
            <a:r>
              <a:rPr lang="en-US" altLang="ja-JP" dirty="0"/>
              <a:t>blue cards, 37 red cards, and 34 grey cards) : </a:t>
            </a:r>
            <a:r>
              <a:rPr lang="en-US" altLang="ja-JP" dirty="0" smtClean="0"/>
              <a:t>$b </a:t>
            </a:r>
            <a:r>
              <a:rPr lang="en-US" altLang="ja-JP" dirty="0"/>
              <a:t>paper, cardboard, </a:t>
            </a:r>
            <a:r>
              <a:rPr lang="en-US" altLang="ja-JP" dirty="0" smtClean="0"/>
              <a:t>and</a:t>
            </a:r>
          </a:p>
          <a:p>
            <a:pPr marL="0" indent="0">
              <a:buNone/>
            </a:pPr>
            <a:r>
              <a:rPr lang="en-US" altLang="ja-JP" dirty="0"/>
              <a:t>	</a:t>
            </a:r>
            <a:r>
              <a:rPr lang="en-US" altLang="ja-JP" dirty="0" smtClean="0"/>
              <a:t>   </a:t>
            </a:r>
            <a:r>
              <a:rPr lang="en-US" altLang="ja-JP" dirty="0"/>
              <a:t>plastic ; </a:t>
            </a:r>
            <a:r>
              <a:rPr lang="en-US" altLang="ja-JP" dirty="0" smtClean="0"/>
              <a:t>$c </a:t>
            </a:r>
            <a:r>
              <a:rPr lang="en-US" altLang="ja-JP" dirty="0"/>
              <a:t>34 x 30 x 5 cm</a:t>
            </a:r>
            <a:endParaRPr lang="en-US" dirty="0" smtClean="0"/>
          </a:p>
          <a:p>
            <a:pPr marL="0" indent="0">
              <a:buNone/>
            </a:pPr>
            <a:r>
              <a:rPr lang="en-US" dirty="0" smtClean="0">
                <a:solidFill>
                  <a:srgbClr val="FF0000"/>
                </a:solidFill>
              </a:rPr>
              <a:t>655 _7  </a:t>
            </a:r>
            <a:r>
              <a:rPr lang="en-US" dirty="0">
                <a:solidFill>
                  <a:srgbClr val="FF0000"/>
                </a:solidFill>
              </a:rPr>
              <a:t>Board games.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7" name="Picture 6"/>
          <p:cNvPicPr>
            <a:picLocks noChangeAspect="1"/>
          </p:cNvPicPr>
          <p:nvPr/>
        </p:nvPicPr>
        <p:blipFill>
          <a:blip r:embed="rId3"/>
          <a:stretch>
            <a:fillRect/>
          </a:stretch>
        </p:blipFill>
        <p:spPr>
          <a:xfrm>
            <a:off x="6679882" y="3516408"/>
            <a:ext cx="2889695" cy="3205067"/>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79</a:t>
            </a:fld>
            <a:endParaRPr lang="en-US"/>
          </a:p>
        </p:txBody>
      </p:sp>
    </p:spTree>
    <p:extLst>
      <p:ext uri="{BB962C8B-B14F-4D97-AF65-F5344CB8AC3E}">
        <p14:creationId xmlns:p14="http://schemas.microsoft.com/office/powerpoint/2010/main" val="184060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838199" y="1825624"/>
            <a:ext cx="11030893" cy="4810565"/>
          </a:xfrm>
        </p:spPr>
        <p:txBody>
          <a:bodyPr>
            <a:normAutofit/>
          </a:bodyPr>
          <a:lstStyle/>
          <a:p>
            <a:pPr>
              <a:spcAft>
                <a:spcPts val="1200"/>
              </a:spcAft>
            </a:pPr>
            <a:r>
              <a:rPr lang="en-US" dirty="0" smtClean="0"/>
              <a:t>LC has not yet fully implemented LCGFT in all of its cataloging</a:t>
            </a:r>
          </a:p>
          <a:p>
            <a:pPr>
              <a:spcAft>
                <a:spcPts val="1200"/>
              </a:spcAft>
            </a:pPr>
            <a:r>
              <a:rPr lang="en-US" dirty="0" smtClean="0"/>
              <a:t>No changes yet to LCSH policies.  Continue to assign LCSH according to the </a:t>
            </a:r>
            <a:r>
              <a:rPr lang="en-US" i="1" dirty="0" smtClean="0"/>
              <a:t>Subject Headings Manual</a:t>
            </a:r>
            <a:r>
              <a:rPr lang="en-US" dirty="0" smtClean="0"/>
              <a:t> and assign LCGFT, LCDGT, and LCMPT </a:t>
            </a:r>
            <a:r>
              <a:rPr lang="en-US" i="1" dirty="0" smtClean="0"/>
              <a:t>in addition</a:t>
            </a:r>
          </a:p>
          <a:p>
            <a:r>
              <a:rPr lang="en-US" dirty="0" smtClean="0"/>
              <a:t>LC </a:t>
            </a:r>
            <a:r>
              <a:rPr lang="en-US" dirty="0"/>
              <a:t>has no plans at this time to cancel any of the LCSH headings or form subdivisions that overlap with the </a:t>
            </a:r>
            <a:r>
              <a:rPr lang="en-US" dirty="0" smtClean="0"/>
              <a:t>genre/form </a:t>
            </a:r>
            <a:r>
              <a:rPr lang="en-US" dirty="0"/>
              <a:t>terms</a:t>
            </a:r>
            <a:endParaRPr lang="en-US" i="1" dirty="0" smtClean="0"/>
          </a:p>
          <a:p>
            <a:pPr lvl="1"/>
            <a:endParaRPr lang="en-US" sz="2800" dirty="0" smtClean="0"/>
          </a:p>
        </p:txBody>
      </p:sp>
      <p:sp>
        <p:nvSpPr>
          <p:cNvPr id="5" name="Slide Number Placeholder 4"/>
          <p:cNvSpPr>
            <a:spLocks noGrp="1"/>
          </p:cNvSpPr>
          <p:nvPr>
            <p:ph type="sldNum" sz="quarter" idx="12"/>
          </p:nvPr>
        </p:nvSpPr>
        <p:spPr/>
        <p:txBody>
          <a:bodyPr/>
          <a:lstStyle/>
          <a:p>
            <a:fld id="{A00A331D-2EB0-4CEE-8662-2FAB66802E28}" type="slidenum">
              <a:rPr lang="en-US" smtClean="0"/>
              <a:t>8</a:t>
            </a:fld>
            <a:endParaRPr lang="en-US"/>
          </a:p>
        </p:txBody>
      </p:sp>
    </p:spTree>
    <p:extLst>
      <p:ext uri="{BB962C8B-B14F-4D97-AF65-F5344CB8AC3E}">
        <p14:creationId xmlns:p14="http://schemas.microsoft.com/office/powerpoint/2010/main" val="17940209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856" y="261705"/>
            <a:ext cx="10515600" cy="418520"/>
          </a:xfrm>
        </p:spPr>
        <p:txBody>
          <a:bodyPr>
            <a:normAutofit fontScale="90000"/>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4523707" y="962423"/>
            <a:ext cx="7668293" cy="5759052"/>
          </a:xfrm>
        </p:spPr>
        <p:txBody>
          <a:bodyPr>
            <a:normAutofit fontScale="85000" lnSpcReduction="20000"/>
          </a:bodyPr>
          <a:lstStyle/>
          <a:p>
            <a:pPr marL="0" indent="0">
              <a:buNone/>
            </a:pPr>
            <a:r>
              <a:rPr lang="en-US" altLang="ja-JP" dirty="0" smtClean="0"/>
              <a:t>100 1_  Hendricks</a:t>
            </a:r>
            <a:r>
              <a:rPr lang="en-US" altLang="ja-JP" dirty="0"/>
              <a:t>, Donald, </a:t>
            </a:r>
            <a:r>
              <a:rPr lang="en-US" altLang="ja-JP" dirty="0" smtClean="0"/>
              <a:t>$e </a:t>
            </a:r>
            <a:r>
              <a:rPr lang="en-US" altLang="ja-JP" dirty="0"/>
              <a:t>artist.</a:t>
            </a:r>
          </a:p>
          <a:p>
            <a:pPr marL="0" indent="0">
              <a:buNone/>
            </a:pPr>
            <a:r>
              <a:rPr lang="en-US" altLang="ja-JP" dirty="0" smtClean="0"/>
              <a:t>245 10  Elinor</a:t>
            </a:r>
            <a:r>
              <a:rPr lang="en-US" altLang="ja-JP" dirty="0"/>
              <a:t>, Jane Austen's Sense and sensibility </a:t>
            </a:r>
            <a:r>
              <a:rPr lang="en-US" altLang="ja-JP" dirty="0" smtClean="0"/>
              <a:t>/ $c a</a:t>
            </a:r>
          </a:p>
          <a:p>
            <a:pPr marL="0" indent="0">
              <a:buNone/>
            </a:pPr>
            <a:r>
              <a:rPr lang="en-US" altLang="ja-JP" dirty="0"/>
              <a:t>	</a:t>
            </a:r>
            <a:r>
              <a:rPr lang="en-US" altLang="ja-JP" dirty="0" smtClean="0"/>
              <a:t> paper </a:t>
            </a:r>
            <a:r>
              <a:rPr lang="en-US" altLang="ja-JP" dirty="0"/>
              <a:t>doll </a:t>
            </a:r>
            <a:r>
              <a:rPr lang="en-US" altLang="ja-JP" dirty="0" smtClean="0"/>
              <a:t>by </a:t>
            </a:r>
            <a:r>
              <a:rPr lang="en-US" altLang="ja-JP" dirty="0"/>
              <a:t>Donald Hendricks</a:t>
            </a:r>
            <a:r>
              <a:rPr lang="en-US" altLang="ja-JP" dirty="0" smtClean="0"/>
              <a:t>.</a:t>
            </a:r>
          </a:p>
          <a:p>
            <a:pPr marL="0" indent="0">
              <a:buNone/>
            </a:pPr>
            <a:r>
              <a:rPr lang="en-US" dirty="0"/>
              <a:t>300 __  6 unnumbered leaves : </a:t>
            </a:r>
            <a:r>
              <a:rPr lang="en-US" dirty="0" smtClean="0"/>
              <a:t>$b </a:t>
            </a:r>
            <a:r>
              <a:rPr lang="en-US" dirty="0"/>
              <a:t>chiefly color </a:t>
            </a:r>
            <a:r>
              <a:rPr lang="en-US" dirty="0" smtClean="0"/>
              <a:t>illustrations ; </a:t>
            </a:r>
          </a:p>
          <a:p>
            <a:pPr marL="0" indent="0">
              <a:buNone/>
            </a:pPr>
            <a:r>
              <a:rPr lang="en-US" dirty="0"/>
              <a:t>	</a:t>
            </a:r>
            <a:r>
              <a:rPr lang="en-US" dirty="0" smtClean="0"/>
              <a:t> $c </a:t>
            </a:r>
            <a:r>
              <a:rPr lang="en-US" dirty="0"/>
              <a:t>28 </a:t>
            </a:r>
            <a:r>
              <a:rPr lang="en-US" dirty="0" smtClean="0"/>
              <a:t>cm</a:t>
            </a:r>
          </a:p>
          <a:p>
            <a:pPr marL="0" indent="0">
              <a:buNone/>
            </a:pPr>
            <a:r>
              <a:rPr lang="en-US" dirty="0" smtClean="0"/>
              <a:t>600 10  Dashwood</a:t>
            </a:r>
            <a:r>
              <a:rPr lang="en-US" dirty="0"/>
              <a:t>, Elinor </a:t>
            </a:r>
            <a:r>
              <a:rPr lang="en-US" dirty="0" smtClean="0"/>
              <a:t>$x </a:t>
            </a:r>
            <a:r>
              <a:rPr lang="en-US" dirty="0"/>
              <a:t>Clothing </a:t>
            </a:r>
            <a:r>
              <a:rPr lang="en-US" dirty="0" smtClean="0"/>
              <a:t>$v </a:t>
            </a:r>
            <a:r>
              <a:rPr lang="en-US" dirty="0"/>
              <a:t>Pictorial works.</a:t>
            </a:r>
          </a:p>
          <a:p>
            <a:pPr marL="0" indent="0">
              <a:buNone/>
            </a:pPr>
            <a:r>
              <a:rPr lang="en-US" dirty="0" smtClean="0"/>
              <a:t>600 10  Austen</a:t>
            </a:r>
            <a:r>
              <a:rPr lang="en-US" dirty="0"/>
              <a:t>, Jane, </a:t>
            </a:r>
            <a:r>
              <a:rPr lang="en-US" dirty="0" smtClean="0"/>
              <a:t>$d </a:t>
            </a:r>
            <a:r>
              <a:rPr lang="en-US" dirty="0"/>
              <a:t>1775-1817 </a:t>
            </a:r>
            <a:r>
              <a:rPr lang="en-US" dirty="0" smtClean="0"/>
              <a:t>$x </a:t>
            </a:r>
            <a:r>
              <a:rPr lang="en-US" dirty="0"/>
              <a:t>Characters </a:t>
            </a:r>
            <a:endParaRPr lang="en-US" dirty="0" smtClean="0"/>
          </a:p>
          <a:p>
            <a:pPr marL="0" indent="0">
              <a:buNone/>
            </a:pPr>
            <a:r>
              <a:rPr lang="en-US" dirty="0"/>
              <a:t>	</a:t>
            </a:r>
            <a:r>
              <a:rPr lang="en-US" dirty="0" smtClean="0"/>
              <a:t> $x </a:t>
            </a:r>
            <a:r>
              <a:rPr lang="en-US" dirty="0"/>
              <a:t>Clothing </a:t>
            </a:r>
            <a:r>
              <a:rPr lang="en-US" dirty="0" smtClean="0"/>
              <a:t>$v </a:t>
            </a:r>
            <a:r>
              <a:rPr lang="en-US" dirty="0"/>
              <a:t>Pictorial works.</a:t>
            </a:r>
          </a:p>
          <a:p>
            <a:pPr marL="0" indent="0">
              <a:buNone/>
            </a:pPr>
            <a:r>
              <a:rPr lang="en-US" dirty="0"/>
              <a:t>650 </a:t>
            </a:r>
            <a:r>
              <a:rPr lang="en-US" dirty="0" smtClean="0"/>
              <a:t>_0  Costume $z </a:t>
            </a:r>
            <a:r>
              <a:rPr lang="en-US" dirty="0"/>
              <a:t>England </a:t>
            </a:r>
            <a:r>
              <a:rPr lang="en-US" dirty="0" smtClean="0"/>
              <a:t>$x </a:t>
            </a:r>
            <a:r>
              <a:rPr lang="en-US" dirty="0"/>
              <a:t>History </a:t>
            </a:r>
            <a:r>
              <a:rPr lang="en-US" dirty="0" smtClean="0"/>
              <a:t>$y </a:t>
            </a:r>
            <a:r>
              <a:rPr lang="en-US" dirty="0"/>
              <a:t>19th century </a:t>
            </a:r>
            <a:endParaRPr lang="en-US" dirty="0" smtClean="0"/>
          </a:p>
          <a:p>
            <a:pPr marL="0" indent="0">
              <a:buNone/>
            </a:pPr>
            <a:r>
              <a:rPr lang="en-US" dirty="0"/>
              <a:t>	</a:t>
            </a:r>
            <a:r>
              <a:rPr lang="en-US" dirty="0" smtClean="0"/>
              <a:t> $v </a:t>
            </a:r>
            <a:r>
              <a:rPr lang="en-US" dirty="0"/>
              <a:t>Pictorial works.</a:t>
            </a:r>
          </a:p>
          <a:p>
            <a:pPr marL="0" indent="0">
              <a:buNone/>
            </a:pPr>
            <a:r>
              <a:rPr lang="en-US" dirty="0"/>
              <a:t>650 </a:t>
            </a:r>
            <a:r>
              <a:rPr lang="en-US" dirty="0" smtClean="0"/>
              <a:t>_0  Dresses $z </a:t>
            </a:r>
            <a:r>
              <a:rPr lang="en-US" dirty="0"/>
              <a:t>England </a:t>
            </a:r>
            <a:r>
              <a:rPr lang="en-US" dirty="0" smtClean="0"/>
              <a:t>$x </a:t>
            </a:r>
            <a:r>
              <a:rPr lang="en-US" dirty="0"/>
              <a:t>History </a:t>
            </a:r>
            <a:r>
              <a:rPr lang="en-US" dirty="0" smtClean="0"/>
              <a:t>$y </a:t>
            </a:r>
            <a:r>
              <a:rPr lang="en-US" dirty="0"/>
              <a:t>19th century </a:t>
            </a:r>
            <a:endParaRPr lang="en-US" dirty="0" smtClean="0"/>
          </a:p>
          <a:p>
            <a:pPr marL="0" indent="0">
              <a:buNone/>
            </a:pPr>
            <a:r>
              <a:rPr lang="en-US" dirty="0"/>
              <a:t>	</a:t>
            </a:r>
            <a:r>
              <a:rPr lang="en-US" dirty="0" smtClean="0"/>
              <a:t> $v </a:t>
            </a:r>
            <a:r>
              <a:rPr lang="en-US" dirty="0"/>
              <a:t>Pictorial works</a:t>
            </a:r>
            <a:r>
              <a:rPr lang="en-US" dirty="0" smtClean="0"/>
              <a:t>.</a:t>
            </a:r>
          </a:p>
          <a:p>
            <a:pPr marL="0" indent="0">
              <a:buNone/>
            </a:pPr>
            <a:r>
              <a:rPr lang="en-US" dirty="0">
                <a:solidFill>
                  <a:srgbClr val="FF0000"/>
                </a:solidFill>
              </a:rPr>
              <a:t>655 _7  Paper dolls.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t>700 1_  </a:t>
            </a:r>
            <a:r>
              <a:rPr lang="en-US" dirty="0" smtClean="0"/>
              <a:t>$</a:t>
            </a:r>
            <a:r>
              <a:rPr lang="en-US" dirty="0" err="1" smtClean="0"/>
              <a:t>i</a:t>
            </a:r>
            <a:r>
              <a:rPr lang="en-US" dirty="0" smtClean="0"/>
              <a:t> Illustrations </a:t>
            </a:r>
            <a:r>
              <a:rPr lang="en-US" dirty="0"/>
              <a:t>for (work): </a:t>
            </a:r>
            <a:r>
              <a:rPr lang="en-US" dirty="0" smtClean="0"/>
              <a:t>$a </a:t>
            </a:r>
            <a:r>
              <a:rPr lang="en-US" dirty="0"/>
              <a:t>Austen, Jane, </a:t>
            </a:r>
            <a:r>
              <a:rPr lang="en-US" dirty="0" smtClean="0"/>
              <a:t>$d </a:t>
            </a:r>
          </a:p>
          <a:p>
            <a:pPr marL="0" indent="0">
              <a:buNone/>
            </a:pPr>
            <a:r>
              <a:rPr lang="en-US" dirty="0"/>
              <a:t>	</a:t>
            </a:r>
            <a:r>
              <a:rPr lang="en-US" dirty="0" smtClean="0"/>
              <a:t> 1775-1817</a:t>
            </a:r>
            <a:r>
              <a:rPr lang="en-US" dirty="0"/>
              <a:t>. </a:t>
            </a:r>
            <a:r>
              <a:rPr lang="en-US" dirty="0" smtClean="0"/>
              <a:t>$t </a:t>
            </a:r>
            <a:r>
              <a:rPr lang="en-US" dirty="0"/>
              <a:t>Sense and sensibility.</a:t>
            </a:r>
          </a:p>
        </p:txBody>
      </p:sp>
      <p:pic>
        <p:nvPicPr>
          <p:cNvPr id="7" name="Picture 6"/>
          <p:cNvPicPr>
            <a:picLocks noChangeAspect="1"/>
          </p:cNvPicPr>
          <p:nvPr/>
        </p:nvPicPr>
        <p:blipFill>
          <a:blip r:embed="rId3"/>
          <a:stretch>
            <a:fillRect/>
          </a:stretch>
        </p:blipFill>
        <p:spPr>
          <a:xfrm>
            <a:off x="308284" y="1211386"/>
            <a:ext cx="3876675" cy="4976813"/>
          </a:xfrm>
          <a:prstGeom prst="rect">
            <a:avLst/>
          </a:prstGeom>
        </p:spPr>
      </p:pic>
      <p:sp>
        <p:nvSpPr>
          <p:cNvPr id="5" name="Slide Number Placeholder 4"/>
          <p:cNvSpPr>
            <a:spLocks noGrp="1"/>
          </p:cNvSpPr>
          <p:nvPr>
            <p:ph type="sldNum" sz="quarter" idx="12"/>
          </p:nvPr>
        </p:nvSpPr>
        <p:spPr/>
        <p:txBody>
          <a:bodyPr/>
          <a:lstStyle/>
          <a:p>
            <a:fld id="{A00A331D-2EB0-4CEE-8662-2FAB66802E28}" type="slidenum">
              <a:rPr lang="en-US" smtClean="0"/>
              <a:t>80</a:t>
            </a:fld>
            <a:endParaRPr lang="en-US"/>
          </a:p>
        </p:txBody>
      </p:sp>
    </p:spTree>
    <p:extLst>
      <p:ext uri="{BB962C8B-B14F-4D97-AF65-F5344CB8AC3E}">
        <p14:creationId xmlns:p14="http://schemas.microsoft.com/office/powerpoint/2010/main" val="9763325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856" y="261705"/>
            <a:ext cx="10515600" cy="418520"/>
          </a:xfrm>
        </p:spPr>
        <p:txBody>
          <a:bodyPr>
            <a:normAutofit fontScale="90000"/>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4304371" y="1098948"/>
            <a:ext cx="7887629" cy="5759052"/>
          </a:xfrm>
        </p:spPr>
        <p:txBody>
          <a:bodyPr>
            <a:normAutofit/>
          </a:bodyPr>
          <a:lstStyle/>
          <a:p>
            <a:pPr marL="0" indent="0">
              <a:buNone/>
            </a:pPr>
            <a:r>
              <a:rPr lang="en-US" altLang="ja-JP" dirty="0" smtClean="0"/>
              <a:t>100 1_  Gupta</a:t>
            </a:r>
            <a:r>
              <a:rPr lang="en-US" altLang="ja-JP" dirty="0"/>
              <a:t>, </a:t>
            </a:r>
            <a:r>
              <a:rPr lang="en-US" altLang="ja-JP" dirty="0" err="1"/>
              <a:t>Malini</a:t>
            </a:r>
            <a:r>
              <a:rPr lang="en-US" altLang="ja-JP" dirty="0"/>
              <a:t>, </a:t>
            </a:r>
            <a:r>
              <a:rPr lang="en-US" altLang="ja-JP" dirty="0" smtClean="0"/>
              <a:t>$d </a:t>
            </a:r>
            <a:r>
              <a:rPr lang="en-US" altLang="ja-JP" dirty="0"/>
              <a:t>1972- </a:t>
            </a:r>
            <a:r>
              <a:rPr lang="en-US" altLang="ja-JP" dirty="0" smtClean="0"/>
              <a:t>$e </a:t>
            </a:r>
            <a:r>
              <a:rPr lang="en-US" altLang="ja-JP" dirty="0"/>
              <a:t>book artist.</a:t>
            </a:r>
          </a:p>
          <a:p>
            <a:pPr marL="0" indent="0">
              <a:buNone/>
            </a:pPr>
            <a:r>
              <a:rPr lang="en-US" altLang="ja-JP" dirty="0" smtClean="0"/>
              <a:t>245 14  The </a:t>
            </a:r>
            <a:r>
              <a:rPr lang="en-US" altLang="ja-JP" dirty="0"/>
              <a:t>fortune teller / </a:t>
            </a:r>
            <a:r>
              <a:rPr lang="en-US" altLang="ja-JP" dirty="0" smtClean="0"/>
              <a:t>$c </a:t>
            </a:r>
            <a:r>
              <a:rPr lang="en-US" altLang="ja-JP" dirty="0"/>
              <a:t>designed </a:t>
            </a:r>
            <a:r>
              <a:rPr lang="en-US" altLang="ja-JP" dirty="0" smtClean="0"/>
              <a:t>and</a:t>
            </a:r>
          </a:p>
          <a:p>
            <a:pPr marL="0" indent="0">
              <a:buNone/>
            </a:pPr>
            <a:r>
              <a:rPr lang="en-US" altLang="ja-JP" dirty="0"/>
              <a:t> </a:t>
            </a:r>
            <a:r>
              <a:rPr lang="en-US" altLang="ja-JP" dirty="0" smtClean="0"/>
              <a:t>	   digitally </a:t>
            </a:r>
            <a:r>
              <a:rPr lang="en-US" altLang="ja-JP" dirty="0"/>
              <a:t>printed by </a:t>
            </a:r>
            <a:r>
              <a:rPr lang="en-US" altLang="ja-JP" dirty="0" err="1"/>
              <a:t>Malini</a:t>
            </a:r>
            <a:r>
              <a:rPr lang="en-US" altLang="ja-JP" dirty="0"/>
              <a:t> Gupta.</a:t>
            </a:r>
          </a:p>
          <a:p>
            <a:pPr marL="0" indent="0">
              <a:buNone/>
            </a:pPr>
            <a:r>
              <a:rPr lang="en-US" altLang="ja-JP" dirty="0" smtClean="0"/>
              <a:t>300 __  17 </a:t>
            </a:r>
            <a:r>
              <a:rPr lang="en-US" altLang="ja-JP" dirty="0"/>
              <a:t>unnumbered leaves : </a:t>
            </a:r>
            <a:r>
              <a:rPr lang="en-US" altLang="ja-JP" dirty="0" smtClean="0"/>
              <a:t>$b color</a:t>
            </a:r>
          </a:p>
          <a:p>
            <a:pPr marL="0" indent="0">
              <a:buNone/>
            </a:pPr>
            <a:r>
              <a:rPr lang="en-US" altLang="ja-JP" dirty="0"/>
              <a:t>	</a:t>
            </a:r>
            <a:r>
              <a:rPr lang="en-US" altLang="ja-JP" dirty="0" smtClean="0"/>
              <a:t>   </a:t>
            </a:r>
            <a:r>
              <a:rPr lang="en-US" altLang="ja-JP" dirty="0"/>
              <a:t>illustrations ; </a:t>
            </a:r>
            <a:r>
              <a:rPr lang="en-US" altLang="ja-JP" dirty="0" smtClean="0"/>
              <a:t>$c </a:t>
            </a:r>
            <a:r>
              <a:rPr lang="en-US" altLang="ja-JP" dirty="0"/>
              <a:t>14 cm, in box (10 x 15 x </a:t>
            </a:r>
            <a:r>
              <a:rPr lang="en-US" altLang="ja-JP" dirty="0" smtClean="0"/>
              <a:t>15</a:t>
            </a:r>
          </a:p>
          <a:p>
            <a:pPr marL="0" indent="0">
              <a:buNone/>
            </a:pPr>
            <a:r>
              <a:rPr lang="en-US" altLang="ja-JP" dirty="0"/>
              <a:t>	</a:t>
            </a:r>
            <a:r>
              <a:rPr lang="en-US" altLang="ja-JP" dirty="0" smtClean="0"/>
              <a:t>   </a:t>
            </a:r>
            <a:r>
              <a:rPr lang="en-US" altLang="ja-JP" dirty="0"/>
              <a:t>cm) + </a:t>
            </a:r>
            <a:r>
              <a:rPr lang="en-US" altLang="ja-JP" dirty="0" smtClean="0"/>
              <a:t>$e </a:t>
            </a:r>
            <a:r>
              <a:rPr lang="en-US" altLang="ja-JP" dirty="0"/>
              <a:t>1 folded sheet (10 x 12 x 12 cm), </a:t>
            </a:r>
            <a:r>
              <a:rPr lang="en-US" altLang="ja-JP" dirty="0" smtClean="0"/>
              <a:t>1</a:t>
            </a:r>
          </a:p>
          <a:p>
            <a:pPr marL="0" indent="0">
              <a:buNone/>
            </a:pPr>
            <a:r>
              <a:rPr lang="en-US" altLang="ja-JP" dirty="0"/>
              <a:t>	</a:t>
            </a:r>
            <a:r>
              <a:rPr lang="en-US" altLang="ja-JP" dirty="0" smtClean="0"/>
              <a:t>   </a:t>
            </a:r>
            <a:r>
              <a:rPr lang="en-US" altLang="ja-JP" dirty="0"/>
              <a:t>sheet (13 cm</a:t>
            </a:r>
            <a:r>
              <a:rPr lang="en-US" altLang="ja-JP" dirty="0" smtClean="0"/>
              <a:t>)</a:t>
            </a:r>
          </a:p>
          <a:p>
            <a:pPr marL="0" indent="0">
              <a:buNone/>
            </a:pPr>
            <a:r>
              <a:rPr lang="en-US" altLang="ja-JP" dirty="0">
                <a:solidFill>
                  <a:srgbClr val="FF0000"/>
                </a:solidFill>
              </a:rPr>
              <a:t>655 </a:t>
            </a:r>
            <a:r>
              <a:rPr lang="en-US" altLang="ja-JP" dirty="0" smtClean="0">
                <a:solidFill>
                  <a:srgbClr val="FF0000"/>
                </a:solidFill>
              </a:rPr>
              <a:t>_7  Cootie </a:t>
            </a:r>
            <a:r>
              <a:rPr lang="en-US" altLang="ja-JP" dirty="0">
                <a:solidFill>
                  <a:srgbClr val="FF0000"/>
                </a:solidFill>
              </a:rPr>
              <a:t>catchers. </a:t>
            </a:r>
            <a:r>
              <a:rPr lang="en-US" altLang="ja-JP" dirty="0" smtClean="0">
                <a:solidFill>
                  <a:srgbClr val="FF0000"/>
                </a:solidFill>
              </a:rPr>
              <a:t>$2 </a:t>
            </a:r>
            <a:r>
              <a:rPr lang="en-US" altLang="ja-JP" dirty="0" err="1">
                <a:solidFill>
                  <a:srgbClr val="FF0000"/>
                </a:solidFill>
              </a:rPr>
              <a:t>lcgft</a:t>
            </a:r>
            <a:endParaRPr lang="en-US" altLang="ja-JP" dirty="0">
              <a:solidFill>
                <a:srgbClr val="FF0000"/>
              </a:solidFill>
            </a:endParaRPr>
          </a:p>
          <a:p>
            <a:pPr marL="0" indent="0">
              <a:buNone/>
            </a:pPr>
            <a:r>
              <a:rPr lang="en-US" altLang="ja-JP" dirty="0">
                <a:solidFill>
                  <a:srgbClr val="FF0000"/>
                </a:solidFill>
              </a:rPr>
              <a:t>655 </a:t>
            </a:r>
            <a:r>
              <a:rPr lang="en-US" altLang="ja-JP" dirty="0" smtClean="0">
                <a:solidFill>
                  <a:srgbClr val="FF0000"/>
                </a:solidFill>
              </a:rPr>
              <a:t>_7  Toy </a:t>
            </a:r>
            <a:r>
              <a:rPr lang="en-US" altLang="ja-JP" dirty="0">
                <a:solidFill>
                  <a:srgbClr val="FF0000"/>
                </a:solidFill>
              </a:rPr>
              <a:t>and movable books. </a:t>
            </a:r>
            <a:r>
              <a:rPr lang="en-US" altLang="ja-JP" dirty="0" smtClean="0">
                <a:solidFill>
                  <a:srgbClr val="FF0000"/>
                </a:solidFill>
              </a:rPr>
              <a:t>$2 </a:t>
            </a:r>
            <a:r>
              <a:rPr lang="en-US" altLang="ja-JP" dirty="0" err="1">
                <a:solidFill>
                  <a:srgbClr val="FF0000"/>
                </a:solidFill>
              </a:rPr>
              <a:t>lcgft</a:t>
            </a:r>
            <a:endParaRPr lang="en-US" altLang="ja-JP" dirty="0">
              <a:solidFill>
                <a:srgbClr val="FF0000"/>
              </a:solidFill>
            </a:endParaRPr>
          </a:p>
          <a:p>
            <a:pPr marL="0" indent="0">
              <a:buNone/>
            </a:pPr>
            <a:r>
              <a:rPr lang="en-US" altLang="ja-JP" dirty="0">
                <a:solidFill>
                  <a:srgbClr val="FF0000"/>
                </a:solidFill>
              </a:rPr>
              <a:t>655 </a:t>
            </a:r>
            <a:r>
              <a:rPr lang="en-US" altLang="ja-JP" dirty="0" smtClean="0">
                <a:solidFill>
                  <a:srgbClr val="FF0000"/>
                </a:solidFill>
              </a:rPr>
              <a:t>_7  Artists</a:t>
            </a:r>
            <a:r>
              <a:rPr lang="en-US" altLang="ja-JP" dirty="0">
                <a:solidFill>
                  <a:srgbClr val="FF0000"/>
                </a:solidFill>
              </a:rPr>
              <a:t>' books. </a:t>
            </a:r>
            <a:r>
              <a:rPr lang="en-US" altLang="ja-JP" dirty="0" smtClean="0">
                <a:solidFill>
                  <a:srgbClr val="FF0000"/>
                </a:solidFill>
              </a:rPr>
              <a:t>$2 </a:t>
            </a:r>
            <a:r>
              <a:rPr lang="en-US" altLang="ja-JP" dirty="0" err="1">
                <a:solidFill>
                  <a:srgbClr val="FF0000"/>
                </a:solidFill>
              </a:rPr>
              <a:t>lcgft</a:t>
            </a:r>
            <a:endParaRPr lang="en-US" altLang="ja-JP" dirty="0" smtClean="0">
              <a:solidFill>
                <a:srgbClr val="FF0000"/>
              </a:solidFill>
            </a:endParaRPr>
          </a:p>
        </p:txBody>
      </p:sp>
      <p:pic>
        <p:nvPicPr>
          <p:cNvPr id="4" name="Picture 3"/>
          <p:cNvPicPr>
            <a:picLocks noChangeAspect="1"/>
          </p:cNvPicPr>
          <p:nvPr/>
        </p:nvPicPr>
        <p:blipFill>
          <a:blip r:embed="rId3"/>
          <a:stretch>
            <a:fillRect/>
          </a:stretch>
        </p:blipFill>
        <p:spPr>
          <a:xfrm>
            <a:off x="788845" y="3748532"/>
            <a:ext cx="2968085" cy="2972943"/>
          </a:xfrm>
          <a:prstGeom prst="rect">
            <a:avLst/>
          </a:prstGeom>
        </p:spPr>
      </p:pic>
      <p:pic>
        <p:nvPicPr>
          <p:cNvPr id="5" name="Picture 4"/>
          <p:cNvPicPr>
            <a:picLocks noChangeAspect="1"/>
          </p:cNvPicPr>
          <p:nvPr/>
        </p:nvPicPr>
        <p:blipFill>
          <a:blip r:embed="rId4"/>
          <a:stretch>
            <a:fillRect/>
          </a:stretch>
        </p:blipFill>
        <p:spPr>
          <a:xfrm>
            <a:off x="788845" y="1096258"/>
            <a:ext cx="2905506" cy="2436876"/>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81</a:t>
            </a:fld>
            <a:endParaRPr lang="en-US"/>
          </a:p>
        </p:txBody>
      </p:sp>
    </p:spTree>
    <p:extLst>
      <p:ext uri="{BB962C8B-B14F-4D97-AF65-F5344CB8AC3E}">
        <p14:creationId xmlns:p14="http://schemas.microsoft.com/office/powerpoint/2010/main" val="28380290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39" y="239401"/>
            <a:ext cx="10515600" cy="980427"/>
          </a:xfrm>
        </p:spPr>
        <p:txBody>
          <a:bodyPr/>
          <a:lstStyle/>
          <a:p>
            <a:r>
              <a:rPr lang="en-US" dirty="0" smtClean="0"/>
              <a:t>General Term Examples - </a:t>
            </a:r>
            <a:r>
              <a:rPr lang="en-US" dirty="0" err="1" smtClean="0"/>
              <a:t>Nontextual</a:t>
            </a:r>
            <a:endParaRPr lang="en-US" dirty="0"/>
          </a:p>
        </p:txBody>
      </p:sp>
      <p:sp>
        <p:nvSpPr>
          <p:cNvPr id="3" name="Content Placeholder 2"/>
          <p:cNvSpPr>
            <a:spLocks noGrp="1"/>
          </p:cNvSpPr>
          <p:nvPr>
            <p:ph idx="1"/>
          </p:nvPr>
        </p:nvSpPr>
        <p:spPr>
          <a:xfrm>
            <a:off x="394039" y="1679536"/>
            <a:ext cx="11566849" cy="4801317"/>
          </a:xfrm>
        </p:spPr>
        <p:txBody>
          <a:bodyPr>
            <a:normAutofit/>
          </a:bodyPr>
          <a:lstStyle/>
          <a:p>
            <a:pPr marL="0" indent="0">
              <a:buNone/>
            </a:pPr>
            <a:r>
              <a:rPr lang="en-US" altLang="ja-JP" dirty="0"/>
              <a:t>245 00  Skull with muscle attachments</a:t>
            </a:r>
            <a:r>
              <a:rPr lang="en-US" altLang="ja-JP" dirty="0" smtClean="0"/>
              <a:t>.</a:t>
            </a:r>
            <a:endParaRPr lang="en-US" altLang="ja-JP" dirty="0"/>
          </a:p>
          <a:p>
            <a:pPr marL="0" indent="0">
              <a:buNone/>
            </a:pPr>
            <a:r>
              <a:rPr lang="en-US" altLang="ja-JP" dirty="0"/>
              <a:t>300 __  1 model (4 pieces) : </a:t>
            </a:r>
            <a:r>
              <a:rPr lang="en-US" altLang="ja-JP" dirty="0" smtClean="0"/>
              <a:t>$b </a:t>
            </a:r>
            <a:r>
              <a:rPr lang="en-US" altLang="ja-JP" dirty="0"/>
              <a:t>vinyl plastic, color ; </a:t>
            </a:r>
            <a:endParaRPr lang="en-US" altLang="ja-JP" dirty="0" smtClean="0"/>
          </a:p>
          <a:p>
            <a:pPr marL="0" indent="0">
              <a:buNone/>
            </a:pPr>
            <a:r>
              <a:rPr lang="en-US" altLang="ja-JP" dirty="0"/>
              <a:t>	 </a:t>
            </a:r>
            <a:r>
              <a:rPr lang="en-US" altLang="ja-JP" dirty="0" smtClean="0"/>
              <a:t>  $c </a:t>
            </a:r>
            <a:r>
              <a:rPr lang="en-US" altLang="ja-JP" dirty="0"/>
              <a:t>28 x 21 x 21 cm + </a:t>
            </a:r>
            <a:r>
              <a:rPr lang="en-US" altLang="ja-JP" dirty="0" smtClean="0"/>
              <a:t>$e 1</a:t>
            </a:r>
          </a:p>
          <a:p>
            <a:pPr marL="0" indent="0">
              <a:buNone/>
            </a:pPr>
            <a:r>
              <a:rPr lang="en-US" altLang="ja-JP" dirty="0"/>
              <a:t>	</a:t>
            </a:r>
            <a:r>
              <a:rPr lang="en-US" altLang="ja-JP" dirty="0" smtClean="0"/>
              <a:t>   </a:t>
            </a:r>
            <a:r>
              <a:rPr lang="en-US" altLang="ja-JP" dirty="0"/>
              <a:t>identification key </a:t>
            </a:r>
            <a:r>
              <a:rPr lang="en-US" altLang="ja-JP" dirty="0" smtClean="0"/>
              <a:t>booklet</a:t>
            </a:r>
          </a:p>
          <a:p>
            <a:pPr marL="0" indent="0">
              <a:buNone/>
            </a:pPr>
            <a:r>
              <a:rPr lang="en-US" altLang="ja-JP" dirty="0"/>
              <a:t>650 </a:t>
            </a:r>
            <a:r>
              <a:rPr lang="en-US" altLang="ja-JP" dirty="0" smtClean="0"/>
              <a:t>_0  Skull $x </a:t>
            </a:r>
            <a:r>
              <a:rPr lang="en-US" altLang="ja-JP" dirty="0"/>
              <a:t>Anatomy.</a:t>
            </a:r>
          </a:p>
          <a:p>
            <a:pPr marL="0" indent="0">
              <a:buNone/>
            </a:pPr>
            <a:r>
              <a:rPr lang="en-US" altLang="ja-JP" dirty="0"/>
              <a:t>650 </a:t>
            </a:r>
            <a:r>
              <a:rPr lang="en-US" altLang="ja-JP" dirty="0" smtClean="0"/>
              <a:t>_0  Cervical </a:t>
            </a:r>
            <a:r>
              <a:rPr lang="en-US" altLang="ja-JP" dirty="0"/>
              <a:t>vertebrae </a:t>
            </a:r>
            <a:r>
              <a:rPr lang="en-US" altLang="ja-JP" dirty="0" smtClean="0"/>
              <a:t>$x </a:t>
            </a:r>
            <a:r>
              <a:rPr lang="en-US" altLang="ja-JP" dirty="0"/>
              <a:t>Anatomy.</a:t>
            </a:r>
          </a:p>
          <a:p>
            <a:pPr marL="0" indent="0">
              <a:buNone/>
            </a:pPr>
            <a:r>
              <a:rPr lang="en-US" dirty="0" smtClean="0">
                <a:solidFill>
                  <a:srgbClr val="FF0000"/>
                </a:solidFill>
              </a:rPr>
              <a:t>655 _7  </a:t>
            </a:r>
            <a:r>
              <a:rPr lang="en-US" dirty="0">
                <a:solidFill>
                  <a:srgbClr val="FF0000"/>
                </a:solidFill>
              </a:rPr>
              <a:t>Anatomical models.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8162925" y="1679536"/>
            <a:ext cx="3190875" cy="3476625"/>
          </a:xfrm>
          <a:prstGeom prst="rect">
            <a:avLst/>
          </a:prstGeom>
        </p:spPr>
      </p:pic>
      <p:sp>
        <p:nvSpPr>
          <p:cNvPr id="7" name="Slide Number Placeholder 6"/>
          <p:cNvSpPr>
            <a:spLocks noGrp="1"/>
          </p:cNvSpPr>
          <p:nvPr>
            <p:ph type="sldNum" sz="quarter" idx="12"/>
          </p:nvPr>
        </p:nvSpPr>
        <p:spPr/>
        <p:txBody>
          <a:bodyPr/>
          <a:lstStyle/>
          <a:p>
            <a:fld id="{A00A331D-2EB0-4CEE-8662-2FAB66802E28}" type="slidenum">
              <a:rPr lang="en-US" smtClean="0"/>
              <a:t>82</a:t>
            </a:fld>
            <a:endParaRPr lang="en-US"/>
          </a:p>
        </p:txBody>
      </p:sp>
    </p:spTree>
    <p:extLst>
      <p:ext uri="{BB962C8B-B14F-4D97-AF65-F5344CB8AC3E}">
        <p14:creationId xmlns:p14="http://schemas.microsoft.com/office/powerpoint/2010/main" val="45222921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LCGFT Exercises - General Terms</a:t>
            </a:r>
            <a:endParaRPr lang="en-US" dirty="0"/>
          </a:p>
        </p:txBody>
      </p:sp>
      <p:sp>
        <p:nvSpPr>
          <p:cNvPr id="3" name="Content Placeholder 2"/>
          <p:cNvSpPr>
            <a:spLocks noGrp="1"/>
          </p:cNvSpPr>
          <p:nvPr>
            <p:ph idx="1"/>
          </p:nvPr>
        </p:nvSpPr>
        <p:spPr/>
        <p:txBody>
          <a:bodyPr/>
          <a:lstStyle/>
          <a:p>
            <a:pPr marL="0" indent="0">
              <a:buNone/>
            </a:pPr>
            <a:r>
              <a:rPr lang="en-US" dirty="0" smtClean="0"/>
              <a:t>Assign LCGFT for the resources depicted. </a:t>
            </a:r>
            <a:r>
              <a:rPr lang="en-US" dirty="0"/>
              <a:t>Use appropriate MARC 21 coding and consult the PDF list of LCGFT terms.</a:t>
            </a:r>
          </a:p>
          <a:p>
            <a:pPr marL="0" indent="0">
              <a:buNone/>
            </a:pPr>
            <a:endParaRPr lang="en-US" dirty="0"/>
          </a:p>
        </p:txBody>
      </p:sp>
      <p:sp>
        <p:nvSpPr>
          <p:cNvPr id="5" name="Slide Number Placeholder 4"/>
          <p:cNvSpPr>
            <a:spLocks noGrp="1"/>
          </p:cNvSpPr>
          <p:nvPr>
            <p:ph type="sldNum" sz="quarter" idx="12"/>
          </p:nvPr>
        </p:nvSpPr>
        <p:spPr/>
        <p:txBody>
          <a:bodyPr/>
          <a:lstStyle/>
          <a:p>
            <a:fld id="{A00A331D-2EB0-4CEE-8662-2FAB66802E28}" type="slidenum">
              <a:rPr lang="en-US" smtClean="0"/>
              <a:t>83</a:t>
            </a:fld>
            <a:endParaRPr lang="en-US"/>
          </a:p>
        </p:txBody>
      </p:sp>
    </p:spTree>
    <p:extLst>
      <p:ext uri="{BB962C8B-B14F-4D97-AF65-F5344CB8AC3E}">
        <p14:creationId xmlns:p14="http://schemas.microsoft.com/office/powerpoint/2010/main" val="36757964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022" y="324075"/>
            <a:ext cx="3791712" cy="5779008"/>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84</a:t>
            </a:fld>
            <a:endParaRPr lang="en-US"/>
          </a:p>
        </p:txBody>
      </p:sp>
    </p:spTree>
    <p:extLst>
      <p:ext uri="{BB962C8B-B14F-4D97-AF65-F5344CB8AC3E}">
        <p14:creationId xmlns:p14="http://schemas.microsoft.com/office/powerpoint/2010/main" val="5484772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4267" y="503896"/>
            <a:ext cx="3086100" cy="5314950"/>
          </a:xfrm>
          <a:prstGeom prst="rect">
            <a:avLst/>
          </a:prstGeom>
        </p:spPr>
      </p:pic>
      <p:pic>
        <p:nvPicPr>
          <p:cNvPr id="4" name="Picture 3"/>
          <p:cNvPicPr>
            <a:picLocks noChangeAspect="1"/>
          </p:cNvPicPr>
          <p:nvPr/>
        </p:nvPicPr>
        <p:blipFill>
          <a:blip r:embed="rId4"/>
          <a:stretch>
            <a:fillRect/>
          </a:stretch>
        </p:blipFill>
        <p:spPr>
          <a:xfrm>
            <a:off x="4343400" y="503896"/>
            <a:ext cx="3505200" cy="5534025"/>
          </a:xfrm>
          <a:prstGeom prst="rect">
            <a:avLst/>
          </a:prstGeom>
        </p:spPr>
      </p:pic>
      <p:pic>
        <p:nvPicPr>
          <p:cNvPr id="5" name="Picture 4"/>
          <p:cNvPicPr>
            <a:picLocks noChangeAspect="1"/>
          </p:cNvPicPr>
          <p:nvPr/>
        </p:nvPicPr>
        <p:blipFill>
          <a:blip r:embed="rId5"/>
          <a:stretch>
            <a:fillRect/>
          </a:stretch>
        </p:blipFill>
        <p:spPr>
          <a:xfrm>
            <a:off x="8511633" y="503896"/>
            <a:ext cx="3276600" cy="5495925"/>
          </a:xfrm>
          <a:prstGeom prst="rect">
            <a:avLst/>
          </a:prstGeom>
        </p:spPr>
      </p:pic>
      <p:sp>
        <p:nvSpPr>
          <p:cNvPr id="6" name="Slide Number Placeholder 5"/>
          <p:cNvSpPr>
            <a:spLocks noGrp="1"/>
          </p:cNvSpPr>
          <p:nvPr>
            <p:ph type="sldNum" sz="quarter" idx="12"/>
          </p:nvPr>
        </p:nvSpPr>
        <p:spPr/>
        <p:txBody>
          <a:bodyPr/>
          <a:lstStyle/>
          <a:p>
            <a:fld id="{A00A331D-2EB0-4CEE-8662-2FAB66802E28}" type="slidenum">
              <a:rPr lang="en-US" smtClean="0"/>
              <a:t>85</a:t>
            </a:fld>
            <a:endParaRPr lang="en-US"/>
          </a:p>
        </p:txBody>
      </p:sp>
    </p:spTree>
    <p:extLst>
      <p:ext uri="{BB962C8B-B14F-4D97-AF65-F5344CB8AC3E}">
        <p14:creationId xmlns:p14="http://schemas.microsoft.com/office/powerpoint/2010/main" val="13696744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82" y="479502"/>
            <a:ext cx="5166360" cy="6400800"/>
          </a:xfrm>
          <a:prstGeom prst="rect">
            <a:avLst/>
          </a:prstGeom>
        </p:spPr>
      </p:pic>
      <p:sp>
        <p:nvSpPr>
          <p:cNvPr id="6" name="TextBox 5"/>
          <p:cNvSpPr txBox="1"/>
          <p:nvPr/>
        </p:nvSpPr>
        <p:spPr>
          <a:xfrm>
            <a:off x="6356196" y="479502"/>
            <a:ext cx="5664819" cy="4708981"/>
          </a:xfrm>
          <a:prstGeom prst="rect">
            <a:avLst/>
          </a:prstGeom>
          <a:noFill/>
        </p:spPr>
        <p:txBody>
          <a:bodyPr wrap="square" rtlCol="0">
            <a:spAutoFit/>
          </a:bodyPr>
          <a:lstStyle/>
          <a:p>
            <a:r>
              <a:rPr lang="en-US" sz="2500" dirty="0"/>
              <a:t>500 __ </a:t>
            </a:r>
            <a:r>
              <a:rPr lang="en-US" sz="2500" dirty="0" smtClean="0"/>
              <a:t> Published </a:t>
            </a:r>
            <a:r>
              <a:rPr lang="en-US" sz="2500" dirty="0"/>
              <a:t>in conjunction </a:t>
            </a:r>
            <a:r>
              <a:rPr lang="en-US" sz="2500" dirty="0" smtClean="0"/>
              <a:t>with</a:t>
            </a:r>
          </a:p>
          <a:p>
            <a:r>
              <a:rPr lang="en-US" sz="2500" dirty="0"/>
              <a:t>	</a:t>
            </a:r>
            <a:r>
              <a:rPr lang="en-US" sz="2500" dirty="0" smtClean="0"/>
              <a:t> </a:t>
            </a:r>
            <a:r>
              <a:rPr lang="en-US" sz="2500" dirty="0"/>
              <a:t>the </a:t>
            </a:r>
            <a:r>
              <a:rPr lang="en-US" sz="2500" dirty="0" smtClean="0"/>
              <a:t>exhibition held </a:t>
            </a:r>
            <a:r>
              <a:rPr lang="en-US" sz="2500" dirty="0"/>
              <a:t>October 11</a:t>
            </a:r>
            <a:r>
              <a:rPr lang="en-US" sz="2500" dirty="0" smtClean="0"/>
              <a:t>,</a:t>
            </a:r>
          </a:p>
          <a:p>
            <a:r>
              <a:rPr lang="en-US" sz="2500" dirty="0"/>
              <a:t>	</a:t>
            </a:r>
            <a:r>
              <a:rPr lang="en-US" sz="2500" dirty="0" smtClean="0"/>
              <a:t> </a:t>
            </a:r>
            <a:r>
              <a:rPr lang="en-US" sz="2500" dirty="0"/>
              <a:t>2014-May 31, 2015 at </a:t>
            </a:r>
            <a:r>
              <a:rPr lang="en-US" sz="2500" dirty="0" smtClean="0"/>
              <a:t>the</a:t>
            </a:r>
          </a:p>
          <a:p>
            <a:r>
              <a:rPr lang="en-US" sz="2500" dirty="0"/>
              <a:t> </a:t>
            </a:r>
            <a:r>
              <a:rPr lang="en-US" sz="2500" dirty="0" smtClean="0"/>
              <a:t>             Japanese </a:t>
            </a:r>
            <a:r>
              <a:rPr lang="en-US" sz="2500" dirty="0"/>
              <a:t>American </a:t>
            </a:r>
            <a:r>
              <a:rPr lang="en-US" sz="2500" dirty="0" smtClean="0"/>
              <a:t>National</a:t>
            </a:r>
          </a:p>
          <a:p>
            <a:r>
              <a:rPr lang="en-US" sz="2500" dirty="0"/>
              <a:t>	</a:t>
            </a:r>
            <a:r>
              <a:rPr lang="en-US" sz="2500" dirty="0" smtClean="0"/>
              <a:t> </a:t>
            </a:r>
            <a:r>
              <a:rPr lang="en-US" sz="2500" dirty="0"/>
              <a:t>Museum, </a:t>
            </a:r>
            <a:r>
              <a:rPr lang="en-US" sz="2500" dirty="0" smtClean="0"/>
              <a:t>Los Angeles</a:t>
            </a:r>
            <a:r>
              <a:rPr lang="en-US" sz="2500" dirty="0"/>
              <a:t>, California. </a:t>
            </a:r>
            <a:endParaRPr lang="en-US" sz="2500" dirty="0" smtClean="0"/>
          </a:p>
          <a:p>
            <a:r>
              <a:rPr lang="en-US" sz="2500" dirty="0"/>
              <a:t>600 </a:t>
            </a:r>
            <a:r>
              <a:rPr lang="en-US" sz="2500" dirty="0" smtClean="0"/>
              <a:t>00  Hello </a:t>
            </a:r>
            <a:r>
              <a:rPr lang="en-US" sz="2500" dirty="0"/>
              <a:t>Kitty </a:t>
            </a:r>
            <a:r>
              <a:rPr lang="en-US" sz="2500" dirty="0" smtClean="0"/>
              <a:t>$c </a:t>
            </a:r>
            <a:r>
              <a:rPr lang="en-US" sz="2500" dirty="0"/>
              <a:t>(Fictitious character</a:t>
            </a:r>
            <a:r>
              <a:rPr lang="en-US" sz="2500" dirty="0" smtClean="0"/>
              <a:t>)</a:t>
            </a:r>
          </a:p>
          <a:p>
            <a:r>
              <a:rPr lang="en-US" sz="2500" dirty="0"/>
              <a:t>	</a:t>
            </a:r>
            <a:r>
              <a:rPr lang="en-US" sz="2500" dirty="0" smtClean="0"/>
              <a:t> $v </a:t>
            </a:r>
            <a:r>
              <a:rPr lang="en-US" sz="2500" dirty="0"/>
              <a:t>Exhibitions.</a:t>
            </a:r>
          </a:p>
          <a:p>
            <a:r>
              <a:rPr lang="en-US" sz="2500" dirty="0" smtClean="0"/>
              <a:t>600 00  Hello </a:t>
            </a:r>
            <a:r>
              <a:rPr lang="en-US" sz="2500" dirty="0"/>
              <a:t>Kitty </a:t>
            </a:r>
            <a:r>
              <a:rPr lang="en-US" sz="2500" dirty="0" smtClean="0"/>
              <a:t>$c </a:t>
            </a:r>
            <a:r>
              <a:rPr lang="en-US" sz="2500" dirty="0"/>
              <a:t>(Fictitious character</a:t>
            </a:r>
            <a:r>
              <a:rPr lang="en-US" sz="2500" dirty="0" smtClean="0"/>
              <a:t>)</a:t>
            </a:r>
          </a:p>
          <a:p>
            <a:r>
              <a:rPr lang="en-US" sz="2500" dirty="0"/>
              <a:t>	</a:t>
            </a:r>
            <a:r>
              <a:rPr lang="en-US" sz="2500" dirty="0" smtClean="0"/>
              <a:t> $x </a:t>
            </a:r>
            <a:r>
              <a:rPr lang="en-US" sz="2500" dirty="0"/>
              <a:t>Collectibles </a:t>
            </a:r>
            <a:r>
              <a:rPr lang="en-US" sz="2500" dirty="0" smtClean="0"/>
              <a:t>$v </a:t>
            </a:r>
            <a:r>
              <a:rPr lang="en-US" sz="2500" dirty="0"/>
              <a:t>Exhibitions.</a:t>
            </a:r>
          </a:p>
          <a:p>
            <a:r>
              <a:rPr lang="en-US" sz="2500" dirty="0"/>
              <a:t>650 _</a:t>
            </a:r>
            <a:r>
              <a:rPr lang="en-US" sz="2500" dirty="0" smtClean="0"/>
              <a:t>0  Character </a:t>
            </a:r>
            <a:r>
              <a:rPr lang="en-US" sz="2500" dirty="0"/>
              <a:t>toys </a:t>
            </a:r>
            <a:r>
              <a:rPr lang="en-US" sz="2500" dirty="0" smtClean="0"/>
              <a:t>$x </a:t>
            </a:r>
            <a:r>
              <a:rPr lang="en-US" sz="2500" dirty="0"/>
              <a:t>Collectibles </a:t>
            </a:r>
            <a:r>
              <a:rPr lang="en-US" sz="2500" dirty="0" smtClean="0"/>
              <a:t>$z 	 Japan $v </a:t>
            </a:r>
            <a:r>
              <a:rPr lang="en-US" sz="2500" dirty="0"/>
              <a:t>Exhibitions.</a:t>
            </a:r>
          </a:p>
          <a:p>
            <a:r>
              <a:rPr lang="en-US" sz="2500" dirty="0"/>
              <a:t>650 </a:t>
            </a:r>
            <a:r>
              <a:rPr lang="en-US" sz="2500" dirty="0" smtClean="0"/>
              <a:t>_0  Licensed </a:t>
            </a:r>
            <a:r>
              <a:rPr lang="en-US" sz="2500" dirty="0"/>
              <a:t>products </a:t>
            </a:r>
            <a:r>
              <a:rPr lang="en-US" sz="2500" dirty="0" smtClean="0"/>
              <a:t>$v </a:t>
            </a:r>
            <a:r>
              <a:rPr lang="en-US" sz="2500" dirty="0"/>
              <a:t>Exhibitions.</a:t>
            </a:r>
          </a:p>
        </p:txBody>
      </p:sp>
      <p:sp>
        <p:nvSpPr>
          <p:cNvPr id="3" name="Slide Number Placeholder 2"/>
          <p:cNvSpPr>
            <a:spLocks noGrp="1"/>
          </p:cNvSpPr>
          <p:nvPr>
            <p:ph type="sldNum" sz="quarter" idx="12"/>
          </p:nvPr>
        </p:nvSpPr>
        <p:spPr/>
        <p:txBody>
          <a:bodyPr/>
          <a:lstStyle/>
          <a:p>
            <a:fld id="{A00A331D-2EB0-4CEE-8662-2FAB66802E28}" type="slidenum">
              <a:rPr lang="en-US" smtClean="0"/>
              <a:t>86</a:t>
            </a:fld>
            <a:endParaRPr lang="en-US"/>
          </a:p>
        </p:txBody>
      </p:sp>
    </p:spTree>
    <p:extLst>
      <p:ext uri="{BB962C8B-B14F-4D97-AF65-F5344CB8AC3E}">
        <p14:creationId xmlns:p14="http://schemas.microsoft.com/office/powerpoint/2010/main" val="23683089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428" y="590545"/>
            <a:ext cx="3763899" cy="528637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87</a:t>
            </a:fld>
            <a:endParaRPr lang="en-US"/>
          </a:p>
        </p:txBody>
      </p:sp>
    </p:spTree>
    <p:extLst>
      <p:ext uri="{BB962C8B-B14F-4D97-AF65-F5344CB8AC3E}">
        <p14:creationId xmlns:p14="http://schemas.microsoft.com/office/powerpoint/2010/main" val="1179615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5400000">
            <a:off x="-1128713" y="1333499"/>
            <a:ext cx="6334125" cy="4076700"/>
          </a:xfrm>
          <a:prstGeom prst="rect">
            <a:avLst/>
          </a:prstGeom>
        </p:spPr>
      </p:pic>
      <p:pic>
        <p:nvPicPr>
          <p:cNvPr id="6" name="Picture 5"/>
          <p:cNvPicPr>
            <a:picLocks noChangeAspect="1"/>
          </p:cNvPicPr>
          <p:nvPr/>
        </p:nvPicPr>
        <p:blipFill>
          <a:blip r:embed="rId4"/>
          <a:stretch>
            <a:fillRect/>
          </a:stretch>
        </p:blipFill>
        <p:spPr>
          <a:xfrm>
            <a:off x="8033385" y="204786"/>
            <a:ext cx="3897630" cy="6295263"/>
          </a:xfrm>
          <a:prstGeom prst="rect">
            <a:avLst/>
          </a:prstGeom>
        </p:spPr>
      </p:pic>
      <p:sp>
        <p:nvSpPr>
          <p:cNvPr id="7" name="TextBox 6"/>
          <p:cNvSpPr txBox="1"/>
          <p:nvPr/>
        </p:nvSpPr>
        <p:spPr>
          <a:xfrm>
            <a:off x="4348976" y="624468"/>
            <a:ext cx="3468029" cy="5016758"/>
          </a:xfrm>
          <a:prstGeom prst="rect">
            <a:avLst/>
          </a:prstGeom>
          <a:noFill/>
        </p:spPr>
        <p:txBody>
          <a:bodyPr wrap="square" rtlCol="0">
            <a:spAutoFit/>
          </a:bodyPr>
          <a:lstStyle/>
          <a:p>
            <a:pPr algn="ctr"/>
            <a:r>
              <a:rPr lang="en-US" sz="2200" b="1" dirty="0" smtClean="0">
                <a:latin typeface="Times New Roman" panose="02020603050405020304" pitchFamily="18" charset="0"/>
                <a:cs typeface="Times New Roman" panose="02020603050405020304" pitchFamily="18" charset="0"/>
              </a:rPr>
              <a:t>Foreword</a:t>
            </a:r>
          </a:p>
          <a:p>
            <a:endParaRPr lang="en-US" dirty="0"/>
          </a:p>
          <a:p>
            <a:r>
              <a:rPr lang="en-US" sz="2000" dirty="0" smtClean="0">
                <a:latin typeface="Times New Roman" panose="02020603050405020304" pitchFamily="18" charset="0"/>
                <a:cs typeface="Times New Roman" panose="02020603050405020304" pitchFamily="18" charset="0"/>
              </a:rPr>
              <a:t>To mark the completion of forty years of existence, we are bringing out collections of essays on some specific topics, culled from past numbers of the journal. The collection which follows is of obituary articles published in </a:t>
            </a:r>
            <a:r>
              <a:rPr lang="en-US" sz="2000" i="1" dirty="0" smtClean="0">
                <a:latin typeface="Times New Roman" panose="02020603050405020304" pitchFamily="18" charset="0"/>
                <a:cs typeface="Times New Roman" panose="02020603050405020304" pitchFamily="18" charset="0"/>
              </a:rPr>
              <a:t>Social Scientist</a:t>
            </a:r>
            <a:r>
              <a:rPr lang="en-US" sz="2000" dirty="0" smtClean="0">
                <a:latin typeface="Times New Roman" panose="02020603050405020304" pitchFamily="18" charset="0"/>
                <a:cs typeface="Times New Roman" panose="02020603050405020304" pitchFamily="18" charset="0"/>
              </a:rPr>
              <a:t> in the past. Oddly enough, for reasons which are not very clear, the journal published no obituaries until 1983, that is, for the first eleven years of its existence.</a:t>
            </a:r>
            <a:endParaRPr lang="en-US" sz="20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88</a:t>
            </a:fld>
            <a:endParaRPr lang="en-US"/>
          </a:p>
        </p:txBody>
      </p:sp>
    </p:spTree>
    <p:extLst>
      <p:ext uri="{BB962C8B-B14F-4D97-AF65-F5344CB8AC3E}">
        <p14:creationId xmlns:p14="http://schemas.microsoft.com/office/powerpoint/2010/main" val="3080032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9266" y="120650"/>
            <a:ext cx="4648200" cy="6600825"/>
          </a:xfrm>
          <a:prstGeom prst="rect">
            <a:avLst/>
          </a:prstGeom>
        </p:spPr>
      </p:pic>
      <p:sp>
        <p:nvSpPr>
          <p:cNvPr id="6" name="TextBox 5"/>
          <p:cNvSpPr txBox="1"/>
          <p:nvPr/>
        </p:nvSpPr>
        <p:spPr>
          <a:xfrm>
            <a:off x="5319132" y="568712"/>
            <a:ext cx="6872868" cy="5847755"/>
          </a:xfrm>
          <a:prstGeom prst="rect">
            <a:avLst/>
          </a:prstGeom>
          <a:noFill/>
        </p:spPr>
        <p:txBody>
          <a:bodyPr wrap="square" rtlCol="0">
            <a:spAutoFit/>
          </a:bodyPr>
          <a:lstStyle/>
          <a:p>
            <a:r>
              <a:rPr lang="en-US" sz="2200" dirty="0" smtClean="0"/>
              <a:t>100 1_  </a:t>
            </a:r>
            <a:r>
              <a:rPr lang="en-US" sz="2200" dirty="0"/>
              <a:t>Alley, B. F., </a:t>
            </a:r>
            <a:r>
              <a:rPr lang="en-US" sz="2200" dirty="0" smtClean="0"/>
              <a:t>$e </a:t>
            </a:r>
            <a:r>
              <a:rPr lang="en-US" sz="2200" dirty="0"/>
              <a:t>author.</a:t>
            </a:r>
          </a:p>
          <a:p>
            <a:r>
              <a:rPr lang="en-US" sz="2200" dirty="0" smtClean="0"/>
              <a:t>245 10  History </a:t>
            </a:r>
            <a:r>
              <a:rPr lang="en-US" sz="2200" dirty="0"/>
              <a:t>of Clarke County, </a:t>
            </a:r>
            <a:r>
              <a:rPr lang="en-US" sz="2200" dirty="0" smtClean="0"/>
              <a:t>Washington</a:t>
            </a:r>
          </a:p>
          <a:p>
            <a:r>
              <a:rPr lang="en-US" sz="2200" dirty="0"/>
              <a:t> </a:t>
            </a:r>
            <a:r>
              <a:rPr lang="en-US" sz="2200" dirty="0" smtClean="0"/>
              <a:t>             </a:t>
            </a:r>
            <a:r>
              <a:rPr lang="en-US" sz="2200" dirty="0"/>
              <a:t>Territory : </a:t>
            </a:r>
            <a:r>
              <a:rPr lang="en-US" sz="2200" dirty="0" smtClean="0"/>
              <a:t>$b compiled from the most authentic</a:t>
            </a:r>
          </a:p>
          <a:p>
            <a:r>
              <a:rPr lang="en-US" sz="2200" dirty="0"/>
              <a:t> </a:t>
            </a:r>
            <a:r>
              <a:rPr lang="en-US" sz="2200" dirty="0" smtClean="0"/>
              <a:t>             sources : </a:t>
            </a:r>
            <a:r>
              <a:rPr lang="en-US" sz="2200" dirty="0"/>
              <a:t>also biographical sketches of </a:t>
            </a:r>
            <a:r>
              <a:rPr lang="en-US" sz="2200" dirty="0" smtClean="0"/>
              <a:t>its pioneers</a:t>
            </a:r>
          </a:p>
          <a:p>
            <a:r>
              <a:rPr lang="en-US" sz="2200" dirty="0"/>
              <a:t> </a:t>
            </a:r>
            <a:r>
              <a:rPr lang="en-US" sz="2200" dirty="0" smtClean="0"/>
              <a:t>             </a:t>
            </a:r>
            <a:r>
              <a:rPr lang="en-US" sz="2200" dirty="0"/>
              <a:t>and prominent citizens</a:t>
            </a:r>
            <a:r>
              <a:rPr lang="en-US" sz="2200" dirty="0" smtClean="0"/>
              <a:t>.</a:t>
            </a:r>
          </a:p>
          <a:p>
            <a:r>
              <a:rPr lang="en-US" sz="2200" dirty="0" smtClean="0"/>
              <a:t>264 _1  Portland</a:t>
            </a:r>
            <a:r>
              <a:rPr lang="en-US" sz="2200" dirty="0"/>
              <a:t>, </a:t>
            </a:r>
            <a:r>
              <a:rPr lang="en-US" sz="2200" dirty="0" smtClean="0"/>
              <a:t>Oregon </a:t>
            </a:r>
            <a:r>
              <a:rPr lang="en-US" sz="2200" dirty="0"/>
              <a:t>: </a:t>
            </a:r>
            <a:r>
              <a:rPr lang="en-US" sz="2200" dirty="0" smtClean="0"/>
              <a:t>$b The Washington Publishing</a:t>
            </a:r>
          </a:p>
          <a:p>
            <a:r>
              <a:rPr lang="en-US" sz="2200" dirty="0"/>
              <a:t> </a:t>
            </a:r>
            <a:r>
              <a:rPr lang="en-US" sz="2200" dirty="0" smtClean="0"/>
              <a:t>             Company, $c 1885</a:t>
            </a:r>
          </a:p>
          <a:p>
            <a:r>
              <a:rPr lang="en-US" sz="2200" dirty="0"/>
              <a:t>300 __ </a:t>
            </a:r>
            <a:r>
              <a:rPr lang="en-US" sz="2200" dirty="0" smtClean="0"/>
              <a:t> 399 </a:t>
            </a:r>
            <a:r>
              <a:rPr lang="en-US" sz="2200" dirty="0"/>
              <a:t>pages, 86 unnumbered leaves of plates : </a:t>
            </a:r>
            <a:r>
              <a:rPr lang="en-US" sz="2200" dirty="0" smtClean="0"/>
              <a:t>$b</a:t>
            </a:r>
          </a:p>
          <a:p>
            <a:r>
              <a:rPr lang="en-US" sz="2200" dirty="0"/>
              <a:t> </a:t>
            </a:r>
            <a:r>
              <a:rPr lang="en-US" sz="2200" dirty="0" smtClean="0"/>
              <a:t>             </a:t>
            </a:r>
            <a:r>
              <a:rPr lang="en-US" sz="2200" dirty="0"/>
              <a:t>illustrations, portraits ; </a:t>
            </a:r>
            <a:r>
              <a:rPr lang="en-US" sz="2200" dirty="0" smtClean="0"/>
              <a:t>$c </a:t>
            </a:r>
            <a:r>
              <a:rPr lang="en-US" sz="2200" dirty="0"/>
              <a:t>30 </a:t>
            </a:r>
            <a:r>
              <a:rPr lang="en-US" sz="2200" dirty="0" smtClean="0"/>
              <a:t>cm</a:t>
            </a:r>
          </a:p>
          <a:p>
            <a:r>
              <a:rPr lang="en-US" sz="2200" dirty="0"/>
              <a:t>505 0_ </a:t>
            </a:r>
            <a:r>
              <a:rPr lang="en-US" sz="2200" dirty="0" smtClean="0"/>
              <a:t> Early </a:t>
            </a:r>
            <a:r>
              <a:rPr lang="en-US" sz="2200" dirty="0"/>
              <a:t>history of the Pacific Coast -- Oregon's </a:t>
            </a:r>
            <a:r>
              <a:rPr lang="en-US" sz="2200" dirty="0" smtClean="0"/>
              <a:t>early</a:t>
            </a:r>
          </a:p>
          <a:p>
            <a:r>
              <a:rPr lang="en-US" sz="2200" dirty="0"/>
              <a:t> </a:t>
            </a:r>
            <a:r>
              <a:rPr lang="en-US" sz="2200" dirty="0" smtClean="0"/>
              <a:t>             </a:t>
            </a:r>
            <a:r>
              <a:rPr lang="en-US" sz="2200" dirty="0"/>
              <a:t>history -- Washington Territory -- Clarke County </a:t>
            </a:r>
            <a:r>
              <a:rPr lang="en-US" sz="2200" dirty="0" smtClean="0"/>
              <a:t>--</a:t>
            </a:r>
          </a:p>
          <a:p>
            <a:r>
              <a:rPr lang="en-US" sz="2200" dirty="0"/>
              <a:t> </a:t>
            </a:r>
            <a:r>
              <a:rPr lang="en-US" sz="2200" dirty="0" smtClean="0"/>
              <a:t>             </a:t>
            </a:r>
            <a:r>
              <a:rPr lang="en-US" sz="2200" dirty="0"/>
              <a:t>Biographical sketches</a:t>
            </a:r>
            <a:r>
              <a:rPr lang="en-US" sz="2200" dirty="0" smtClean="0"/>
              <a:t>.</a:t>
            </a:r>
          </a:p>
          <a:p>
            <a:r>
              <a:rPr lang="en-US" sz="2200" dirty="0"/>
              <a:t>651 </a:t>
            </a:r>
            <a:r>
              <a:rPr lang="en-US" sz="2200" dirty="0" smtClean="0"/>
              <a:t>_0  Clark </a:t>
            </a:r>
            <a:r>
              <a:rPr lang="en-US" sz="2200" dirty="0"/>
              <a:t>County (Wash.) </a:t>
            </a:r>
            <a:r>
              <a:rPr lang="en-US" sz="2200" dirty="0" smtClean="0"/>
              <a:t>$x </a:t>
            </a:r>
            <a:r>
              <a:rPr lang="en-US" sz="2200" dirty="0"/>
              <a:t>History.</a:t>
            </a:r>
          </a:p>
          <a:p>
            <a:r>
              <a:rPr lang="en-US" sz="2200" dirty="0"/>
              <a:t>651 </a:t>
            </a:r>
            <a:r>
              <a:rPr lang="en-US" sz="2200" dirty="0" smtClean="0"/>
              <a:t>_0  Clark </a:t>
            </a:r>
            <a:r>
              <a:rPr lang="en-US" sz="2200" dirty="0"/>
              <a:t>County (Wash.) </a:t>
            </a:r>
            <a:r>
              <a:rPr lang="en-US" sz="2200" dirty="0" smtClean="0"/>
              <a:t>$v </a:t>
            </a:r>
            <a:r>
              <a:rPr lang="en-US" sz="2200" dirty="0"/>
              <a:t>Biography.</a:t>
            </a:r>
          </a:p>
          <a:p>
            <a:r>
              <a:rPr lang="en-US" sz="2200" dirty="0"/>
              <a:t>651 </a:t>
            </a:r>
            <a:r>
              <a:rPr lang="en-US" sz="2200" dirty="0" smtClean="0"/>
              <a:t>_0  Washington </a:t>
            </a:r>
            <a:r>
              <a:rPr lang="en-US" sz="2200" dirty="0"/>
              <a:t>Territory </a:t>
            </a:r>
            <a:r>
              <a:rPr lang="en-US" sz="2200" dirty="0" smtClean="0"/>
              <a:t>$x </a:t>
            </a:r>
            <a:r>
              <a:rPr lang="en-US" sz="2200" dirty="0"/>
              <a:t>History.</a:t>
            </a:r>
          </a:p>
          <a:p>
            <a:r>
              <a:rPr lang="en-US" sz="2200" dirty="0"/>
              <a:t>651 </a:t>
            </a:r>
            <a:r>
              <a:rPr lang="en-US" sz="2200" dirty="0" smtClean="0"/>
              <a:t>_0  Oregon </a:t>
            </a:r>
            <a:r>
              <a:rPr lang="en-US" sz="2200" dirty="0"/>
              <a:t>Territory </a:t>
            </a:r>
            <a:r>
              <a:rPr lang="en-US" sz="2200" dirty="0" smtClean="0"/>
              <a:t>$x </a:t>
            </a:r>
            <a:r>
              <a:rPr lang="en-US" sz="2200" dirty="0"/>
              <a:t>History</a:t>
            </a:r>
            <a:r>
              <a:rPr lang="en-US" sz="2200" dirty="0" smtClean="0"/>
              <a:t>.</a:t>
            </a:r>
          </a:p>
          <a:p>
            <a:r>
              <a:rPr lang="en-US" sz="2200" dirty="0" smtClean="0"/>
              <a:t>700 1_  </a:t>
            </a:r>
            <a:r>
              <a:rPr lang="pt-BR" sz="2200" dirty="0" smtClean="0"/>
              <a:t>Munro-Fraser</a:t>
            </a:r>
            <a:r>
              <a:rPr lang="pt-BR" sz="2200" dirty="0"/>
              <a:t>, J. P., </a:t>
            </a:r>
            <a:r>
              <a:rPr lang="pt-BR" sz="2200" dirty="0" smtClean="0"/>
              <a:t>$e </a:t>
            </a:r>
            <a:r>
              <a:rPr lang="pt-BR" sz="2200" dirty="0"/>
              <a:t>author.</a:t>
            </a:r>
            <a:endParaRPr lang="en-US" sz="2200" dirty="0"/>
          </a:p>
        </p:txBody>
      </p:sp>
      <p:sp>
        <p:nvSpPr>
          <p:cNvPr id="3" name="Slide Number Placeholder 2"/>
          <p:cNvSpPr>
            <a:spLocks noGrp="1"/>
          </p:cNvSpPr>
          <p:nvPr>
            <p:ph type="sldNum" sz="quarter" idx="12"/>
          </p:nvPr>
        </p:nvSpPr>
        <p:spPr/>
        <p:txBody>
          <a:bodyPr/>
          <a:lstStyle/>
          <a:p>
            <a:fld id="{A00A331D-2EB0-4CEE-8662-2FAB66802E28}" type="slidenum">
              <a:rPr lang="en-US" smtClean="0"/>
              <a:t>89</a:t>
            </a:fld>
            <a:endParaRPr lang="en-US"/>
          </a:p>
        </p:txBody>
      </p:sp>
    </p:spTree>
    <p:extLst>
      <p:ext uri="{BB962C8B-B14F-4D97-AF65-F5344CB8AC3E}">
        <p14:creationId xmlns:p14="http://schemas.microsoft.com/office/powerpoint/2010/main" val="2931708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1092821" y="3357340"/>
            <a:ext cx="9868828" cy="1655762"/>
          </a:xfrm>
        </p:spPr>
        <p:txBody>
          <a:bodyPr>
            <a:normAutofit/>
          </a:bodyPr>
          <a:lstStyle/>
          <a:p>
            <a:r>
              <a:rPr lang="en-US" sz="4800" dirty="0" smtClean="0"/>
              <a:t>Library of Congress Genre/Form Terms</a:t>
            </a:r>
            <a:endParaRPr lang="en-US" sz="4800" dirty="0"/>
          </a:p>
        </p:txBody>
      </p:sp>
    </p:spTree>
    <p:extLst>
      <p:ext uri="{BB962C8B-B14F-4D97-AF65-F5344CB8AC3E}">
        <p14:creationId xmlns:p14="http://schemas.microsoft.com/office/powerpoint/2010/main" val="3844466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81768" y="0"/>
            <a:ext cx="5228463" cy="685800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90</a:t>
            </a:fld>
            <a:endParaRPr lang="en-US"/>
          </a:p>
        </p:txBody>
      </p:sp>
    </p:spTree>
    <p:extLst>
      <p:ext uri="{BB962C8B-B14F-4D97-AF65-F5344CB8AC3E}">
        <p14:creationId xmlns:p14="http://schemas.microsoft.com/office/powerpoint/2010/main" val="9183395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62362" y="61912"/>
            <a:ext cx="4867275" cy="6734175"/>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91</a:t>
            </a:fld>
            <a:endParaRPr lang="en-US"/>
          </a:p>
        </p:txBody>
      </p:sp>
    </p:spTree>
    <p:extLst>
      <p:ext uri="{BB962C8B-B14F-4D97-AF65-F5344CB8AC3E}">
        <p14:creationId xmlns:p14="http://schemas.microsoft.com/office/powerpoint/2010/main" val="5875941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86" y="298967"/>
            <a:ext cx="4792980" cy="6140196"/>
          </a:xfrm>
          <a:prstGeom prst="rect">
            <a:avLst/>
          </a:prstGeom>
        </p:spPr>
      </p:pic>
      <p:pic>
        <p:nvPicPr>
          <p:cNvPr id="6" name="Picture 5"/>
          <p:cNvPicPr>
            <a:picLocks noChangeAspect="1"/>
          </p:cNvPicPr>
          <p:nvPr/>
        </p:nvPicPr>
        <p:blipFill>
          <a:blip r:embed="rId4"/>
          <a:stretch>
            <a:fillRect/>
          </a:stretch>
        </p:blipFill>
        <p:spPr>
          <a:xfrm>
            <a:off x="6448605" y="298967"/>
            <a:ext cx="4810125" cy="616267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92</a:t>
            </a:fld>
            <a:endParaRPr lang="en-US"/>
          </a:p>
        </p:txBody>
      </p:sp>
    </p:spTree>
    <p:extLst>
      <p:ext uri="{BB962C8B-B14F-4D97-AF65-F5344CB8AC3E}">
        <p14:creationId xmlns:p14="http://schemas.microsoft.com/office/powerpoint/2010/main" val="18117590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19487" y="347662"/>
            <a:ext cx="5153025" cy="6162675"/>
          </a:xfrm>
          <a:prstGeom prst="rect">
            <a:avLst/>
          </a:prstGeom>
          <a:ln w="15875">
            <a:solidFill>
              <a:schemeClr val="tx1"/>
            </a:solidFill>
          </a:ln>
        </p:spPr>
      </p:pic>
      <p:sp>
        <p:nvSpPr>
          <p:cNvPr id="3" name="Slide Number Placeholder 2"/>
          <p:cNvSpPr>
            <a:spLocks noGrp="1"/>
          </p:cNvSpPr>
          <p:nvPr>
            <p:ph type="sldNum" sz="quarter" idx="12"/>
          </p:nvPr>
        </p:nvSpPr>
        <p:spPr/>
        <p:txBody>
          <a:bodyPr/>
          <a:lstStyle/>
          <a:p>
            <a:fld id="{A00A331D-2EB0-4CEE-8662-2FAB66802E28}" type="slidenum">
              <a:rPr lang="en-US" smtClean="0"/>
              <a:t>93</a:t>
            </a:fld>
            <a:endParaRPr lang="en-US"/>
          </a:p>
        </p:txBody>
      </p:sp>
    </p:spTree>
    <p:extLst>
      <p:ext uri="{BB962C8B-B14F-4D97-AF65-F5344CB8AC3E}">
        <p14:creationId xmlns:p14="http://schemas.microsoft.com/office/powerpoint/2010/main" val="11401778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244" y="452437"/>
            <a:ext cx="4103497" cy="6019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788" y="452437"/>
            <a:ext cx="3708464" cy="600075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94</a:t>
            </a:fld>
            <a:endParaRPr lang="en-US"/>
          </a:p>
        </p:txBody>
      </p:sp>
    </p:spTree>
    <p:extLst>
      <p:ext uri="{BB962C8B-B14F-4D97-AF65-F5344CB8AC3E}">
        <p14:creationId xmlns:p14="http://schemas.microsoft.com/office/powerpoint/2010/main" val="6847368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81" y="372808"/>
            <a:ext cx="4805934" cy="6166104"/>
          </a:xfrm>
          <a:prstGeom prst="rect">
            <a:avLst/>
          </a:prstGeom>
        </p:spPr>
      </p:pic>
      <p:sp>
        <p:nvSpPr>
          <p:cNvPr id="5" name="TextBox 4"/>
          <p:cNvSpPr txBox="1"/>
          <p:nvPr/>
        </p:nvSpPr>
        <p:spPr>
          <a:xfrm>
            <a:off x="6043961" y="970156"/>
            <a:ext cx="5832088" cy="5078313"/>
          </a:xfrm>
          <a:prstGeom prst="rect">
            <a:avLst/>
          </a:prstGeom>
          <a:noFill/>
        </p:spPr>
        <p:txBody>
          <a:bodyPr wrap="square" rtlCol="0">
            <a:spAutoFit/>
          </a:bodyPr>
          <a:lstStyle/>
          <a:p>
            <a:r>
              <a:rPr lang="en-US" dirty="0" smtClean="0"/>
              <a:t>100 1_ </a:t>
            </a:r>
            <a:r>
              <a:rPr lang="en-US" dirty="0" err="1"/>
              <a:t>Santat</a:t>
            </a:r>
            <a:r>
              <a:rPr lang="en-US" dirty="0"/>
              <a:t>, Dan, </a:t>
            </a:r>
            <a:r>
              <a:rPr lang="en-US" dirty="0" smtClean="0"/>
              <a:t>$e </a:t>
            </a:r>
            <a:r>
              <a:rPr lang="en-US" dirty="0"/>
              <a:t>author, </a:t>
            </a:r>
            <a:r>
              <a:rPr lang="en-US" dirty="0" smtClean="0"/>
              <a:t>$e </a:t>
            </a:r>
            <a:r>
              <a:rPr lang="en-US" dirty="0"/>
              <a:t>illustrator.</a:t>
            </a:r>
          </a:p>
          <a:p>
            <a:r>
              <a:rPr lang="en-US" dirty="0" smtClean="0"/>
              <a:t>245 14 The </a:t>
            </a:r>
            <a:r>
              <a:rPr lang="en-US" dirty="0"/>
              <a:t>adventures of </a:t>
            </a:r>
            <a:r>
              <a:rPr lang="en-US" dirty="0" err="1"/>
              <a:t>Beekle</a:t>
            </a:r>
            <a:r>
              <a:rPr lang="en-US" dirty="0"/>
              <a:t> : </a:t>
            </a:r>
            <a:r>
              <a:rPr lang="en-US" dirty="0" smtClean="0"/>
              <a:t>$b </a:t>
            </a:r>
            <a:r>
              <a:rPr lang="en-US" dirty="0"/>
              <a:t>the </a:t>
            </a:r>
            <a:r>
              <a:rPr lang="en-US" dirty="0" err="1" smtClean="0"/>
              <a:t>unimaginary</a:t>
            </a:r>
            <a:endParaRPr lang="en-US" dirty="0" smtClean="0"/>
          </a:p>
          <a:p>
            <a:r>
              <a:rPr lang="en-US" dirty="0" smtClean="0"/>
              <a:t>             </a:t>
            </a:r>
            <a:r>
              <a:rPr lang="en-US" dirty="0"/>
              <a:t>friend / </a:t>
            </a:r>
            <a:r>
              <a:rPr lang="en-US" dirty="0" smtClean="0"/>
              <a:t>$c </a:t>
            </a:r>
            <a:r>
              <a:rPr lang="en-US" dirty="0"/>
              <a:t>Dan </a:t>
            </a:r>
            <a:r>
              <a:rPr lang="en-US" dirty="0" err="1"/>
              <a:t>Santat</a:t>
            </a:r>
            <a:r>
              <a:rPr lang="en-US" dirty="0" smtClean="0"/>
              <a:t>.</a:t>
            </a:r>
          </a:p>
          <a:p>
            <a:r>
              <a:rPr lang="en-US" dirty="0"/>
              <a:t>300 __ 1 volume (unpaged) : </a:t>
            </a:r>
            <a:r>
              <a:rPr lang="en-US" dirty="0" smtClean="0"/>
              <a:t>$b </a:t>
            </a:r>
            <a:r>
              <a:rPr lang="en-US" dirty="0"/>
              <a:t>color illustrations ; </a:t>
            </a:r>
            <a:r>
              <a:rPr lang="en-US" dirty="0" smtClean="0"/>
              <a:t>$c </a:t>
            </a:r>
            <a:r>
              <a:rPr lang="en-US" dirty="0"/>
              <a:t>29 cm</a:t>
            </a:r>
            <a:endParaRPr lang="en-US" dirty="0" smtClean="0"/>
          </a:p>
          <a:p>
            <a:r>
              <a:rPr lang="en-US" dirty="0" smtClean="0"/>
              <a:t>520 __ "</a:t>
            </a:r>
            <a:r>
              <a:rPr lang="en-US" dirty="0"/>
              <a:t>An imaginary friend waits a long time to </a:t>
            </a:r>
            <a:r>
              <a:rPr lang="en-US" dirty="0" smtClean="0"/>
              <a:t>be</a:t>
            </a:r>
          </a:p>
          <a:p>
            <a:r>
              <a:rPr lang="en-US" dirty="0"/>
              <a:t> </a:t>
            </a:r>
            <a:r>
              <a:rPr lang="en-US" dirty="0" smtClean="0"/>
              <a:t>            </a:t>
            </a:r>
            <a:r>
              <a:rPr lang="en-US" dirty="0"/>
              <a:t>imagined by a child and given a special name, </a:t>
            </a:r>
            <a:r>
              <a:rPr lang="en-US" dirty="0" smtClean="0"/>
              <a:t>and</a:t>
            </a:r>
          </a:p>
          <a:p>
            <a:r>
              <a:rPr lang="en-US" dirty="0"/>
              <a:t> </a:t>
            </a:r>
            <a:r>
              <a:rPr lang="en-US" dirty="0" smtClean="0"/>
              <a:t>            finally </a:t>
            </a:r>
            <a:r>
              <a:rPr lang="en-US" dirty="0"/>
              <a:t>does the unimaginable--he sets out on </a:t>
            </a:r>
            <a:r>
              <a:rPr lang="en-US" dirty="0" smtClean="0"/>
              <a:t>a</a:t>
            </a:r>
          </a:p>
          <a:p>
            <a:r>
              <a:rPr lang="en-US" dirty="0"/>
              <a:t> </a:t>
            </a:r>
            <a:r>
              <a:rPr lang="en-US" dirty="0" smtClean="0"/>
              <a:t>            quest </a:t>
            </a:r>
            <a:r>
              <a:rPr lang="en-US" dirty="0"/>
              <a:t>to find his perfect match in the real world</a:t>
            </a:r>
            <a:r>
              <a:rPr lang="en-US" dirty="0" smtClean="0"/>
              <a:t>."--</a:t>
            </a:r>
            <a:r>
              <a:rPr lang="en-US" dirty="0"/>
              <a:t>$</a:t>
            </a:r>
            <a:r>
              <a:rPr lang="en-US" dirty="0" smtClean="0"/>
              <a:t>c</a:t>
            </a:r>
          </a:p>
          <a:p>
            <a:r>
              <a:rPr lang="en-US" dirty="0" smtClean="0"/>
              <a:t>             </a:t>
            </a:r>
            <a:r>
              <a:rPr lang="en-US" dirty="0"/>
              <a:t>Provided by publisher.</a:t>
            </a:r>
          </a:p>
          <a:p>
            <a:r>
              <a:rPr lang="en-US" dirty="0"/>
              <a:t>521 </a:t>
            </a:r>
            <a:r>
              <a:rPr lang="en-US" dirty="0" smtClean="0"/>
              <a:t>__ </a:t>
            </a:r>
            <a:r>
              <a:rPr lang="en-US" dirty="0"/>
              <a:t>Preschool.</a:t>
            </a:r>
          </a:p>
          <a:p>
            <a:r>
              <a:rPr lang="en-US" dirty="0" smtClean="0"/>
              <a:t>521 8_ </a:t>
            </a:r>
            <a:r>
              <a:rPr lang="en-US" dirty="0"/>
              <a:t>480 </a:t>
            </a:r>
            <a:r>
              <a:rPr lang="en-US" dirty="0" smtClean="0"/>
              <a:t>$b </a:t>
            </a:r>
            <a:r>
              <a:rPr lang="en-US" dirty="0"/>
              <a:t>Lexile.</a:t>
            </a:r>
          </a:p>
          <a:p>
            <a:r>
              <a:rPr lang="en-US" dirty="0" smtClean="0"/>
              <a:t>526 0_ </a:t>
            </a:r>
            <a:r>
              <a:rPr lang="en-US" dirty="0"/>
              <a:t>Accelerated Reader </a:t>
            </a:r>
            <a:r>
              <a:rPr lang="en-US" dirty="0" smtClean="0"/>
              <a:t>$c </a:t>
            </a:r>
            <a:r>
              <a:rPr lang="en-US" dirty="0"/>
              <a:t>2.3.</a:t>
            </a:r>
          </a:p>
          <a:p>
            <a:r>
              <a:rPr lang="en-US" dirty="0" smtClean="0"/>
              <a:t>586 __ Caldecott </a:t>
            </a:r>
            <a:r>
              <a:rPr lang="en-US" dirty="0"/>
              <a:t>Medal, 2015</a:t>
            </a:r>
            <a:r>
              <a:rPr lang="en-US" dirty="0" smtClean="0"/>
              <a:t>.</a:t>
            </a:r>
          </a:p>
          <a:p>
            <a:r>
              <a:rPr lang="en-US" dirty="0"/>
              <a:t>650 </a:t>
            </a:r>
            <a:r>
              <a:rPr lang="en-US" dirty="0" smtClean="0"/>
              <a:t>_0 Imaginary </a:t>
            </a:r>
            <a:r>
              <a:rPr lang="en-US" dirty="0"/>
              <a:t>companions </a:t>
            </a:r>
            <a:r>
              <a:rPr lang="en-US" dirty="0" smtClean="0"/>
              <a:t>$v </a:t>
            </a:r>
            <a:r>
              <a:rPr lang="en-US" dirty="0"/>
              <a:t>Juvenile fiction.</a:t>
            </a:r>
          </a:p>
          <a:p>
            <a:r>
              <a:rPr lang="en-US" dirty="0"/>
              <a:t>650 </a:t>
            </a:r>
            <a:r>
              <a:rPr lang="en-US" dirty="0" smtClean="0"/>
              <a:t>_0 Friendship $v </a:t>
            </a:r>
            <a:r>
              <a:rPr lang="en-US" dirty="0"/>
              <a:t>Juvenile fiction.</a:t>
            </a:r>
          </a:p>
          <a:p>
            <a:r>
              <a:rPr lang="en-US" dirty="0"/>
              <a:t>650 </a:t>
            </a:r>
            <a:r>
              <a:rPr lang="en-US" dirty="0" smtClean="0"/>
              <a:t>_1 Imaginary </a:t>
            </a:r>
            <a:r>
              <a:rPr lang="en-US" dirty="0"/>
              <a:t>playmates </a:t>
            </a:r>
            <a:r>
              <a:rPr lang="en-US" dirty="0" smtClean="0"/>
              <a:t>$v </a:t>
            </a:r>
            <a:r>
              <a:rPr lang="en-US" dirty="0"/>
              <a:t>Fiction.</a:t>
            </a:r>
          </a:p>
          <a:p>
            <a:r>
              <a:rPr lang="en-US" dirty="0"/>
              <a:t>650 </a:t>
            </a:r>
            <a:r>
              <a:rPr lang="en-US" dirty="0" smtClean="0"/>
              <a:t>_1 Friendship $v </a:t>
            </a:r>
            <a:r>
              <a:rPr lang="en-US" dirty="0"/>
              <a:t>Fiction.</a:t>
            </a:r>
          </a:p>
          <a:p>
            <a:endParaRPr lang="en-US" dirty="0"/>
          </a:p>
        </p:txBody>
      </p:sp>
      <p:sp>
        <p:nvSpPr>
          <p:cNvPr id="3" name="Slide Number Placeholder 2"/>
          <p:cNvSpPr>
            <a:spLocks noGrp="1"/>
          </p:cNvSpPr>
          <p:nvPr>
            <p:ph type="sldNum" sz="quarter" idx="12"/>
          </p:nvPr>
        </p:nvSpPr>
        <p:spPr/>
        <p:txBody>
          <a:bodyPr/>
          <a:lstStyle/>
          <a:p>
            <a:fld id="{A00A331D-2EB0-4CEE-8662-2FAB66802E28}" type="slidenum">
              <a:rPr lang="en-US" smtClean="0"/>
              <a:t>95</a:t>
            </a:fld>
            <a:endParaRPr lang="en-US"/>
          </a:p>
        </p:txBody>
      </p:sp>
    </p:spTree>
    <p:extLst>
      <p:ext uri="{BB962C8B-B14F-4D97-AF65-F5344CB8AC3E}">
        <p14:creationId xmlns:p14="http://schemas.microsoft.com/office/powerpoint/2010/main" val="40923794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4345" y="219075"/>
            <a:ext cx="4238625" cy="6419850"/>
          </a:xfrm>
          <a:prstGeom prst="rect">
            <a:avLst/>
          </a:prstGeom>
          <a:ln w="19050">
            <a:solidFill>
              <a:schemeClr val="tx1"/>
            </a:solidFill>
          </a:ln>
        </p:spPr>
      </p:pic>
      <p:sp>
        <p:nvSpPr>
          <p:cNvPr id="5" name="TextBox 4"/>
          <p:cNvSpPr txBox="1"/>
          <p:nvPr/>
        </p:nvSpPr>
        <p:spPr>
          <a:xfrm>
            <a:off x="5739160" y="1055417"/>
            <a:ext cx="6136888" cy="4339650"/>
          </a:xfrm>
          <a:prstGeom prst="rect">
            <a:avLst/>
          </a:prstGeom>
          <a:noFill/>
        </p:spPr>
        <p:txBody>
          <a:bodyPr wrap="square" rtlCol="0">
            <a:spAutoFit/>
          </a:bodyPr>
          <a:lstStyle/>
          <a:p>
            <a:r>
              <a:rPr lang="en-US" sz="2300" dirty="0" smtClean="0"/>
              <a:t>100 1_  Howe</a:t>
            </a:r>
            <a:r>
              <a:rPr lang="en-US" sz="2300" dirty="0"/>
              <a:t>, Henry, </a:t>
            </a:r>
            <a:r>
              <a:rPr lang="en-US" sz="2300" dirty="0" smtClean="0"/>
              <a:t>$d 1816-1893, $e author.</a:t>
            </a:r>
            <a:endParaRPr lang="en-US" sz="2300" dirty="0"/>
          </a:p>
          <a:p>
            <a:r>
              <a:rPr lang="en-US" sz="2300" dirty="0" smtClean="0"/>
              <a:t>245 10  Life </a:t>
            </a:r>
            <a:r>
              <a:rPr lang="en-US" sz="2300" dirty="0"/>
              <a:t>and death on the ocean : </a:t>
            </a:r>
            <a:r>
              <a:rPr lang="en-US" sz="2300" dirty="0" smtClean="0"/>
              <a:t>$b </a:t>
            </a:r>
            <a:r>
              <a:rPr lang="en-US" sz="2300" dirty="0"/>
              <a:t>a </a:t>
            </a:r>
            <a:r>
              <a:rPr lang="en-US" sz="2300" dirty="0" smtClean="0"/>
              <a:t>	collection </a:t>
            </a:r>
            <a:r>
              <a:rPr lang="en-US" sz="2300" dirty="0"/>
              <a:t>of extraordinary adventures </a:t>
            </a:r>
            <a:r>
              <a:rPr lang="en-US" sz="2300" dirty="0" smtClean="0"/>
              <a:t>in 	the form of personal narratives illustrating 	life on board of merchant vessels and of 	ships of war; combined with thrilling 	relations of experience and suffering, by 	war, fire, famine, and shipwreck </a:t>
            </a:r>
            <a:r>
              <a:rPr lang="en-US" sz="2300" dirty="0"/>
              <a:t>/ </a:t>
            </a:r>
            <a:r>
              <a:rPr lang="en-US" sz="2300" dirty="0" smtClean="0"/>
              <a:t>$c </a:t>
            </a:r>
            <a:r>
              <a:rPr lang="en-US" sz="2300" dirty="0"/>
              <a:t>by </a:t>
            </a:r>
            <a:r>
              <a:rPr lang="en-US" sz="2300" dirty="0" smtClean="0"/>
              <a:t>	Henry </a:t>
            </a:r>
            <a:r>
              <a:rPr lang="en-US" sz="2300" dirty="0"/>
              <a:t>Howe</a:t>
            </a:r>
            <a:r>
              <a:rPr lang="en-US" sz="2300" dirty="0" smtClean="0"/>
              <a:t>.</a:t>
            </a:r>
          </a:p>
          <a:p>
            <a:r>
              <a:rPr lang="en-US" sz="2300" dirty="0" smtClean="0"/>
              <a:t>650 _0  Voyages and travels.</a:t>
            </a:r>
          </a:p>
          <a:p>
            <a:r>
              <a:rPr lang="en-US" sz="2300" dirty="0" smtClean="0"/>
              <a:t>650 _0  Seafaring life.</a:t>
            </a:r>
          </a:p>
          <a:p>
            <a:r>
              <a:rPr lang="en-US" sz="2300" dirty="0" smtClean="0"/>
              <a:t>650 _0  Shipwrecks.</a:t>
            </a:r>
            <a:endParaRPr lang="en-US" sz="2300" dirty="0"/>
          </a:p>
        </p:txBody>
      </p:sp>
      <p:sp>
        <p:nvSpPr>
          <p:cNvPr id="3" name="Slide Number Placeholder 2"/>
          <p:cNvSpPr>
            <a:spLocks noGrp="1"/>
          </p:cNvSpPr>
          <p:nvPr>
            <p:ph type="sldNum" sz="quarter" idx="12"/>
          </p:nvPr>
        </p:nvSpPr>
        <p:spPr/>
        <p:txBody>
          <a:bodyPr/>
          <a:lstStyle/>
          <a:p>
            <a:fld id="{A00A331D-2EB0-4CEE-8662-2FAB66802E28}" type="slidenum">
              <a:rPr lang="en-US" smtClean="0"/>
              <a:t>96</a:t>
            </a:fld>
            <a:endParaRPr lang="en-US"/>
          </a:p>
        </p:txBody>
      </p:sp>
    </p:spTree>
    <p:extLst>
      <p:ext uri="{BB962C8B-B14F-4D97-AF65-F5344CB8AC3E}">
        <p14:creationId xmlns:p14="http://schemas.microsoft.com/office/powerpoint/2010/main" val="362816998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31366" y="669073"/>
            <a:ext cx="5586761" cy="646331"/>
          </a:xfrm>
          <a:prstGeom prst="rect">
            <a:avLst/>
          </a:prstGeom>
          <a:noFill/>
        </p:spPr>
        <p:txBody>
          <a:bodyPr wrap="square" rtlCol="0">
            <a:spAutoFit/>
          </a:bodyPr>
          <a:lstStyle/>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66" y="992238"/>
            <a:ext cx="3429000" cy="4869180"/>
          </a:xfrm>
          <a:prstGeom prst="rect">
            <a:avLst/>
          </a:prstGeom>
        </p:spPr>
      </p:pic>
      <p:pic>
        <p:nvPicPr>
          <p:cNvPr id="11" name="Picture 10"/>
          <p:cNvPicPr>
            <a:picLocks noChangeAspect="1"/>
          </p:cNvPicPr>
          <p:nvPr/>
        </p:nvPicPr>
        <p:blipFill>
          <a:blip r:embed="rId4"/>
          <a:stretch>
            <a:fillRect/>
          </a:stretch>
        </p:blipFill>
        <p:spPr>
          <a:xfrm>
            <a:off x="5169668" y="240072"/>
            <a:ext cx="5311140" cy="3105150"/>
          </a:xfrm>
          <a:prstGeom prst="rect">
            <a:avLst/>
          </a:prstGeom>
        </p:spPr>
      </p:pic>
      <p:pic>
        <p:nvPicPr>
          <p:cNvPr id="12" name="Picture 11"/>
          <p:cNvPicPr>
            <a:picLocks noChangeAspect="1"/>
          </p:cNvPicPr>
          <p:nvPr/>
        </p:nvPicPr>
        <p:blipFill>
          <a:blip r:embed="rId5"/>
          <a:stretch>
            <a:fillRect/>
          </a:stretch>
        </p:blipFill>
        <p:spPr>
          <a:xfrm>
            <a:off x="5162048" y="3534735"/>
            <a:ext cx="5318760" cy="3097530"/>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97</a:t>
            </a:fld>
            <a:endParaRPr lang="en-US"/>
          </a:p>
        </p:txBody>
      </p:sp>
    </p:spTree>
    <p:extLst>
      <p:ext uri="{BB962C8B-B14F-4D97-AF65-F5344CB8AC3E}">
        <p14:creationId xmlns:p14="http://schemas.microsoft.com/office/powerpoint/2010/main" val="36772523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1503" y="488864"/>
            <a:ext cx="5575554" cy="5719572"/>
          </a:xfrm>
          <a:prstGeom prst="rect">
            <a:avLst/>
          </a:prstGeom>
        </p:spPr>
      </p:pic>
      <p:pic>
        <p:nvPicPr>
          <p:cNvPr id="4" name="Picture 3"/>
          <p:cNvPicPr>
            <a:picLocks noChangeAspect="1"/>
          </p:cNvPicPr>
          <p:nvPr/>
        </p:nvPicPr>
        <p:blipFill>
          <a:blip r:embed="rId4"/>
          <a:stretch>
            <a:fillRect/>
          </a:stretch>
        </p:blipFill>
        <p:spPr>
          <a:xfrm>
            <a:off x="6230393" y="255692"/>
            <a:ext cx="5609844" cy="6185916"/>
          </a:xfrm>
          <a:prstGeom prst="rect">
            <a:avLst/>
          </a:prstGeom>
        </p:spPr>
      </p:pic>
      <p:sp>
        <p:nvSpPr>
          <p:cNvPr id="2" name="TextBox 1"/>
          <p:cNvSpPr txBox="1"/>
          <p:nvPr/>
        </p:nvSpPr>
        <p:spPr>
          <a:xfrm>
            <a:off x="7825618" y="5508703"/>
            <a:ext cx="3911719" cy="369332"/>
          </a:xfrm>
          <a:prstGeom prst="rect">
            <a:avLst/>
          </a:prstGeom>
          <a:noFill/>
        </p:spPr>
        <p:txBody>
          <a:bodyPr wrap="square" rtlCol="0">
            <a:spAutoFit/>
          </a:bodyPr>
          <a:lstStyle/>
          <a:p>
            <a:r>
              <a:rPr lang="en-US" dirty="0"/>
              <a:t>https://www.greenkitchenstories.com/</a:t>
            </a:r>
          </a:p>
        </p:txBody>
      </p:sp>
      <p:sp>
        <p:nvSpPr>
          <p:cNvPr id="7" name="Slide Number Placeholder 6"/>
          <p:cNvSpPr>
            <a:spLocks noGrp="1"/>
          </p:cNvSpPr>
          <p:nvPr>
            <p:ph type="sldNum" sz="quarter" idx="12"/>
          </p:nvPr>
        </p:nvSpPr>
        <p:spPr/>
        <p:txBody>
          <a:bodyPr/>
          <a:lstStyle/>
          <a:p>
            <a:fld id="{A00A331D-2EB0-4CEE-8662-2FAB66802E28}" type="slidenum">
              <a:rPr lang="en-US" smtClean="0"/>
              <a:t>98</a:t>
            </a:fld>
            <a:endParaRPr lang="en-US"/>
          </a:p>
        </p:txBody>
      </p:sp>
    </p:spTree>
    <p:extLst>
      <p:ext uri="{BB962C8B-B14F-4D97-AF65-F5344CB8AC3E}">
        <p14:creationId xmlns:p14="http://schemas.microsoft.com/office/powerpoint/2010/main" val="38821909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58262"/>
            <a:ext cx="12192000" cy="5709285"/>
          </a:xfrm>
          <a:prstGeom prst="rect">
            <a:avLst/>
          </a:prstGeom>
        </p:spPr>
      </p:pic>
      <p:sp>
        <p:nvSpPr>
          <p:cNvPr id="4" name="Slide Number Placeholder 3"/>
          <p:cNvSpPr>
            <a:spLocks noGrp="1"/>
          </p:cNvSpPr>
          <p:nvPr>
            <p:ph type="sldNum" sz="quarter" idx="12"/>
          </p:nvPr>
        </p:nvSpPr>
        <p:spPr/>
        <p:txBody>
          <a:bodyPr/>
          <a:lstStyle/>
          <a:p>
            <a:fld id="{A00A331D-2EB0-4CEE-8662-2FAB66802E28}" type="slidenum">
              <a:rPr lang="en-US" smtClean="0"/>
              <a:t>99</a:t>
            </a:fld>
            <a:endParaRPr lang="en-US"/>
          </a:p>
        </p:txBody>
      </p:sp>
    </p:spTree>
    <p:extLst>
      <p:ext uri="{BB962C8B-B14F-4D97-AF65-F5344CB8AC3E}">
        <p14:creationId xmlns:p14="http://schemas.microsoft.com/office/powerpoint/2010/main" val="678276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10846</TotalTime>
  <Words>33767</Words>
  <Application>Microsoft Office PowerPoint</Application>
  <PresentationFormat>Widescreen</PresentationFormat>
  <Paragraphs>4628</Paragraphs>
  <Slides>289</Slides>
  <Notes>289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289</vt:i4>
      </vt:variant>
    </vt:vector>
  </HeadingPairs>
  <TitlesOfParts>
    <vt:vector size="298" baseType="lpstr">
      <vt:lpstr>맑은 고딕</vt:lpstr>
      <vt:lpstr>ＭＳ Ｐゴシック</vt:lpstr>
      <vt:lpstr>宋体</vt:lpstr>
      <vt:lpstr>Arial</vt:lpstr>
      <vt:lpstr>Calibri</vt:lpstr>
      <vt:lpstr>Calibri Light</vt:lpstr>
      <vt:lpstr>Castellar</vt:lpstr>
      <vt:lpstr>Times New Roman</vt:lpstr>
      <vt:lpstr>Office Theme</vt:lpstr>
      <vt:lpstr>Using Library of Congress Faceted Vocabularies </vt:lpstr>
      <vt:lpstr>Workshop Outline</vt:lpstr>
      <vt:lpstr>Workshop Outline</vt:lpstr>
      <vt:lpstr>Background</vt:lpstr>
      <vt:lpstr>PowerPoint Presentation</vt:lpstr>
      <vt:lpstr>Background</vt:lpstr>
      <vt:lpstr>Background</vt:lpstr>
      <vt:lpstr>Background</vt:lpstr>
      <vt:lpstr>LCGFT </vt:lpstr>
      <vt:lpstr>LCGFT Documentation</vt:lpstr>
      <vt:lpstr>LC Genre/Form Terms</vt:lpstr>
      <vt:lpstr>Where Can You Find LCGFT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 Genre/Form Terms</vt:lpstr>
      <vt:lpstr>LC Genre/Form Terms</vt:lpstr>
      <vt:lpstr>LC Genre/Form Terms</vt:lpstr>
      <vt:lpstr>LC Genre/Form Terms</vt:lpstr>
      <vt:lpstr>LC Genre/Form Terms</vt:lpstr>
      <vt:lpstr>LC Genre/Form Terms</vt:lpstr>
      <vt:lpstr>LC Genre/Form Terms</vt:lpstr>
      <vt:lpstr>LC Genre/Form Terms</vt:lpstr>
      <vt:lpstr>PowerPoint Presentation</vt:lpstr>
      <vt:lpstr>PowerPoint Presentation</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LCGFT Exercise - General Principles</vt:lpstr>
      <vt:lpstr>LCGFT Exercise - General Principles</vt:lpstr>
      <vt:lpstr>LCGFT Exercise - General Principles</vt:lpstr>
      <vt:lpstr>LCGFT </vt:lpstr>
      <vt:lpstr>LCGFT “General” Terms</vt:lpstr>
      <vt:lpstr>LCGFT “General” Terms</vt:lpstr>
      <vt:lpstr>LCGFT “General” Terms</vt:lpstr>
      <vt:lpstr>PowerPoint Presentation</vt:lpstr>
      <vt:lpstr>General Term Examples</vt:lpstr>
      <vt:lpstr>General Term Examples</vt:lpstr>
      <vt:lpstr>General Term Examples</vt:lpstr>
      <vt:lpstr>General Term Examples</vt:lpstr>
      <vt:lpstr>General Term Examples</vt:lpstr>
      <vt:lpstr>PowerPoint Presentation</vt:lpstr>
      <vt:lpstr>General Term Examples</vt:lpstr>
      <vt:lpstr>General Term Examples - Serials</vt:lpstr>
      <vt:lpstr>General Term Examples - Serials</vt:lpstr>
      <vt:lpstr>PowerPoint Presentation</vt:lpstr>
      <vt:lpstr>General Term Examples - Serials</vt:lpstr>
      <vt:lpstr>General Term Examples - Serials</vt:lpstr>
      <vt:lpstr>General Term Examples - Serials</vt:lpstr>
      <vt:lpstr>General Term Examples - Serials</vt:lpstr>
      <vt:lpstr>General Term Examples - Serials</vt:lpstr>
      <vt:lpstr>General Term Examples - Serials</vt:lpstr>
      <vt:lpstr>General Term Examples - Nontextual</vt:lpstr>
      <vt:lpstr>General Term Examples - Nontextual</vt:lpstr>
      <vt:lpstr>General Term Examples - Nontextual</vt:lpstr>
      <vt:lpstr>General Term Examples - Nontextual</vt:lpstr>
      <vt:lpstr>General Term Examples - Nontextual</vt:lpstr>
      <vt:lpstr>General Term Examples - Nontextual</vt:lpstr>
      <vt:lpstr>General Term Examples - Nontextual</vt:lpstr>
      <vt:lpstr>LCGFT Exercises - General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LCGFT </vt:lpstr>
      <vt:lpstr>LCGFT Literature Terms</vt:lpstr>
      <vt:lpstr>LCGFT Literature Terms</vt:lpstr>
      <vt:lpstr>LCGFT Literature Terms</vt:lpstr>
      <vt:lpstr>LCGFT Literature Terms</vt:lpstr>
      <vt:lpstr>LCGFT Literature Terms</vt:lpstr>
      <vt:lpstr>LCGFT Literature Terms</vt:lpstr>
      <vt:lpstr>Literature Examples - Fiction</vt:lpstr>
      <vt:lpstr>Literature Examples - Fiction</vt:lpstr>
      <vt:lpstr>PowerPoint Presentation</vt:lpstr>
      <vt:lpstr>Literature Examples - Fiction</vt:lpstr>
      <vt:lpstr>Literature Examples - Fiction</vt:lpstr>
      <vt:lpstr>Literature Examples - Fiction</vt:lpstr>
      <vt:lpstr>Literature Examples - Poetry</vt:lpstr>
      <vt:lpstr>Literature Examples - Poetry</vt:lpstr>
      <vt:lpstr>Literature Examples - Poetry</vt:lpstr>
      <vt:lpstr>Literature Examples - Poetry</vt:lpstr>
      <vt:lpstr>Literature Examples - Comics</vt:lpstr>
      <vt:lpstr>Literature Examples - Comics</vt:lpstr>
      <vt:lpstr>Literature Examples - Comics</vt:lpstr>
      <vt:lpstr>Literature Examples - Drama</vt:lpstr>
      <vt:lpstr>Literature Examples - Drama</vt:lpstr>
      <vt:lpstr>Literature Examples - Drama</vt:lpstr>
      <vt:lpstr>Literature Examples - Folk Literature</vt:lpstr>
      <vt:lpstr>Literature Examples - Folk Literature</vt:lpstr>
      <vt:lpstr>Literature Examples - Folk Literature/Poetry</vt:lpstr>
      <vt:lpstr>LCGFT Exercises - Literature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Image Terms</vt:lpstr>
      <vt:lpstr>Moving Image Terms</vt:lpstr>
      <vt:lpstr>Moving Image Terms</vt:lpstr>
      <vt:lpstr>Moving Image Terms</vt:lpstr>
      <vt:lpstr>Moving Image Examples</vt:lpstr>
      <vt:lpstr>Moving Image Examples</vt:lpstr>
      <vt:lpstr>Music Terms</vt:lpstr>
      <vt:lpstr>Music Terms</vt:lpstr>
      <vt:lpstr>Music Terms</vt:lpstr>
      <vt:lpstr>Music Examples - Sound Recordings</vt:lpstr>
      <vt:lpstr>Music Examples - Sound Recordings</vt:lpstr>
      <vt:lpstr>Music Examples - Sound Recordings</vt:lpstr>
      <vt:lpstr>Music Examples - Scores</vt:lpstr>
      <vt:lpstr>Music Examples - Scores</vt:lpstr>
      <vt:lpstr>Music Examples - Scores</vt:lpstr>
      <vt:lpstr>Music Examples - Scores</vt:lpstr>
      <vt:lpstr>Music Examples - Scores</vt:lpstr>
      <vt:lpstr>Cartographic Materials</vt:lpstr>
      <vt:lpstr>Cartographic Materials</vt:lpstr>
      <vt:lpstr>Cartographic Examples</vt:lpstr>
      <vt:lpstr>Cartographic Examples</vt:lpstr>
      <vt:lpstr>Cartographic Examples</vt:lpstr>
      <vt:lpstr>Cartographic Examples</vt:lpstr>
      <vt:lpstr>PowerPoint Presentation</vt:lpstr>
      <vt:lpstr>Artistic and Visual Works</vt:lpstr>
      <vt:lpstr>Artistic/Visual Examples</vt:lpstr>
      <vt:lpstr>Artistic/Visual Examples</vt:lpstr>
      <vt:lpstr>Artistic/Visual Examples</vt:lpstr>
      <vt:lpstr>Artistic/Visual Examples</vt:lpstr>
      <vt:lpstr>LCDGT </vt:lpstr>
      <vt:lpstr>Audience and Creator/Contributor Characteristics</vt:lpstr>
      <vt:lpstr>Audience and Creator/Contributor Characteristics</vt:lpstr>
      <vt:lpstr>Audience and Creator/Contributor Characteristics</vt:lpstr>
      <vt:lpstr>MARC 385 – Audience Characteristics</vt:lpstr>
      <vt:lpstr>MARC 386 – Creator/Contributor Characteristics</vt:lpstr>
      <vt:lpstr>MARC 385/386 $m and $n</vt:lpstr>
      <vt:lpstr>PowerPoint Presentation</vt:lpstr>
      <vt:lpstr>385/386 Fields</vt:lpstr>
      <vt:lpstr>385/386 Fields</vt:lpstr>
      <vt:lpstr>385/386 Fields</vt:lpstr>
      <vt:lpstr>PowerPoint Presentation</vt:lpstr>
      <vt:lpstr>PowerPoint Presentation</vt:lpstr>
      <vt:lpstr>PowerPoint Presentation</vt:lpstr>
      <vt:lpstr>386 Field</vt:lpstr>
      <vt:lpstr>386 Field</vt:lpstr>
      <vt:lpstr>386 Field</vt:lpstr>
      <vt:lpstr>386 Field</vt:lpstr>
      <vt:lpstr>Which Vocabularies to Use?</vt:lpstr>
      <vt:lpstr>Where Can You Find LCDGT Terms?</vt:lpstr>
      <vt:lpstr>LCDGT Authority Record</vt:lpstr>
      <vt:lpstr>Why Use LCDGT?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Assigning LCDGT</vt:lpstr>
      <vt:lpstr>PowerPoint Presentation</vt:lpstr>
      <vt:lpstr>Assigning LCDGT - Key Points</vt:lpstr>
      <vt:lpstr>Assigning LCDGT - Key Points</vt:lpstr>
      <vt:lpstr>Assigning LCDGT - Key Points</vt:lpstr>
      <vt:lpstr>PowerPoint Presentation</vt:lpstr>
      <vt:lpstr>Assigning LCDGT - Key Points</vt:lpstr>
      <vt:lpstr>Assigning LCDGT - Key Points</vt:lpstr>
      <vt:lpstr>Assigning LCDGT - Key Points</vt:lpstr>
      <vt:lpstr>Assigning LCDGT - Key Points</vt:lpstr>
      <vt:lpstr>Assigning LCDGT - Key Points</vt:lpstr>
      <vt:lpstr>Assigning LCDGT - Key Points</vt:lpstr>
      <vt:lpstr>Examples - Audience</vt:lpstr>
      <vt:lpstr>Examples - Audience</vt:lpstr>
      <vt:lpstr>Examples - Audience</vt:lpstr>
      <vt:lpstr>Examples - Audience</vt:lpstr>
      <vt:lpstr>Examples - Audience</vt:lpstr>
      <vt:lpstr>Examples - Audience</vt:lpstr>
      <vt:lpstr>Examples - Audience</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Audience and Creator</vt:lpstr>
      <vt:lpstr>Examples – Audience and Creator</vt:lpstr>
      <vt:lpstr>Examples – Audience and Creator</vt:lpstr>
      <vt:lpstr>Examples – Audience and Creator</vt:lpstr>
      <vt:lpstr>Examples - Authority Records</vt:lpstr>
      <vt:lpstr>Examples - Authority Records</vt:lpstr>
      <vt:lpstr>Examples - Authority Records</vt:lpstr>
      <vt:lpstr>Examples - Authority Records</vt:lpstr>
      <vt:lpstr>Examples - Authority Records</vt:lpstr>
      <vt:lpstr>Examples - Authority Records</vt:lpstr>
      <vt:lpstr>LCDGT in Other Authority Fields</vt:lpstr>
      <vt:lpstr>LCDGT Exercises</vt:lpstr>
      <vt:lpstr>Exercise 1</vt:lpstr>
      <vt:lpstr>PowerPoint Presentation</vt:lpstr>
      <vt:lpstr>Exercise 2  Assign audience and/or creator/contributor characteristics using the PDF list of LCDGT terms and the information provided for the following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Facets (Briefly)</vt:lpstr>
      <vt:lpstr>Music - Medium of Performance</vt:lpstr>
      <vt:lpstr>Music - Medium of Performance</vt:lpstr>
      <vt:lpstr>Music - Medium of Performance</vt:lpstr>
      <vt:lpstr>Music - Medium of Performance</vt:lpstr>
      <vt:lpstr>Time Period of Creation</vt:lpstr>
      <vt:lpstr>MARC 046 - Special Coded Dates (R)</vt:lpstr>
      <vt:lpstr>MARC 046 - Special Coded Dates (R)</vt:lpstr>
      <vt:lpstr>MARC 046 - Special Coded Dates (R)</vt:lpstr>
      <vt:lpstr>PowerPoint Presentation</vt:lpstr>
      <vt:lpstr>PowerPoint Presentation</vt:lpstr>
      <vt:lpstr>PowerPoint Presentation</vt:lpstr>
      <vt:lpstr>MARC 388 - Time Period of Creation (R)</vt:lpstr>
      <vt:lpstr>What Vocabulary To Use in 388</vt:lpstr>
      <vt:lpstr>Rock music $y 1961-1970</vt:lpstr>
      <vt:lpstr>European drama $y Renaissance, 1450-1600</vt:lpstr>
      <vt:lpstr>Orchestral music $y 19th century Orchestral music $y 20th century</vt:lpstr>
      <vt:lpstr>Language</vt:lpstr>
      <vt:lpstr>Place of Creation</vt:lpstr>
      <vt:lpstr>Country of Producing Entity</vt:lpstr>
      <vt:lpstr>Thank You!</vt:lpstr>
    </vt:vector>
  </TitlesOfParts>
  <Company>University of Washington Libraries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LCGFT and LCDGT</dc:title>
  <dc:creator>Adam L. Schiff</dc:creator>
  <cp:lastModifiedBy>Adam L Schiff</cp:lastModifiedBy>
  <cp:revision>1277</cp:revision>
  <cp:lastPrinted>2019-03-30T23:51:24Z</cp:lastPrinted>
  <dcterms:created xsi:type="dcterms:W3CDTF">2016-02-21T02:50:11Z</dcterms:created>
  <dcterms:modified xsi:type="dcterms:W3CDTF">2019-04-22T23:58:16Z</dcterms:modified>
</cp:coreProperties>
</file>